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handoutMasterIdLst>
    <p:handoutMasterId r:id="rId32"/>
  </p:handoutMasterIdLst>
  <p:sldIdLst>
    <p:sldId id="262" r:id="rId2"/>
    <p:sldId id="259" r:id="rId3"/>
    <p:sldId id="273" r:id="rId4"/>
    <p:sldId id="279" r:id="rId5"/>
    <p:sldId id="275" r:id="rId6"/>
    <p:sldId id="280" r:id="rId7"/>
    <p:sldId id="282" r:id="rId8"/>
    <p:sldId id="283" r:id="rId9"/>
    <p:sldId id="284" r:id="rId10"/>
    <p:sldId id="285" r:id="rId11"/>
    <p:sldId id="286" r:id="rId12"/>
    <p:sldId id="281" r:id="rId13"/>
    <p:sldId id="287" r:id="rId14"/>
    <p:sldId id="288" r:id="rId15"/>
    <p:sldId id="292" r:id="rId16"/>
    <p:sldId id="290" r:id="rId17"/>
    <p:sldId id="300" r:id="rId18"/>
    <p:sldId id="301" r:id="rId19"/>
    <p:sldId id="291" r:id="rId20"/>
    <p:sldId id="302" r:id="rId21"/>
    <p:sldId id="296" r:id="rId22"/>
    <p:sldId id="298" r:id="rId23"/>
    <p:sldId id="294" r:id="rId24"/>
    <p:sldId id="295" r:id="rId25"/>
    <p:sldId id="299" r:id="rId26"/>
    <p:sldId id="297" r:id="rId27"/>
    <p:sldId id="277" r:id="rId28"/>
    <p:sldId id="272" r:id="rId29"/>
    <p:sldId id="289" r:id="rId30"/>
  </p:sldIdLst>
  <p:sldSz cx="9144000" cy="6858000" type="screen4x3"/>
  <p:notesSz cx="666273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61" autoAdjust="0"/>
    <p:restoredTop sz="86864" autoAdjust="0"/>
  </p:normalViewPr>
  <p:slideViewPr>
    <p:cSldViewPr>
      <p:cViewPr varScale="1">
        <p:scale>
          <a:sx n="98" d="100"/>
          <a:sy n="98" d="100"/>
        </p:scale>
        <p:origin x="-678" y="-90"/>
      </p:cViewPr>
      <p:guideLst>
        <p:guide orient="horz" pos="2160"/>
        <p:guide pos="2880"/>
      </p:guideLst>
    </p:cSldViewPr>
  </p:slideViewPr>
  <p:notesTextViewPr>
    <p:cViewPr>
      <p:scale>
        <a:sx n="1" d="1"/>
        <a:sy n="1" d="1"/>
      </p:scale>
      <p:origin x="0" y="0"/>
    </p:cViewPr>
  </p:notesTextViewPr>
  <p:sorterViewPr>
    <p:cViewPr>
      <p:scale>
        <a:sx n="100" d="100"/>
        <a:sy n="100" d="100"/>
      </p:scale>
      <p:origin x="0" y="1212"/>
    </p:cViewPr>
  </p:sorterViewPr>
  <p:notesViewPr>
    <p:cSldViewPr>
      <p:cViewPr varScale="1">
        <p:scale>
          <a:sx n="83" d="100"/>
          <a:sy n="83" d="100"/>
        </p:scale>
        <p:origin x="-3210" y="-78"/>
      </p:cViewPr>
      <p:guideLst>
        <p:guide orient="horz" pos="3127"/>
        <p:guide pos="209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119633" y="1"/>
            <a:ext cx="3541564" cy="496332"/>
          </a:xfrm>
          <a:prstGeom prst="rect">
            <a:avLst/>
          </a:prstGeom>
        </p:spPr>
        <p:txBody>
          <a:bodyPr vert="horz" lIns="91440" tIns="45720" rIns="91440" bIns="45720" rtlCol="0"/>
          <a:lstStyle>
            <a:lvl1pPr algn="r">
              <a:defRPr sz="1200"/>
            </a:lvl1pPr>
          </a:lstStyle>
          <a:p>
            <a:r>
              <a:rPr lang="en-US" i="1" dirty="0"/>
              <a:t>Metadata in Research Information </a:t>
            </a:r>
            <a:r>
              <a:rPr lang="en-US" i="1" dirty="0" smtClean="0"/>
              <a:t>Systems, </a:t>
            </a:r>
            <a:r>
              <a:rPr lang="en-US" i="1" dirty="0" err="1" smtClean="0"/>
              <a:t>euroCRIS</a:t>
            </a:r>
            <a:endParaRPr lang="en-US" i="1" dirty="0" smtClean="0"/>
          </a:p>
          <a:p>
            <a:r>
              <a:rPr lang="en-GB" dirty="0" smtClean="0"/>
              <a:t>Monday 9</a:t>
            </a:r>
            <a:r>
              <a:rPr lang="en-GB" baseline="30000" dirty="0" smtClean="0"/>
              <a:t>th</a:t>
            </a:r>
            <a:r>
              <a:rPr lang="en-GB" dirty="0" smtClean="0"/>
              <a:t> September 2013, Brussels</a:t>
            </a:r>
            <a:endParaRPr lang="en-GB" dirty="0"/>
          </a:p>
        </p:txBody>
      </p:sp>
      <p:sp>
        <p:nvSpPr>
          <p:cNvPr id="4" name="Footer Placeholder 3"/>
          <p:cNvSpPr>
            <a:spLocks noGrp="1"/>
          </p:cNvSpPr>
          <p:nvPr>
            <p:ph type="ftr" sz="quarter" idx="2"/>
          </p:nvPr>
        </p:nvSpPr>
        <p:spPr>
          <a:xfrm>
            <a:off x="1" y="9428583"/>
            <a:ext cx="2887186"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4011" y="9428583"/>
            <a:ext cx="2887186" cy="496332"/>
          </a:xfrm>
          <a:prstGeom prst="rect">
            <a:avLst/>
          </a:prstGeom>
        </p:spPr>
        <p:txBody>
          <a:bodyPr vert="horz" lIns="91440" tIns="45720" rIns="91440" bIns="45720" rtlCol="0" anchor="b"/>
          <a:lstStyle>
            <a:lvl1pPr algn="r">
              <a:defRPr sz="1200"/>
            </a:lvl1pPr>
          </a:lstStyle>
          <a:p>
            <a:fld id="{93565251-D314-4D90-9A5D-797E1E72375A}" type="slidenum">
              <a:rPr lang="en-GB" smtClean="0"/>
              <a:pPr/>
              <a:t>‹#›</a:t>
            </a:fld>
            <a:endParaRPr lang="en-GB"/>
          </a:p>
        </p:txBody>
      </p:sp>
    </p:spTree>
    <p:extLst>
      <p:ext uri="{BB962C8B-B14F-4D97-AF65-F5344CB8AC3E}">
        <p14:creationId xmlns:p14="http://schemas.microsoft.com/office/powerpoint/2010/main" val="27607719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887186"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4011" y="1"/>
            <a:ext cx="2887186" cy="496332"/>
          </a:xfrm>
          <a:prstGeom prst="rect">
            <a:avLst/>
          </a:prstGeom>
        </p:spPr>
        <p:txBody>
          <a:bodyPr vert="horz" lIns="91440" tIns="45720" rIns="91440" bIns="45720" rtlCol="0"/>
          <a:lstStyle>
            <a:lvl1pPr algn="r">
              <a:defRPr sz="1200"/>
            </a:lvl1pPr>
          </a:lstStyle>
          <a:p>
            <a:fld id="{2D69BD7A-1497-4769-8FFB-9A2F65CF3041}" type="datetimeFigureOut">
              <a:rPr lang="en-GB" smtClean="0"/>
              <a:pPr/>
              <a:t>06/09/2013</a:t>
            </a:fld>
            <a:endParaRPr lang="en-GB"/>
          </a:p>
        </p:txBody>
      </p:sp>
      <p:sp>
        <p:nvSpPr>
          <p:cNvPr id="4" name="Slide Image Placeholder 3"/>
          <p:cNvSpPr>
            <a:spLocks noGrp="1" noRot="1" noChangeAspect="1"/>
          </p:cNvSpPr>
          <p:nvPr>
            <p:ph type="sldImg" idx="2"/>
          </p:nvPr>
        </p:nvSpPr>
        <p:spPr>
          <a:xfrm>
            <a:off x="850900"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274" y="4715153"/>
            <a:ext cx="533019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28583"/>
            <a:ext cx="2887186"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4011" y="9428583"/>
            <a:ext cx="2887186" cy="496332"/>
          </a:xfrm>
          <a:prstGeom prst="rect">
            <a:avLst/>
          </a:prstGeom>
        </p:spPr>
        <p:txBody>
          <a:bodyPr vert="horz" lIns="91440" tIns="45720" rIns="91440" bIns="45720" rtlCol="0" anchor="b"/>
          <a:lstStyle>
            <a:lvl1pPr algn="r">
              <a:defRPr sz="1200"/>
            </a:lvl1pPr>
          </a:lstStyle>
          <a:p>
            <a:fld id="{4E9AA8F1-E977-4A2C-8373-47652CED548D}" type="slidenum">
              <a:rPr lang="en-GB" smtClean="0"/>
              <a:pPr/>
              <a:t>‹#›</a:t>
            </a:fld>
            <a:endParaRPr lang="en-GB"/>
          </a:p>
        </p:txBody>
      </p:sp>
    </p:spTree>
    <p:extLst>
      <p:ext uri="{BB962C8B-B14F-4D97-AF65-F5344CB8AC3E}">
        <p14:creationId xmlns:p14="http://schemas.microsoft.com/office/powerpoint/2010/main" val="338400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eurocris.org/Index.php?page=seminars&amp;t=1"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0595" name="Rectangle 3"/>
          <p:cNvSpPr>
            <a:spLocks noGrp="1" noChangeArrowheads="1"/>
          </p:cNvSpPr>
          <p:nvPr>
            <p:ph type="body" idx="1"/>
          </p:nvPr>
        </p:nvSpPr>
        <p:spPr bwMode="auto">
          <a:noFill/>
        </p:spPr>
        <p:txBody>
          <a:bodyPr/>
          <a:lstStyle/>
          <a:p>
            <a:r>
              <a:rPr lang="en-GB" sz="1200" kern="1200" dirty="0" smtClean="0">
                <a:solidFill>
                  <a:schemeClr val="tx1"/>
                </a:solidFill>
                <a:effectLst/>
                <a:latin typeface="+mn-lt"/>
                <a:ea typeface="+mn-ea"/>
                <a:cs typeface="+mn-cs"/>
              </a:rPr>
              <a:t>30 </a:t>
            </a:r>
            <a:r>
              <a:rPr lang="en-GB" sz="1200" kern="1200" dirty="0" err="1" smtClean="0">
                <a:solidFill>
                  <a:schemeClr val="tx1"/>
                </a:solidFill>
                <a:effectLst/>
                <a:latin typeface="+mn-lt"/>
                <a:ea typeface="+mn-ea"/>
                <a:cs typeface="+mn-cs"/>
              </a:rPr>
              <a:t>mins</a:t>
            </a:r>
            <a:r>
              <a:rPr lang="en-GB" sz="1200" kern="1200" dirty="0" smtClean="0">
                <a:solidFill>
                  <a:schemeClr val="tx1"/>
                </a:solidFill>
                <a:effectLst/>
                <a:latin typeface="+mn-lt"/>
                <a:ea typeface="+mn-ea"/>
                <a:cs typeface="+mn-cs"/>
              </a:rPr>
              <a:t> – first of 3 presentations</a:t>
            </a:r>
            <a:r>
              <a:rPr lang="en-GB" sz="1200" kern="1200" baseline="0" dirty="0" smtClean="0">
                <a:solidFill>
                  <a:schemeClr val="tx1"/>
                </a:solidFill>
                <a:effectLst/>
                <a:latin typeface="+mn-lt"/>
                <a:ea typeface="+mn-ea"/>
                <a:cs typeface="+mn-cs"/>
              </a:rPr>
              <a:t> in a 90 min slot before lunch</a:t>
            </a:r>
          </a:p>
          <a:p>
            <a:r>
              <a:rPr lang="en-US" sz="1200" b="1" i="0" u="none" strike="noStrike" kern="1200" baseline="0" dirty="0" smtClean="0">
                <a:solidFill>
                  <a:schemeClr val="tx1"/>
                </a:solidFill>
                <a:latin typeface="+mn-lt"/>
                <a:ea typeface="+mn-ea"/>
                <a:cs typeface="+mn-cs"/>
              </a:rPr>
              <a:t>Improved RI and Decision Management for Strategic Advantage </a:t>
            </a:r>
            <a:r>
              <a:rPr lang="en-US" sz="1200" b="0" i="0" u="none" strike="noStrike" kern="1200" baseline="0" dirty="0" smtClean="0">
                <a:solidFill>
                  <a:schemeClr val="tx1"/>
                </a:solidFill>
                <a:latin typeface="+mn-lt"/>
                <a:ea typeface="+mn-ea"/>
                <a:cs typeface="+mn-cs"/>
              </a:rPr>
              <a:t>Simon Kerridge, ARMA / University of Kent, UK</a:t>
            </a:r>
          </a:p>
          <a:p>
            <a:r>
              <a:rPr lang="en-US" sz="1200" b="1" i="0" u="none" strike="noStrike" kern="1200" baseline="0" dirty="0" smtClean="0">
                <a:solidFill>
                  <a:schemeClr val="tx1"/>
                </a:solidFill>
                <a:latin typeface="+mn-lt"/>
                <a:ea typeface="+mn-ea"/>
                <a:cs typeface="+mn-cs"/>
              </a:rPr>
              <a:t>Evaluation of Research: Outputs, Outcomes and Impact </a:t>
            </a:r>
            <a:r>
              <a:rPr lang="en-US" sz="1200" b="0" i="0" u="none" strike="noStrike" kern="1200" baseline="0" dirty="0" smtClean="0">
                <a:solidFill>
                  <a:schemeClr val="tx1"/>
                </a:solidFill>
                <a:latin typeface="+mn-lt"/>
                <a:ea typeface="+mn-ea"/>
                <a:cs typeface="+mn-cs"/>
              </a:rPr>
              <a:t>Ian Viney, Medical Research Council (MRC), UK</a:t>
            </a:r>
          </a:p>
          <a:p>
            <a:r>
              <a:rPr lang="en-US" sz="1200" b="1" i="0" u="none" strike="noStrike" kern="1200" baseline="0" dirty="0" smtClean="0">
                <a:solidFill>
                  <a:schemeClr val="tx1"/>
                </a:solidFill>
                <a:latin typeface="+mn-lt"/>
                <a:ea typeface="+mn-ea"/>
                <a:cs typeface="+mn-cs"/>
              </a:rPr>
              <a:t>Influencing Decision Makers </a:t>
            </a:r>
            <a:r>
              <a:rPr lang="en-US" sz="1200" b="0" i="0" u="none" strike="noStrike" kern="1200" baseline="0" dirty="0" smtClean="0">
                <a:solidFill>
                  <a:schemeClr val="tx1"/>
                </a:solidFill>
                <a:latin typeface="+mn-lt"/>
                <a:ea typeface="+mn-ea"/>
                <a:cs typeface="+mn-cs"/>
              </a:rPr>
              <a:t>Carlos </a:t>
            </a:r>
            <a:r>
              <a:rPr lang="en-US" sz="1200" b="0" i="0" u="none" strike="noStrike" kern="1200" baseline="0" dirty="0" err="1" smtClean="0">
                <a:solidFill>
                  <a:schemeClr val="tx1"/>
                </a:solidFill>
                <a:latin typeface="+mn-lt"/>
                <a:ea typeface="+mn-ea"/>
                <a:cs typeface="+mn-cs"/>
              </a:rPr>
              <a:t>Morais</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Pires</a:t>
            </a:r>
            <a:r>
              <a:rPr lang="en-US" sz="1200" b="0" i="0" u="none" strike="noStrike" kern="1200" baseline="0" dirty="0" smtClean="0">
                <a:solidFill>
                  <a:schemeClr val="tx1"/>
                </a:solidFill>
                <a:latin typeface="+mn-lt"/>
                <a:ea typeface="+mn-ea"/>
                <a:cs typeface="+mn-cs"/>
              </a:rPr>
              <a:t>, European Commission, DG CONNECT, Scientific Data Infrastructure, Brussels, EU</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a:t>
            </a:r>
          </a:p>
          <a:p>
            <a:r>
              <a:rPr lang="en-US" sz="1200" kern="1200" dirty="0" smtClean="0">
                <a:solidFill>
                  <a:schemeClr val="tx1"/>
                </a:solidFill>
                <a:effectLst/>
                <a:latin typeface="+mn-lt"/>
                <a:ea typeface="+mn-ea"/>
                <a:cs typeface="+mn-cs"/>
              </a:rPr>
              <a:t>this e-mail is to ask if you would be willing to speak at the 10th </a:t>
            </a:r>
            <a:r>
              <a:rPr lang="en-US" sz="1200" kern="1200" dirty="0" err="1" smtClean="0">
                <a:solidFill>
                  <a:schemeClr val="tx1"/>
                </a:solidFill>
                <a:effectLst/>
                <a:latin typeface="+mn-lt"/>
                <a:ea typeface="+mn-ea"/>
                <a:cs typeface="+mn-cs"/>
              </a:rPr>
              <a:t>euroCRIS</a:t>
            </a:r>
            <a:r>
              <a:rPr lang="en-US" sz="1200" kern="1200" dirty="0" smtClean="0">
                <a:solidFill>
                  <a:schemeClr val="tx1"/>
                </a:solidFill>
                <a:effectLst/>
                <a:latin typeface="+mn-lt"/>
                <a:ea typeface="+mn-ea"/>
                <a:cs typeface="+mn-cs"/>
              </a:rPr>
              <a:t> Strategic Seminar in Brussels, September 9th / 10th, 2013.</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theme behind this 11th Seminar is the ever-growing importance of quality Metadata within the Research Ecosystem. Not least, for strategic management, but also for evaluation, knowledge and technology transfer, Research Information management is an essential requirement. </a:t>
            </a:r>
            <a:r>
              <a:rPr lang="nb-NO" sz="1200" kern="1200" dirty="0" smtClean="0">
                <a:solidFill>
                  <a:schemeClr val="tx1"/>
                </a:solidFill>
                <a:effectLst/>
                <a:latin typeface="+mn-lt"/>
                <a:ea typeface="+mn-ea"/>
                <a:cs typeface="+mn-cs"/>
              </a:rPr>
              <a:t>Increasingly, the research output system beyond research publications is broadened towards research products such as datasets and software and expanding to research outcomes and impact. Research Information Systems (CRISs) and in particular CERIF are increasingly recognised as a powerful means with respect to advanced metadata management. euroCRIS has developed inter-conversion services to/from CERIF with most-used metadata standards reinforcing the position of CERIF as an interoperation standard for RI and CRISs. Nonetheless there is room for the evolution of CERIF to meet new emerging requirements. The aim of the euroCRIS Strategic Seminar is to convene key stakeholders and to discuss the needs and forthcoming challenges in this context.</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Reports of past seminars are available under: </a:t>
            </a:r>
            <a:r>
              <a:rPr lang="en-US" sz="1200" u="sng" kern="1200" dirty="0" smtClean="0">
                <a:solidFill>
                  <a:schemeClr val="tx1"/>
                </a:solidFill>
                <a:effectLst/>
                <a:latin typeface="+mn-lt"/>
                <a:ea typeface="+mn-ea"/>
                <a:cs typeface="+mn-cs"/>
                <a:hlinkClick r:id="rId3"/>
              </a:rPr>
              <a:t>http://www.eurocris.org/Index.php?page=seminars&amp;t=1</a:t>
            </a:r>
            <a:r>
              <a:rPr lang="en-US" sz="1200" kern="1200" dirty="0" smtClean="0">
                <a:solidFill>
                  <a:schemeClr val="tx1"/>
                </a:solidFill>
                <a:effectLst/>
                <a:latin typeface="+mn-lt"/>
                <a:ea typeface="+mn-ea"/>
                <a:cs typeface="+mn-cs"/>
              </a:rPr>
              <a:t> </a:t>
            </a:r>
          </a:p>
          <a:p>
            <a:endParaRPr lang="en-US" sz="1200" b="0" i="0" u="none" strike="noStrike" kern="1200" baseline="0" dirty="0" smtClean="0">
              <a:solidFill>
                <a:schemeClr val="tx1"/>
              </a:solidFill>
              <a:latin typeface="+mn-lt"/>
              <a:ea typeface="+mn-ea"/>
              <a:cs typeface="+mn-cs"/>
            </a:endParaRPr>
          </a:p>
          <a:p>
            <a:pPr eaLnBrk="1" hangingPunct="1">
              <a:spcBef>
                <a:spcPct val="0"/>
              </a:spcBef>
            </a:pPr>
            <a:endParaRPr lang="en-US" dirty="0" smtClean="0">
              <a:latin typeface="Times"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p:spPr>
      </p:sp>
      <p:sp>
        <p:nvSpPr>
          <p:cNvPr id="112643" name="Notes Placeholder 2"/>
          <p:cNvSpPr>
            <a:spLocks noGrp="1"/>
          </p:cNvSpPr>
          <p:nvPr>
            <p:ph type="body" idx="1"/>
          </p:nvPr>
        </p:nvSpPr>
        <p:spPr bwMode="auto">
          <a:noFill/>
        </p:spPr>
        <p:txBody>
          <a:bodyPr/>
          <a:lstStyle/>
          <a:p>
            <a:endParaRPr lang="en-GB" dirty="0" smtClean="0"/>
          </a:p>
        </p:txBody>
      </p:sp>
      <p:sp>
        <p:nvSpPr>
          <p:cNvPr id="4" name="Slide Number Placeholder 3"/>
          <p:cNvSpPr>
            <a:spLocks noGrp="1"/>
          </p:cNvSpPr>
          <p:nvPr>
            <p:ph type="sldNum" sz="quarter" idx="5"/>
          </p:nvPr>
        </p:nvSpPr>
        <p:spPr/>
        <p:txBody>
          <a:bodyPr/>
          <a:lstStyle/>
          <a:p>
            <a:pPr>
              <a:defRPr/>
            </a:pPr>
            <a:fld id="{49D8D5C7-C1CA-4119-BDD7-FB99E5294CF2}" type="slidenum">
              <a:rPr lang="en-GB" smtClean="0">
                <a:solidFill>
                  <a:prstClr val="black"/>
                </a:solidFill>
              </a:rPr>
              <a:pPr>
                <a:defRPr/>
              </a:pPr>
              <a:t>2</a:t>
            </a:fld>
            <a:endParaRPr lang="en-GB">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3</a:t>
            </a:fld>
            <a:endParaRPr lang="en-GB"/>
          </a:p>
        </p:txBody>
      </p:sp>
    </p:spTree>
    <p:extLst>
      <p:ext uri="{BB962C8B-B14F-4D97-AF65-F5344CB8AC3E}">
        <p14:creationId xmlns:p14="http://schemas.microsoft.com/office/powerpoint/2010/main" val="32674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4</a:t>
            </a:fld>
            <a:endParaRPr lang="en-GB"/>
          </a:p>
        </p:txBody>
      </p:sp>
    </p:spTree>
    <p:extLst>
      <p:ext uri="{BB962C8B-B14F-4D97-AF65-F5344CB8AC3E}">
        <p14:creationId xmlns:p14="http://schemas.microsoft.com/office/powerpoint/2010/main" val="32674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5</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6</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7</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8</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9</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10</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11</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12</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13</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14</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15</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16</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19</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21</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Rot="1" noChangeAspect="1" noChangeArrowheads="1" noTextEdit="1"/>
          </p:cNvSpPr>
          <p:nvPr>
            <p:ph type="sldImg"/>
          </p:nvPr>
        </p:nvSpPr>
        <p:spPr>
          <a:xfrm>
            <a:off x="1019175" y="869950"/>
            <a:ext cx="4624388" cy="3468688"/>
          </a:xfrm>
          <a:ln/>
        </p:spPr>
      </p:sp>
      <p:sp>
        <p:nvSpPr>
          <p:cNvPr id="260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t>4 * world leading</a:t>
            </a:r>
          </a:p>
          <a:p>
            <a:r>
              <a:rPr lang="en-GB" dirty="0" smtClean="0"/>
              <a:t>3* international excellence</a:t>
            </a:r>
          </a:p>
          <a:p>
            <a:r>
              <a:rPr lang="en-GB" dirty="0" smtClean="0"/>
              <a:t>2* internationally recognised</a:t>
            </a:r>
          </a:p>
          <a:p>
            <a:r>
              <a:rPr lang="en-GB" dirty="0" smtClean="0"/>
              <a:t>1* nationally recognised</a:t>
            </a:r>
          </a:p>
          <a:p>
            <a:r>
              <a:rPr lang="en-GB" dirty="0" smtClean="0"/>
              <a:t>Unclassified – not nationally recognised</a:t>
            </a:r>
          </a:p>
          <a:p>
            <a:r>
              <a:rPr lang="en-GB" dirty="0" smtClean="0"/>
              <a:t>Observe that not all levels will be funded</a:t>
            </a:r>
          </a:p>
          <a:p>
            <a:endParaRPr lang="en-GB" dirty="0" smtClean="0"/>
          </a:p>
          <a:p>
            <a:pPr eaLnBrk="1" hangingPunct="1">
              <a:spcBef>
                <a:spcPct val="0"/>
              </a:spcBef>
            </a:pPr>
            <a:r>
              <a:rPr lang="en-GB" dirty="0" smtClean="0"/>
              <a:t>The overall quality profile comprises the aggregate of the weighted profiles produced for outputs, research environment and esteem indicators – rounded to nearest 5%</a:t>
            </a:r>
          </a:p>
          <a:p>
            <a:r>
              <a:rPr lang="en-US" b="1" dirty="0" smtClean="0"/>
              <a:t>	4*	3*	2*	1*	u/c	weight	</a:t>
            </a:r>
          </a:p>
          <a:p>
            <a:r>
              <a:rPr lang="en-US" b="1" dirty="0" smtClean="0"/>
              <a:t>outputs	</a:t>
            </a:r>
            <a:r>
              <a:rPr lang="en-US" dirty="0" smtClean="0"/>
              <a:t>15	25	35	15	10	70%	</a:t>
            </a:r>
          </a:p>
          <a:p>
            <a:r>
              <a:rPr lang="en-US" b="1" dirty="0" smtClean="0"/>
              <a:t>envt	</a:t>
            </a:r>
            <a:r>
              <a:rPr lang="en-US" dirty="0" smtClean="0"/>
              <a:t>25	25	15	20	15	20%	</a:t>
            </a:r>
          </a:p>
          <a:p>
            <a:r>
              <a:rPr lang="en-US" b="1" dirty="0" smtClean="0"/>
              <a:t>esteem	</a:t>
            </a:r>
            <a:r>
              <a:rPr lang="en-US" dirty="0" smtClean="0"/>
              <a:t>30	20	10	20	20	10%	</a:t>
            </a:r>
          </a:p>
          <a:p>
            <a:r>
              <a:rPr lang="en-US" b="1" dirty="0" smtClean="0"/>
              <a:t>	</a:t>
            </a:r>
            <a:r>
              <a:rPr lang="en-US" dirty="0" smtClean="0"/>
              <a:t>						</a:t>
            </a:r>
          </a:p>
          <a:p>
            <a:r>
              <a:rPr lang="en-US" b="1" dirty="0" smtClean="0"/>
              <a:t>overall (unrounded)	</a:t>
            </a:r>
            <a:r>
              <a:rPr lang="en-US" dirty="0" smtClean="0"/>
              <a:t>18.5	24.5	28.5	16.5	12		</a:t>
            </a:r>
          </a:p>
          <a:p>
            <a:r>
              <a:rPr lang="en-US" b="1" dirty="0" smtClean="0"/>
              <a:t>overall (final)	</a:t>
            </a:r>
            <a:r>
              <a:rPr lang="en-US" dirty="0" smtClean="0"/>
              <a:t>20	25	30	15	10		</a:t>
            </a:r>
          </a:p>
          <a:p>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9AA8F1-E977-4A2C-8373-47652CED548D}" type="slidenum">
              <a:rPr lang="en-GB" smtClean="0"/>
              <a:pPr/>
              <a:t>23</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http://www.timeshighereducation.co.uk/world-university-rankings/2011-12/world-ranking/methodology</a:t>
            </a:r>
            <a:endParaRPr lang="en-US" dirty="0"/>
          </a:p>
        </p:txBody>
      </p:sp>
      <p:sp>
        <p:nvSpPr>
          <p:cNvPr id="4" name="Slide Number Placeholder 3"/>
          <p:cNvSpPr>
            <a:spLocks noGrp="1"/>
          </p:cNvSpPr>
          <p:nvPr>
            <p:ph type="sldNum" sz="quarter" idx="10"/>
          </p:nvPr>
        </p:nvSpPr>
        <p:spPr/>
        <p:txBody>
          <a:bodyPr/>
          <a:lstStyle/>
          <a:p>
            <a:fld id="{4E9AA8F1-E977-4A2C-8373-47652CED548D}" type="slidenum">
              <a:rPr lang="en-GB" smtClean="0"/>
              <a:pPr/>
              <a:t>24</a:t>
            </a:fld>
            <a:endParaRPr lang="en-GB"/>
          </a:p>
        </p:txBody>
      </p:sp>
    </p:spTree>
    <p:extLst>
      <p:ext uri="{BB962C8B-B14F-4D97-AF65-F5344CB8AC3E}">
        <p14:creationId xmlns:p14="http://schemas.microsoft.com/office/powerpoint/2010/main" val="3231196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9AA8F1-E977-4A2C-8373-47652CED548D}" type="slidenum">
              <a:rPr lang="en-GB" smtClean="0"/>
              <a:pPr/>
              <a:t>27</a:t>
            </a:fld>
            <a:endParaRPr lang="en-GB"/>
          </a:p>
        </p:txBody>
      </p:sp>
    </p:spTree>
    <p:extLst>
      <p:ext uri="{BB962C8B-B14F-4D97-AF65-F5344CB8AC3E}">
        <p14:creationId xmlns:p14="http://schemas.microsoft.com/office/powerpoint/2010/main" val="195509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Including this one, there are 8 (eight) bears…</a:t>
            </a:r>
            <a:endParaRPr lang="en-US" dirty="0"/>
          </a:p>
        </p:txBody>
      </p:sp>
      <p:sp>
        <p:nvSpPr>
          <p:cNvPr id="4" name="Slide Number Placeholder 3"/>
          <p:cNvSpPr>
            <a:spLocks noGrp="1"/>
          </p:cNvSpPr>
          <p:nvPr>
            <p:ph type="sldNum" sz="quarter" idx="10"/>
          </p:nvPr>
        </p:nvSpPr>
        <p:spPr/>
        <p:txBody>
          <a:bodyPr/>
          <a:lstStyle/>
          <a:p>
            <a:fld id="{4E9AA8F1-E977-4A2C-8373-47652CED548D}" type="slidenum">
              <a:rPr lang="en-GB" smtClean="0"/>
              <a:pPr/>
              <a:t>28</a:t>
            </a:fld>
            <a:endParaRPr lang="en-GB"/>
          </a:p>
        </p:txBody>
      </p:sp>
    </p:spTree>
    <p:extLst>
      <p:ext uri="{BB962C8B-B14F-4D97-AF65-F5344CB8AC3E}">
        <p14:creationId xmlns:p14="http://schemas.microsoft.com/office/powerpoint/2010/main" val="2587851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Including this one, there are </a:t>
            </a:r>
            <a:r>
              <a:rPr lang="en-GB" dirty="0" smtClean="0"/>
              <a:t>8 (eight) </a:t>
            </a:r>
            <a:r>
              <a:rPr lang="en-GB" dirty="0" smtClean="0"/>
              <a:t>bears…</a:t>
            </a:r>
            <a:endParaRPr lang="en-US" dirty="0"/>
          </a:p>
        </p:txBody>
      </p:sp>
      <p:sp>
        <p:nvSpPr>
          <p:cNvPr id="4" name="Slide Number Placeholder 3"/>
          <p:cNvSpPr>
            <a:spLocks noGrp="1"/>
          </p:cNvSpPr>
          <p:nvPr>
            <p:ph type="sldNum" sz="quarter" idx="10"/>
          </p:nvPr>
        </p:nvSpPr>
        <p:spPr/>
        <p:txBody>
          <a:bodyPr/>
          <a:lstStyle/>
          <a:p>
            <a:fld id="{4E9AA8F1-E977-4A2C-8373-47652CED548D}" type="slidenum">
              <a:rPr lang="en-GB" smtClean="0"/>
              <a:pPr/>
              <a:t>29</a:t>
            </a:fld>
            <a:endParaRPr lang="en-GB"/>
          </a:p>
        </p:txBody>
      </p:sp>
    </p:spTree>
    <p:extLst>
      <p:ext uri="{BB962C8B-B14F-4D97-AF65-F5344CB8AC3E}">
        <p14:creationId xmlns:p14="http://schemas.microsoft.com/office/powerpoint/2010/main" val="2587851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000" y="2916000"/>
            <a:ext cx="7776000" cy="684000"/>
          </a:xfrm>
        </p:spPr>
        <p:txBody>
          <a:bodyPr/>
          <a:lstStyle>
            <a:lvl1pPr>
              <a:defRPr sz="3600">
                <a:solidFill>
                  <a:schemeClr val="tx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683568" y="4428000"/>
            <a:ext cx="4248000" cy="2016000"/>
          </a:xfrm>
        </p:spPr>
        <p:txBody>
          <a:bodyPr/>
          <a:lstStyle>
            <a:lvl1pPr marL="0" indent="0" algn="l">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dirty="0"/>
          </a:p>
        </p:txBody>
      </p:sp>
    </p:spTree>
    <p:extLst>
      <p:ext uri="{BB962C8B-B14F-4D97-AF65-F5344CB8AC3E}">
        <p14:creationId xmlns:p14="http://schemas.microsoft.com/office/powerpoint/2010/main" val="2835368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015912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353634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2362200"/>
            <a:ext cx="37719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762500" y="2362200"/>
            <a:ext cx="37719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79158998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348263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394195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219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68221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88794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677400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1600200"/>
            <a:ext cx="1924050" cy="42672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1600200"/>
            <a:ext cx="5619750" cy="4267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28828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Text Box 37"/>
          <p:cNvSpPr txBox="1">
            <a:spLocks noChangeArrowheads="1"/>
          </p:cNvSpPr>
          <p:nvPr/>
        </p:nvSpPr>
        <p:spPr bwMode="auto">
          <a:xfrm>
            <a:off x="2730500" y="2413000"/>
            <a:ext cx="1430338" cy="274638"/>
          </a:xfrm>
          <a:prstGeom prst="rect">
            <a:avLst/>
          </a:prstGeom>
          <a:noFill/>
          <a:ln w="9525">
            <a:noFill/>
            <a:miter lim="800000"/>
            <a:headEnd/>
            <a:tailEnd/>
          </a:ln>
          <a:effectLst/>
        </p:spPr>
        <p:txBody>
          <a:bodyPr wrap="none">
            <a:spAutoFit/>
          </a:bodyPr>
          <a:lstStyle/>
          <a:p>
            <a:pPr algn="ctr" eaLnBrk="0" fontAlgn="base" hangingPunct="0">
              <a:spcBef>
                <a:spcPct val="0"/>
              </a:spcBef>
              <a:spcAft>
                <a:spcPct val="0"/>
              </a:spcAft>
              <a:defRPr/>
            </a:pPr>
            <a:r>
              <a:rPr lang="en-GB" sz="1200" b="1">
                <a:solidFill>
                  <a:srgbClr val="FFFFFF"/>
                </a:solidFill>
                <a:cs typeface="Arial" charset="0"/>
              </a:rPr>
              <a:t>Training Seminar</a:t>
            </a:r>
            <a:endParaRPr lang="en-GB" sz="1200">
              <a:solidFill>
                <a:srgbClr val="808080"/>
              </a:solidFill>
              <a:cs typeface="Arial" charset="0"/>
            </a:endParaRPr>
          </a:p>
        </p:txBody>
      </p:sp>
      <p:sp>
        <p:nvSpPr>
          <p:cNvPr id="1029" name="Text Box 39"/>
          <p:cNvSpPr txBox="1">
            <a:spLocks noChangeArrowheads="1"/>
          </p:cNvSpPr>
          <p:nvPr/>
        </p:nvSpPr>
        <p:spPr bwMode="auto">
          <a:xfrm>
            <a:off x="4598988" y="6416675"/>
            <a:ext cx="4214812" cy="244475"/>
          </a:xfrm>
          <a:prstGeom prst="rect">
            <a:avLst/>
          </a:prstGeom>
          <a:noFill/>
          <a:ln w="9525">
            <a:noFill/>
            <a:miter lim="800000"/>
            <a:headEnd/>
            <a:tailEnd/>
          </a:ln>
        </p:spPr>
        <p:txBody>
          <a:bodyPr wrap="none">
            <a:spAutoFit/>
          </a:bodyPr>
          <a:lstStyle/>
          <a:p>
            <a:pPr algn="r" eaLnBrk="0" fontAlgn="base" hangingPunct="0">
              <a:spcBef>
                <a:spcPct val="0"/>
              </a:spcBef>
              <a:spcAft>
                <a:spcPct val="0"/>
              </a:spcAft>
              <a:defRPr/>
            </a:pPr>
            <a:r>
              <a:rPr lang="en-GB" sz="1000">
                <a:solidFill>
                  <a:srgbClr val="FFFFFF"/>
                </a:solidFill>
                <a:cs typeface="Arial" charset="0"/>
              </a:rPr>
              <a:t>The Professional Association of Research Managers and Administrators</a:t>
            </a:r>
          </a:p>
        </p:txBody>
      </p:sp>
      <p:sp>
        <p:nvSpPr>
          <p:cNvPr id="4102" name="Rectangle 2"/>
          <p:cNvSpPr>
            <a:spLocks noGrp="1" noChangeArrowheads="1"/>
          </p:cNvSpPr>
          <p:nvPr>
            <p:ph type="title"/>
          </p:nvPr>
        </p:nvSpPr>
        <p:spPr bwMode="auto">
          <a:xfrm>
            <a:off x="312738" y="404664"/>
            <a:ext cx="7696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dirty="0" smtClean="0"/>
          </a:p>
        </p:txBody>
      </p:sp>
      <p:sp>
        <p:nvSpPr>
          <p:cNvPr id="4103" name="Rectangle 3"/>
          <p:cNvSpPr>
            <a:spLocks noGrp="1" noChangeArrowheads="1"/>
          </p:cNvSpPr>
          <p:nvPr>
            <p:ph type="body" idx="1"/>
          </p:nvPr>
        </p:nvSpPr>
        <p:spPr bwMode="auto">
          <a:xfrm>
            <a:off x="312738" y="1340767"/>
            <a:ext cx="8501062" cy="5075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pic>
        <p:nvPicPr>
          <p:cNvPr id="2" name="Picture 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918212" y="404664"/>
            <a:ext cx="902260" cy="1008112"/>
          </a:xfrm>
          <a:prstGeom prst="rect">
            <a:avLst/>
          </a:prstGeom>
        </p:spPr>
      </p:pic>
      <p:pic>
        <p:nvPicPr>
          <p:cNvPr id="7" name="Picture 5" descr="UoK_RGB_Logo"/>
          <p:cNvPicPr>
            <a:picLocks noChangeAspect="1" noChangeArrowheads="1"/>
          </p:cNvPicPr>
          <p:nvPr userDrawn="1"/>
        </p:nvPicPr>
        <p:blipFill>
          <a:blip r:embed="rId14" cstate="print"/>
          <a:srcRect/>
          <a:stretch>
            <a:fillRect/>
          </a:stretch>
        </p:blipFill>
        <p:spPr bwMode="auto">
          <a:xfrm>
            <a:off x="6488107" y="404664"/>
            <a:ext cx="1223962" cy="674687"/>
          </a:xfrm>
          <a:prstGeom prst="rect">
            <a:avLst/>
          </a:prstGeom>
          <a:noFill/>
          <a:ln w="9525">
            <a:noFill/>
            <a:miter lim="800000"/>
            <a:headEnd/>
            <a:tailEnd/>
          </a:ln>
        </p:spPr>
      </p:pic>
    </p:spTree>
    <p:extLst>
      <p:ext uri="{BB962C8B-B14F-4D97-AF65-F5344CB8AC3E}">
        <p14:creationId xmlns:p14="http://schemas.microsoft.com/office/powerpoint/2010/main" val="2156361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fontAlgn="base" hangingPunct="1">
        <a:spcBef>
          <a:spcPct val="0"/>
        </a:spcBef>
        <a:spcAft>
          <a:spcPct val="0"/>
        </a:spcAft>
        <a:defRPr sz="4000">
          <a:solidFill>
            <a:schemeClr val="tx1"/>
          </a:solidFill>
          <a:latin typeface="+mj-lt"/>
          <a:ea typeface="+mj-ea"/>
          <a:cs typeface="+mj-cs"/>
        </a:defRPr>
      </a:lvl1pPr>
      <a:lvl2pPr algn="l" rtl="0" eaLnBrk="1" fontAlgn="base" hangingPunct="1">
        <a:spcBef>
          <a:spcPct val="0"/>
        </a:spcBef>
        <a:spcAft>
          <a:spcPct val="0"/>
        </a:spcAft>
        <a:defRPr sz="4000">
          <a:solidFill>
            <a:srgbClr val="AAAA16"/>
          </a:solidFill>
          <a:latin typeface="Arial" charset="0"/>
        </a:defRPr>
      </a:lvl2pPr>
      <a:lvl3pPr algn="l" rtl="0" eaLnBrk="1" fontAlgn="base" hangingPunct="1">
        <a:spcBef>
          <a:spcPct val="0"/>
        </a:spcBef>
        <a:spcAft>
          <a:spcPct val="0"/>
        </a:spcAft>
        <a:defRPr sz="4000">
          <a:solidFill>
            <a:srgbClr val="AAAA16"/>
          </a:solidFill>
          <a:latin typeface="Arial" charset="0"/>
        </a:defRPr>
      </a:lvl3pPr>
      <a:lvl4pPr algn="l" rtl="0" eaLnBrk="1" fontAlgn="base" hangingPunct="1">
        <a:spcBef>
          <a:spcPct val="0"/>
        </a:spcBef>
        <a:spcAft>
          <a:spcPct val="0"/>
        </a:spcAft>
        <a:defRPr sz="4000">
          <a:solidFill>
            <a:srgbClr val="AAAA16"/>
          </a:solidFill>
          <a:latin typeface="Arial" charset="0"/>
        </a:defRPr>
      </a:lvl4pPr>
      <a:lvl5pPr algn="l" rtl="0" eaLnBrk="1" fontAlgn="base" hangingPunct="1">
        <a:spcBef>
          <a:spcPct val="0"/>
        </a:spcBef>
        <a:spcAft>
          <a:spcPct val="0"/>
        </a:spcAft>
        <a:defRPr sz="4000">
          <a:solidFill>
            <a:srgbClr val="AAAA16"/>
          </a:solidFill>
          <a:latin typeface="Arial" charset="0"/>
        </a:defRPr>
      </a:lvl5pPr>
      <a:lvl6pPr marL="457200" algn="l" rtl="0" eaLnBrk="1" fontAlgn="base" hangingPunct="1">
        <a:spcBef>
          <a:spcPct val="0"/>
        </a:spcBef>
        <a:spcAft>
          <a:spcPct val="0"/>
        </a:spcAft>
        <a:defRPr sz="4000">
          <a:solidFill>
            <a:srgbClr val="AAAA16"/>
          </a:solidFill>
          <a:latin typeface="Arial" charset="0"/>
        </a:defRPr>
      </a:lvl6pPr>
      <a:lvl7pPr marL="914400" algn="l" rtl="0" eaLnBrk="1" fontAlgn="base" hangingPunct="1">
        <a:spcBef>
          <a:spcPct val="0"/>
        </a:spcBef>
        <a:spcAft>
          <a:spcPct val="0"/>
        </a:spcAft>
        <a:defRPr sz="4000">
          <a:solidFill>
            <a:srgbClr val="AAAA16"/>
          </a:solidFill>
          <a:latin typeface="Arial" charset="0"/>
        </a:defRPr>
      </a:lvl7pPr>
      <a:lvl8pPr marL="1371600" algn="l" rtl="0" eaLnBrk="1" fontAlgn="base" hangingPunct="1">
        <a:spcBef>
          <a:spcPct val="0"/>
        </a:spcBef>
        <a:spcAft>
          <a:spcPct val="0"/>
        </a:spcAft>
        <a:defRPr sz="4000">
          <a:solidFill>
            <a:srgbClr val="AAAA16"/>
          </a:solidFill>
          <a:latin typeface="Arial" charset="0"/>
        </a:defRPr>
      </a:lvl8pPr>
      <a:lvl9pPr marL="1828800" algn="l" rtl="0" eaLnBrk="1" fontAlgn="base" hangingPunct="1">
        <a:spcBef>
          <a:spcPct val="0"/>
        </a:spcBef>
        <a:spcAft>
          <a:spcPct val="0"/>
        </a:spcAft>
        <a:defRPr sz="4000">
          <a:solidFill>
            <a:srgbClr val="AAAA16"/>
          </a:solidFill>
          <a:latin typeface="Arial" charset="0"/>
        </a:defRPr>
      </a:lvl9pPr>
    </p:titleStyle>
    <p:bodyStyle>
      <a:lvl1pPr marL="342900" indent="-342900" algn="l" rtl="0" eaLnBrk="1" fontAlgn="base" hangingPunct="1">
        <a:spcBef>
          <a:spcPct val="20000"/>
        </a:spcBef>
        <a:spcAft>
          <a:spcPct val="0"/>
        </a:spcAft>
        <a:buSzPct val="90000"/>
        <a:buFont typeface="Arial" pitchFamily="34"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SzPct val="90000"/>
        <a:buFont typeface="Arial" pitchFamily="34" charset="0"/>
        <a:buChar char="•"/>
        <a:defRPr sz="2000">
          <a:solidFill>
            <a:schemeClr val="tx1"/>
          </a:solidFill>
          <a:latin typeface="+mn-lt"/>
        </a:defRPr>
      </a:lvl2pPr>
      <a:lvl3pPr marL="1143000" indent="-228600" algn="l" rtl="0" eaLnBrk="1" fontAlgn="base" hangingPunct="1">
        <a:spcBef>
          <a:spcPct val="20000"/>
        </a:spcBef>
        <a:spcAft>
          <a:spcPct val="0"/>
        </a:spcAft>
        <a:buSzPct val="90000"/>
        <a:buFont typeface="Arial" pitchFamily="34" charset="0"/>
        <a:buChar char="•"/>
        <a:defRPr sz="1600" b="0">
          <a:solidFill>
            <a:schemeClr val="tx1"/>
          </a:solidFill>
          <a:latin typeface="+mn-lt"/>
        </a:defRPr>
      </a:lvl3pPr>
      <a:lvl4pPr marL="1600200" indent="-228600" algn="l" rtl="0" eaLnBrk="1" fontAlgn="base" hangingPunct="1">
        <a:spcBef>
          <a:spcPct val="20000"/>
        </a:spcBef>
        <a:spcAft>
          <a:spcPct val="0"/>
        </a:spcAft>
        <a:buSzPct val="105000"/>
        <a:defRPr sz="2000">
          <a:solidFill>
            <a:schemeClr val="tx1"/>
          </a:solidFill>
          <a:latin typeface="+mn-lt"/>
        </a:defRPr>
      </a:lvl4pPr>
      <a:lvl5pPr marL="2057400" indent="-228600" algn="l" rtl="0" eaLnBrk="1" fontAlgn="base" hangingPunct="1">
        <a:spcBef>
          <a:spcPct val="20000"/>
        </a:spcBef>
        <a:spcAft>
          <a:spcPct val="0"/>
        </a:spcAft>
        <a:buSzPct val="105000"/>
        <a:defRPr sz="2000">
          <a:solidFill>
            <a:schemeClr val="tx1"/>
          </a:solidFill>
          <a:latin typeface="+mn-lt"/>
        </a:defRPr>
      </a:lvl5pPr>
      <a:lvl6pPr marL="2514600" indent="-228600" algn="l" rtl="0" eaLnBrk="1" fontAlgn="base" hangingPunct="1">
        <a:spcBef>
          <a:spcPct val="20000"/>
        </a:spcBef>
        <a:spcAft>
          <a:spcPct val="0"/>
        </a:spcAft>
        <a:buSzPct val="105000"/>
        <a:defRPr sz="2000">
          <a:solidFill>
            <a:schemeClr val="tx1"/>
          </a:solidFill>
          <a:latin typeface="+mn-lt"/>
        </a:defRPr>
      </a:lvl6pPr>
      <a:lvl7pPr marL="2971800" indent="-228600" algn="l" rtl="0" eaLnBrk="1" fontAlgn="base" hangingPunct="1">
        <a:spcBef>
          <a:spcPct val="20000"/>
        </a:spcBef>
        <a:spcAft>
          <a:spcPct val="0"/>
        </a:spcAft>
        <a:buSzPct val="105000"/>
        <a:defRPr sz="2000">
          <a:solidFill>
            <a:schemeClr val="tx1"/>
          </a:solidFill>
          <a:latin typeface="+mn-lt"/>
        </a:defRPr>
      </a:lvl7pPr>
      <a:lvl8pPr marL="3429000" indent="-228600" algn="l" rtl="0" eaLnBrk="1" fontAlgn="base" hangingPunct="1">
        <a:spcBef>
          <a:spcPct val="20000"/>
        </a:spcBef>
        <a:spcAft>
          <a:spcPct val="0"/>
        </a:spcAft>
        <a:buSzPct val="105000"/>
        <a:defRPr sz="2000">
          <a:solidFill>
            <a:schemeClr val="tx1"/>
          </a:solidFill>
          <a:latin typeface="+mn-lt"/>
        </a:defRPr>
      </a:lvl8pPr>
      <a:lvl9pPr marL="3886200" indent="-228600" algn="l" rtl="0" eaLnBrk="1" fontAlgn="base" hangingPunct="1">
        <a:spcBef>
          <a:spcPct val="20000"/>
        </a:spcBef>
        <a:spcAft>
          <a:spcPct val="0"/>
        </a:spcAft>
        <a:buSzPct val="105000"/>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6.wmf"/><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28.wmf"/><Relationship Id="rId4" Type="http://schemas.openxmlformats.org/officeDocument/2006/relationships/image" Target="../media/image27.wmf"/></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9.wmf"/><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hyperlink" Target="http://www.google.co.uk/url?sa=i&amp;rct=j&amp;q=&amp;esrc=s&amp;frm=1&amp;source=images&amp;cd=&amp;cad=rja&amp;docid=EymqvT-TUF_XWM&amp;tbnid=29-ZWLILOcfISM:&amp;ved=0CAUQjRw&amp;url=http://www.witness.org/media-archive/ut-partnership&amp;ei=XVknUqHTAerZ0QXTuoHQAg&amp;bvm=bv.51495398,d.ZG4&amp;psig=AFQjCNGovMcnH55yUNFjq1syEcLg_JrHng&amp;ust=1378396858800687"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2.jpeg"/><Relationship Id="rId7" Type="http://schemas.openxmlformats.org/officeDocument/2006/relationships/image" Target="../media/image56.gif"/><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55.wmf"/><Relationship Id="rId5" Type="http://schemas.openxmlformats.org/officeDocument/2006/relationships/image" Target="../media/image54.jpeg"/><Relationship Id="rId4" Type="http://schemas.openxmlformats.org/officeDocument/2006/relationships/image" Target="../media/image53.wmf"/></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ctrTitle"/>
          </p:nvPr>
        </p:nvSpPr>
        <p:spPr>
          <a:xfrm>
            <a:off x="816091" y="1412776"/>
            <a:ext cx="7773988" cy="1152525"/>
          </a:xfrm>
        </p:spPr>
        <p:txBody>
          <a:bodyPr/>
          <a:lstStyle/>
          <a:p>
            <a:pPr algn="ctr"/>
            <a:r>
              <a:rPr lang="en-GB" dirty="0" smtClean="0"/>
              <a:t>Improved Research Information</a:t>
            </a:r>
            <a:br>
              <a:rPr lang="en-GB" dirty="0" smtClean="0"/>
            </a:br>
            <a:r>
              <a:rPr lang="en-GB" dirty="0" smtClean="0"/>
              <a:t>and Decision Management for Strategic Advantage</a:t>
            </a:r>
            <a:endParaRPr lang="en-US" dirty="0" smtClean="0"/>
          </a:p>
        </p:txBody>
      </p:sp>
      <p:sp>
        <p:nvSpPr>
          <p:cNvPr id="6147" name="Rectangle 5"/>
          <p:cNvSpPr>
            <a:spLocks noGrp="1" noChangeArrowheads="1"/>
          </p:cNvSpPr>
          <p:nvPr>
            <p:ph type="subTitle" idx="1"/>
          </p:nvPr>
        </p:nvSpPr>
        <p:spPr>
          <a:xfrm>
            <a:off x="683464" y="2860751"/>
            <a:ext cx="7920236" cy="2016125"/>
          </a:xfrm>
        </p:spPr>
        <p:txBody>
          <a:bodyPr/>
          <a:lstStyle/>
          <a:p>
            <a:pPr algn="ctr" eaLnBrk="1" hangingPunct="1"/>
            <a:r>
              <a:rPr lang="en-GB" b="1" dirty="0" smtClean="0"/>
              <a:t>Dr Simon Kerridge</a:t>
            </a:r>
          </a:p>
          <a:p>
            <a:pPr algn="ctr" eaLnBrk="1" hangingPunct="1"/>
            <a:r>
              <a:rPr lang="en-GB" sz="1800" b="1" dirty="0" smtClean="0"/>
              <a:t>S.R.Kerridge@kent.ac.uk</a:t>
            </a:r>
          </a:p>
          <a:p>
            <a:pPr algn="ctr" eaLnBrk="1" hangingPunct="1"/>
            <a:r>
              <a:rPr lang="en-GB" sz="1800" b="1" dirty="0" smtClean="0"/>
              <a:t>@</a:t>
            </a:r>
            <a:r>
              <a:rPr lang="en-GB" sz="1800" b="1" dirty="0" err="1" smtClean="0"/>
              <a:t>SimonRKerridge</a:t>
            </a:r>
            <a:endParaRPr lang="en-GB" sz="1800" b="1" dirty="0" smtClean="0"/>
          </a:p>
        </p:txBody>
      </p:sp>
      <p:pic>
        <p:nvPicPr>
          <p:cNvPr id="4" name="Picture 5" descr="UoK_RGB_Logo"/>
          <p:cNvPicPr>
            <a:picLocks noChangeAspect="1" noChangeArrowheads="1"/>
          </p:cNvPicPr>
          <p:nvPr/>
        </p:nvPicPr>
        <p:blipFill>
          <a:blip r:embed="rId3" cstate="print"/>
          <a:srcRect/>
          <a:stretch>
            <a:fillRect/>
          </a:stretch>
        </p:blipFill>
        <p:spPr bwMode="auto">
          <a:xfrm>
            <a:off x="1329093" y="5780827"/>
            <a:ext cx="1223962" cy="674687"/>
          </a:xfrm>
          <a:prstGeom prst="rect">
            <a:avLst/>
          </a:prstGeom>
          <a:noFill/>
          <a:ln w="9525">
            <a:noFill/>
            <a:miter lim="800000"/>
            <a:headEnd/>
            <a:tailEnd/>
          </a:ln>
        </p:spPr>
      </p:pic>
      <p:sp>
        <p:nvSpPr>
          <p:cNvPr id="2" name="Rectangle 1"/>
          <p:cNvSpPr/>
          <p:nvPr/>
        </p:nvSpPr>
        <p:spPr>
          <a:xfrm>
            <a:off x="5868144" y="3780965"/>
            <a:ext cx="3347864" cy="2185214"/>
          </a:xfrm>
          <a:prstGeom prst="rect">
            <a:avLst/>
          </a:prstGeom>
        </p:spPr>
        <p:txBody>
          <a:bodyPr wrap="square">
            <a:spAutoFit/>
          </a:bodyPr>
          <a:lstStyle/>
          <a:p>
            <a:endParaRPr lang="en-US" sz="2400" dirty="0" smtClean="0"/>
          </a:p>
          <a:p>
            <a:r>
              <a:rPr lang="en-US" sz="2400" dirty="0" smtClean="0"/>
              <a:t>Chair</a:t>
            </a:r>
          </a:p>
          <a:p>
            <a:r>
              <a:rPr lang="en-GB" sz="2400" dirty="0" smtClean="0"/>
              <a:t>ARMA</a:t>
            </a:r>
          </a:p>
          <a:p>
            <a:endParaRPr lang="en-GB" sz="800" dirty="0" smtClean="0"/>
          </a:p>
          <a:p>
            <a:r>
              <a:rPr lang="en-GB" sz="1600" dirty="0" smtClean="0"/>
              <a:t>The Association of Research Managers and Administrators</a:t>
            </a:r>
          </a:p>
          <a:p>
            <a:endParaRPr lang="en-US" sz="2400" dirty="0"/>
          </a:p>
        </p:txBody>
      </p:sp>
      <p:pic>
        <p:nvPicPr>
          <p:cNvPr id="7" name="Picture 2" descr="http://www.kent.ac.uk/researchservices/images/staff/skerridge.jpg"/>
          <p:cNvPicPr>
            <a:picLocks noChangeAspect="1" noChangeArrowheads="1"/>
          </p:cNvPicPr>
          <p:nvPr/>
        </p:nvPicPr>
        <p:blipFill>
          <a:blip r:embed="rId4" cstate="print"/>
          <a:srcRect/>
          <a:stretch>
            <a:fillRect/>
          </a:stretch>
        </p:blipFill>
        <p:spPr bwMode="auto">
          <a:xfrm>
            <a:off x="3901832" y="4221088"/>
            <a:ext cx="1602507" cy="2401310"/>
          </a:xfrm>
          <a:prstGeom prst="rect">
            <a:avLst/>
          </a:prstGeom>
          <a:noFill/>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8092" y="5614115"/>
            <a:ext cx="902260" cy="1008112"/>
          </a:xfrm>
          <a:prstGeom prst="rect">
            <a:avLst/>
          </a:prstGeom>
        </p:spPr>
      </p:pic>
      <p:sp>
        <p:nvSpPr>
          <p:cNvPr id="5" name="Rectangle 4"/>
          <p:cNvSpPr/>
          <p:nvPr/>
        </p:nvSpPr>
        <p:spPr>
          <a:xfrm>
            <a:off x="7956376" y="260648"/>
            <a:ext cx="1080120"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5015" y="260648"/>
            <a:ext cx="1790700" cy="79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5"/>
          <p:cNvSpPr txBox="1">
            <a:spLocks noChangeArrowheads="1"/>
          </p:cNvSpPr>
          <p:nvPr/>
        </p:nvSpPr>
        <p:spPr bwMode="auto">
          <a:xfrm>
            <a:off x="683464" y="4190608"/>
            <a:ext cx="7920236"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SzPct val="90000"/>
              <a:buFont typeface="Arial" pitchFamily="34" charset="0"/>
              <a:buNone/>
              <a:defRPr sz="2400">
                <a:solidFill>
                  <a:schemeClr val="tx1"/>
                </a:solidFill>
                <a:latin typeface="+mn-lt"/>
                <a:ea typeface="+mn-ea"/>
                <a:cs typeface="+mn-cs"/>
              </a:defRPr>
            </a:lvl1pPr>
            <a:lvl2pPr marL="457200" indent="0" algn="ctr" rtl="0" eaLnBrk="1" fontAlgn="base" hangingPunct="1">
              <a:spcBef>
                <a:spcPct val="20000"/>
              </a:spcBef>
              <a:spcAft>
                <a:spcPct val="0"/>
              </a:spcAft>
              <a:buSzPct val="90000"/>
              <a:buFont typeface="Arial" pitchFamily="34" charset="0"/>
              <a:buNone/>
              <a:defRPr sz="2000">
                <a:solidFill>
                  <a:schemeClr val="tx1"/>
                </a:solidFill>
                <a:latin typeface="+mn-lt"/>
              </a:defRPr>
            </a:lvl2pPr>
            <a:lvl3pPr marL="914400" indent="0" algn="ctr" rtl="0" eaLnBrk="1" fontAlgn="base" hangingPunct="1">
              <a:spcBef>
                <a:spcPct val="20000"/>
              </a:spcBef>
              <a:spcAft>
                <a:spcPct val="0"/>
              </a:spcAft>
              <a:buSzPct val="90000"/>
              <a:buFont typeface="Arial" pitchFamily="34" charset="0"/>
              <a:buNone/>
              <a:defRPr sz="1600" b="0">
                <a:solidFill>
                  <a:schemeClr val="tx1"/>
                </a:solidFill>
                <a:latin typeface="+mn-lt"/>
              </a:defRPr>
            </a:lvl3pPr>
            <a:lvl4pPr marL="1371600" indent="0" algn="ctr" rtl="0" eaLnBrk="1" fontAlgn="base" hangingPunct="1">
              <a:spcBef>
                <a:spcPct val="20000"/>
              </a:spcBef>
              <a:spcAft>
                <a:spcPct val="0"/>
              </a:spcAft>
              <a:buSzPct val="105000"/>
              <a:buNone/>
              <a:defRPr sz="2000">
                <a:solidFill>
                  <a:schemeClr val="tx1"/>
                </a:solidFill>
                <a:latin typeface="+mn-lt"/>
              </a:defRPr>
            </a:lvl4pPr>
            <a:lvl5pPr marL="1828800" indent="0" algn="ctr" rtl="0" eaLnBrk="1" fontAlgn="base" hangingPunct="1">
              <a:spcBef>
                <a:spcPct val="20000"/>
              </a:spcBef>
              <a:spcAft>
                <a:spcPct val="0"/>
              </a:spcAft>
              <a:buSzPct val="105000"/>
              <a:buNone/>
              <a:defRPr sz="2000">
                <a:solidFill>
                  <a:schemeClr val="tx1"/>
                </a:solidFill>
                <a:latin typeface="+mn-lt"/>
              </a:defRPr>
            </a:lvl5pPr>
            <a:lvl6pPr marL="2286000" indent="0" algn="ctr" rtl="0" eaLnBrk="1" fontAlgn="base" hangingPunct="1">
              <a:spcBef>
                <a:spcPct val="20000"/>
              </a:spcBef>
              <a:spcAft>
                <a:spcPct val="0"/>
              </a:spcAft>
              <a:buSzPct val="105000"/>
              <a:buNone/>
              <a:defRPr sz="2000">
                <a:solidFill>
                  <a:schemeClr val="tx1"/>
                </a:solidFill>
                <a:latin typeface="+mn-lt"/>
              </a:defRPr>
            </a:lvl6pPr>
            <a:lvl7pPr marL="2743200" indent="0" algn="ctr" rtl="0" eaLnBrk="1" fontAlgn="base" hangingPunct="1">
              <a:spcBef>
                <a:spcPct val="20000"/>
              </a:spcBef>
              <a:spcAft>
                <a:spcPct val="0"/>
              </a:spcAft>
              <a:buSzPct val="105000"/>
              <a:buNone/>
              <a:defRPr sz="2000">
                <a:solidFill>
                  <a:schemeClr val="tx1"/>
                </a:solidFill>
                <a:latin typeface="+mn-lt"/>
              </a:defRPr>
            </a:lvl7pPr>
            <a:lvl8pPr marL="3200400" indent="0" algn="ctr" rtl="0" eaLnBrk="1" fontAlgn="base" hangingPunct="1">
              <a:spcBef>
                <a:spcPct val="20000"/>
              </a:spcBef>
              <a:spcAft>
                <a:spcPct val="0"/>
              </a:spcAft>
              <a:buSzPct val="105000"/>
              <a:buNone/>
              <a:defRPr sz="2000">
                <a:solidFill>
                  <a:schemeClr val="tx1"/>
                </a:solidFill>
                <a:latin typeface="+mn-lt"/>
              </a:defRPr>
            </a:lvl8pPr>
            <a:lvl9pPr marL="3657600" indent="0" algn="ctr" rtl="0" eaLnBrk="1" fontAlgn="base" hangingPunct="1">
              <a:spcBef>
                <a:spcPct val="20000"/>
              </a:spcBef>
              <a:spcAft>
                <a:spcPct val="0"/>
              </a:spcAft>
              <a:buSzPct val="105000"/>
              <a:buNone/>
              <a:defRPr sz="2000">
                <a:solidFill>
                  <a:schemeClr val="tx1"/>
                </a:solidFill>
                <a:latin typeface="+mn-lt"/>
              </a:defRPr>
            </a:lvl9pPr>
          </a:lstStyle>
          <a:p>
            <a:r>
              <a:rPr lang="en-GB" kern="0" dirty="0" smtClean="0"/>
              <a:t>Director of</a:t>
            </a:r>
            <a:br>
              <a:rPr lang="en-GB" kern="0" dirty="0" smtClean="0"/>
            </a:br>
            <a:r>
              <a:rPr lang="en-GB" kern="0" dirty="0" smtClean="0"/>
              <a:t>Research Services</a:t>
            </a:r>
          </a:p>
          <a:p>
            <a:r>
              <a:rPr lang="en-GB" kern="0" dirty="0" smtClean="0"/>
              <a:t>University of Kent</a:t>
            </a:r>
            <a:endParaRPr lang="en-US" kern="0" dirty="0" smtClean="0"/>
          </a:p>
        </p:txBody>
      </p:sp>
      <p:sp>
        <p:nvSpPr>
          <p:cNvPr id="11" name="Rectangle 10"/>
          <p:cNvSpPr/>
          <p:nvPr/>
        </p:nvSpPr>
        <p:spPr>
          <a:xfrm>
            <a:off x="6262028" y="188640"/>
            <a:ext cx="1910372"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136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bwMode="auto">
          <a:xfrm>
            <a:off x="480018" y="1677573"/>
            <a:ext cx="3960440"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0000"/>
              <a:buFont typeface="Arial" pitchFamily="34"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SzPct val="90000"/>
              <a:buFont typeface="Arial" pitchFamily="34" charset="0"/>
              <a:buChar char="•"/>
              <a:defRPr sz="2000">
                <a:solidFill>
                  <a:schemeClr val="tx1"/>
                </a:solidFill>
                <a:latin typeface="+mn-lt"/>
              </a:defRPr>
            </a:lvl2pPr>
            <a:lvl3pPr marL="1143000" indent="-228600" algn="l" rtl="0" eaLnBrk="1" fontAlgn="base" hangingPunct="1">
              <a:spcBef>
                <a:spcPct val="20000"/>
              </a:spcBef>
              <a:spcAft>
                <a:spcPct val="0"/>
              </a:spcAft>
              <a:buSzPct val="90000"/>
              <a:buFont typeface="Arial" pitchFamily="34" charset="0"/>
              <a:buChar char="•"/>
              <a:defRPr sz="1600" b="0">
                <a:solidFill>
                  <a:schemeClr val="tx1"/>
                </a:solidFill>
                <a:latin typeface="+mn-lt"/>
              </a:defRPr>
            </a:lvl3pPr>
            <a:lvl4pPr marL="1600200" indent="-228600" algn="l" rtl="0" eaLnBrk="1" fontAlgn="base" hangingPunct="1">
              <a:spcBef>
                <a:spcPct val="20000"/>
              </a:spcBef>
              <a:spcAft>
                <a:spcPct val="0"/>
              </a:spcAft>
              <a:buSzPct val="105000"/>
              <a:defRPr sz="2000">
                <a:solidFill>
                  <a:schemeClr val="tx1"/>
                </a:solidFill>
                <a:latin typeface="+mn-lt"/>
              </a:defRPr>
            </a:lvl4pPr>
            <a:lvl5pPr marL="2057400" indent="-228600" algn="l" rtl="0" eaLnBrk="1" fontAlgn="base" hangingPunct="1">
              <a:spcBef>
                <a:spcPct val="20000"/>
              </a:spcBef>
              <a:spcAft>
                <a:spcPct val="0"/>
              </a:spcAft>
              <a:buSzPct val="105000"/>
              <a:defRPr sz="2000">
                <a:solidFill>
                  <a:schemeClr val="tx1"/>
                </a:solidFill>
                <a:latin typeface="+mn-lt"/>
              </a:defRPr>
            </a:lvl5pPr>
            <a:lvl6pPr marL="2514600" indent="-228600" algn="l" rtl="0" eaLnBrk="1" fontAlgn="base" hangingPunct="1">
              <a:spcBef>
                <a:spcPct val="20000"/>
              </a:spcBef>
              <a:spcAft>
                <a:spcPct val="0"/>
              </a:spcAft>
              <a:buSzPct val="105000"/>
              <a:defRPr sz="2000">
                <a:solidFill>
                  <a:schemeClr val="tx1"/>
                </a:solidFill>
                <a:latin typeface="+mn-lt"/>
              </a:defRPr>
            </a:lvl6pPr>
            <a:lvl7pPr marL="2971800" indent="-228600" algn="l" rtl="0" eaLnBrk="1" fontAlgn="base" hangingPunct="1">
              <a:spcBef>
                <a:spcPct val="20000"/>
              </a:spcBef>
              <a:spcAft>
                <a:spcPct val="0"/>
              </a:spcAft>
              <a:buSzPct val="105000"/>
              <a:defRPr sz="2000">
                <a:solidFill>
                  <a:schemeClr val="tx1"/>
                </a:solidFill>
                <a:latin typeface="+mn-lt"/>
              </a:defRPr>
            </a:lvl7pPr>
            <a:lvl8pPr marL="3429000" indent="-228600" algn="l" rtl="0" eaLnBrk="1" fontAlgn="base" hangingPunct="1">
              <a:spcBef>
                <a:spcPct val="20000"/>
              </a:spcBef>
              <a:spcAft>
                <a:spcPct val="0"/>
              </a:spcAft>
              <a:buSzPct val="105000"/>
              <a:defRPr sz="2000">
                <a:solidFill>
                  <a:schemeClr val="tx1"/>
                </a:solidFill>
                <a:latin typeface="+mn-lt"/>
              </a:defRPr>
            </a:lvl8pPr>
            <a:lvl9pPr marL="3886200" indent="-228600" algn="l" rtl="0" eaLnBrk="1" fontAlgn="base" hangingPunct="1">
              <a:spcBef>
                <a:spcPct val="20000"/>
              </a:spcBef>
              <a:spcAft>
                <a:spcPct val="0"/>
              </a:spcAft>
              <a:buSzPct val="105000"/>
              <a:defRPr sz="2000">
                <a:solidFill>
                  <a:schemeClr val="tx1"/>
                </a:solidFill>
                <a:latin typeface="+mn-lt"/>
              </a:defRPr>
            </a:lvl9pPr>
          </a:lstStyle>
          <a:p>
            <a:r>
              <a:rPr lang="en-GB" kern="0" dirty="0" smtClean="0"/>
              <a:t>Strategic Ambitions</a:t>
            </a:r>
          </a:p>
          <a:p>
            <a:endParaRPr lang="en-GB" kern="0" dirty="0" smtClean="0"/>
          </a:p>
          <a:p>
            <a:pPr lvl="1"/>
            <a:endParaRPr lang="en-GB" kern="0" dirty="0" smtClean="0"/>
          </a:p>
        </p:txBody>
      </p:sp>
      <p:sp>
        <p:nvSpPr>
          <p:cNvPr id="7" name="Content Placeholder 2"/>
          <p:cNvSpPr txBox="1">
            <a:spLocks/>
          </p:cNvSpPr>
          <p:nvPr/>
        </p:nvSpPr>
        <p:spPr bwMode="auto">
          <a:xfrm>
            <a:off x="480018" y="3405765"/>
            <a:ext cx="4392488" cy="744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0000"/>
              <a:buFont typeface="Arial" pitchFamily="34"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SzPct val="90000"/>
              <a:buFont typeface="Arial" pitchFamily="34" charset="0"/>
              <a:buChar char="•"/>
              <a:defRPr sz="2000">
                <a:solidFill>
                  <a:schemeClr val="tx1"/>
                </a:solidFill>
                <a:latin typeface="+mn-lt"/>
              </a:defRPr>
            </a:lvl2pPr>
            <a:lvl3pPr marL="1143000" indent="-228600" algn="l" rtl="0" eaLnBrk="1" fontAlgn="base" hangingPunct="1">
              <a:spcBef>
                <a:spcPct val="20000"/>
              </a:spcBef>
              <a:spcAft>
                <a:spcPct val="0"/>
              </a:spcAft>
              <a:buSzPct val="90000"/>
              <a:buFont typeface="Arial" pitchFamily="34" charset="0"/>
              <a:buChar char="•"/>
              <a:defRPr sz="1600" b="0">
                <a:solidFill>
                  <a:schemeClr val="tx1"/>
                </a:solidFill>
                <a:latin typeface="+mn-lt"/>
              </a:defRPr>
            </a:lvl3pPr>
            <a:lvl4pPr marL="1600200" indent="-228600" algn="l" rtl="0" eaLnBrk="1" fontAlgn="base" hangingPunct="1">
              <a:spcBef>
                <a:spcPct val="20000"/>
              </a:spcBef>
              <a:spcAft>
                <a:spcPct val="0"/>
              </a:spcAft>
              <a:buSzPct val="105000"/>
              <a:defRPr sz="2000">
                <a:solidFill>
                  <a:schemeClr val="tx1"/>
                </a:solidFill>
                <a:latin typeface="+mn-lt"/>
              </a:defRPr>
            </a:lvl4pPr>
            <a:lvl5pPr marL="2057400" indent="-228600" algn="l" rtl="0" eaLnBrk="1" fontAlgn="base" hangingPunct="1">
              <a:spcBef>
                <a:spcPct val="20000"/>
              </a:spcBef>
              <a:spcAft>
                <a:spcPct val="0"/>
              </a:spcAft>
              <a:buSzPct val="105000"/>
              <a:defRPr sz="2000">
                <a:solidFill>
                  <a:schemeClr val="tx1"/>
                </a:solidFill>
                <a:latin typeface="+mn-lt"/>
              </a:defRPr>
            </a:lvl5pPr>
            <a:lvl6pPr marL="2514600" indent="-228600" algn="l" rtl="0" eaLnBrk="1" fontAlgn="base" hangingPunct="1">
              <a:spcBef>
                <a:spcPct val="20000"/>
              </a:spcBef>
              <a:spcAft>
                <a:spcPct val="0"/>
              </a:spcAft>
              <a:buSzPct val="105000"/>
              <a:defRPr sz="2000">
                <a:solidFill>
                  <a:schemeClr val="tx1"/>
                </a:solidFill>
                <a:latin typeface="+mn-lt"/>
              </a:defRPr>
            </a:lvl6pPr>
            <a:lvl7pPr marL="2971800" indent="-228600" algn="l" rtl="0" eaLnBrk="1" fontAlgn="base" hangingPunct="1">
              <a:spcBef>
                <a:spcPct val="20000"/>
              </a:spcBef>
              <a:spcAft>
                <a:spcPct val="0"/>
              </a:spcAft>
              <a:buSzPct val="105000"/>
              <a:defRPr sz="2000">
                <a:solidFill>
                  <a:schemeClr val="tx1"/>
                </a:solidFill>
                <a:latin typeface="+mn-lt"/>
              </a:defRPr>
            </a:lvl7pPr>
            <a:lvl8pPr marL="3429000" indent="-228600" algn="l" rtl="0" eaLnBrk="1" fontAlgn="base" hangingPunct="1">
              <a:spcBef>
                <a:spcPct val="20000"/>
              </a:spcBef>
              <a:spcAft>
                <a:spcPct val="0"/>
              </a:spcAft>
              <a:buSzPct val="105000"/>
              <a:defRPr sz="2000">
                <a:solidFill>
                  <a:schemeClr val="tx1"/>
                </a:solidFill>
                <a:latin typeface="+mn-lt"/>
              </a:defRPr>
            </a:lvl8pPr>
            <a:lvl9pPr marL="3886200" indent="-228600" algn="l" rtl="0" eaLnBrk="1" fontAlgn="base" hangingPunct="1">
              <a:spcBef>
                <a:spcPct val="20000"/>
              </a:spcBef>
              <a:spcAft>
                <a:spcPct val="0"/>
              </a:spcAft>
              <a:buSzPct val="105000"/>
              <a:defRPr sz="2000">
                <a:solidFill>
                  <a:schemeClr val="tx1"/>
                </a:solidFill>
                <a:latin typeface="+mn-lt"/>
              </a:defRPr>
            </a:lvl9pPr>
          </a:lstStyle>
          <a:p>
            <a:r>
              <a:rPr lang="en-GB" kern="0" dirty="0" smtClean="0"/>
              <a:t>Strategic Advantage</a:t>
            </a:r>
          </a:p>
          <a:p>
            <a:endParaRPr lang="en-GB" kern="0" dirty="0" smtClean="0"/>
          </a:p>
          <a:p>
            <a:pPr lvl="1"/>
            <a:endParaRPr lang="en-GB" kern="0" dirty="0" smtClean="0"/>
          </a:p>
        </p:txBody>
      </p:sp>
      <p:sp>
        <p:nvSpPr>
          <p:cNvPr id="8" name="Content Placeholder 2"/>
          <p:cNvSpPr txBox="1">
            <a:spLocks/>
          </p:cNvSpPr>
          <p:nvPr/>
        </p:nvSpPr>
        <p:spPr bwMode="auto">
          <a:xfrm>
            <a:off x="480018" y="2829701"/>
            <a:ext cx="3891068" cy="646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0000"/>
              <a:buFont typeface="Arial" pitchFamily="34"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SzPct val="90000"/>
              <a:buFont typeface="Arial" pitchFamily="34" charset="0"/>
              <a:buChar char="•"/>
              <a:defRPr sz="2000">
                <a:solidFill>
                  <a:schemeClr val="tx1"/>
                </a:solidFill>
                <a:latin typeface="+mn-lt"/>
              </a:defRPr>
            </a:lvl2pPr>
            <a:lvl3pPr marL="1143000" indent="-228600" algn="l" rtl="0" eaLnBrk="1" fontAlgn="base" hangingPunct="1">
              <a:spcBef>
                <a:spcPct val="20000"/>
              </a:spcBef>
              <a:spcAft>
                <a:spcPct val="0"/>
              </a:spcAft>
              <a:buSzPct val="90000"/>
              <a:buFont typeface="Arial" pitchFamily="34" charset="0"/>
              <a:buChar char="•"/>
              <a:defRPr sz="1600" b="0">
                <a:solidFill>
                  <a:schemeClr val="tx1"/>
                </a:solidFill>
                <a:latin typeface="+mn-lt"/>
              </a:defRPr>
            </a:lvl3pPr>
            <a:lvl4pPr marL="1600200" indent="-228600" algn="l" rtl="0" eaLnBrk="1" fontAlgn="base" hangingPunct="1">
              <a:spcBef>
                <a:spcPct val="20000"/>
              </a:spcBef>
              <a:spcAft>
                <a:spcPct val="0"/>
              </a:spcAft>
              <a:buSzPct val="105000"/>
              <a:defRPr sz="2000">
                <a:solidFill>
                  <a:schemeClr val="tx1"/>
                </a:solidFill>
                <a:latin typeface="+mn-lt"/>
              </a:defRPr>
            </a:lvl4pPr>
            <a:lvl5pPr marL="2057400" indent="-228600" algn="l" rtl="0" eaLnBrk="1" fontAlgn="base" hangingPunct="1">
              <a:spcBef>
                <a:spcPct val="20000"/>
              </a:spcBef>
              <a:spcAft>
                <a:spcPct val="0"/>
              </a:spcAft>
              <a:buSzPct val="105000"/>
              <a:defRPr sz="2000">
                <a:solidFill>
                  <a:schemeClr val="tx1"/>
                </a:solidFill>
                <a:latin typeface="+mn-lt"/>
              </a:defRPr>
            </a:lvl5pPr>
            <a:lvl6pPr marL="2514600" indent="-228600" algn="l" rtl="0" eaLnBrk="1" fontAlgn="base" hangingPunct="1">
              <a:spcBef>
                <a:spcPct val="20000"/>
              </a:spcBef>
              <a:spcAft>
                <a:spcPct val="0"/>
              </a:spcAft>
              <a:buSzPct val="105000"/>
              <a:defRPr sz="2000">
                <a:solidFill>
                  <a:schemeClr val="tx1"/>
                </a:solidFill>
                <a:latin typeface="+mn-lt"/>
              </a:defRPr>
            </a:lvl6pPr>
            <a:lvl7pPr marL="2971800" indent="-228600" algn="l" rtl="0" eaLnBrk="1" fontAlgn="base" hangingPunct="1">
              <a:spcBef>
                <a:spcPct val="20000"/>
              </a:spcBef>
              <a:spcAft>
                <a:spcPct val="0"/>
              </a:spcAft>
              <a:buSzPct val="105000"/>
              <a:defRPr sz="2000">
                <a:solidFill>
                  <a:schemeClr val="tx1"/>
                </a:solidFill>
                <a:latin typeface="+mn-lt"/>
              </a:defRPr>
            </a:lvl7pPr>
            <a:lvl8pPr marL="3429000" indent="-228600" algn="l" rtl="0" eaLnBrk="1" fontAlgn="base" hangingPunct="1">
              <a:spcBef>
                <a:spcPct val="20000"/>
              </a:spcBef>
              <a:spcAft>
                <a:spcPct val="0"/>
              </a:spcAft>
              <a:buSzPct val="105000"/>
              <a:defRPr sz="2000">
                <a:solidFill>
                  <a:schemeClr val="tx1"/>
                </a:solidFill>
                <a:latin typeface="+mn-lt"/>
              </a:defRPr>
            </a:lvl8pPr>
            <a:lvl9pPr marL="3886200" indent="-228600" algn="l" rtl="0" eaLnBrk="1" fontAlgn="base" hangingPunct="1">
              <a:spcBef>
                <a:spcPct val="20000"/>
              </a:spcBef>
              <a:spcAft>
                <a:spcPct val="0"/>
              </a:spcAft>
              <a:buSzPct val="105000"/>
              <a:defRPr sz="2000">
                <a:solidFill>
                  <a:schemeClr val="tx1"/>
                </a:solidFill>
                <a:latin typeface="+mn-lt"/>
              </a:defRPr>
            </a:lvl9pPr>
          </a:lstStyle>
          <a:p>
            <a:r>
              <a:rPr lang="en-GB" kern="0" dirty="0" smtClean="0"/>
              <a:t>Decision Management</a:t>
            </a:r>
          </a:p>
        </p:txBody>
      </p:sp>
      <p:sp>
        <p:nvSpPr>
          <p:cNvPr id="9" name="Content Placeholder 2"/>
          <p:cNvSpPr txBox="1">
            <a:spLocks/>
          </p:cNvSpPr>
          <p:nvPr/>
        </p:nvSpPr>
        <p:spPr bwMode="auto">
          <a:xfrm>
            <a:off x="467544" y="4485885"/>
            <a:ext cx="3096344" cy="63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0000"/>
              <a:buFont typeface="Arial" pitchFamily="34"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SzPct val="90000"/>
              <a:buFont typeface="Arial" pitchFamily="34" charset="0"/>
              <a:buChar char="•"/>
              <a:defRPr sz="2000">
                <a:solidFill>
                  <a:schemeClr val="tx1"/>
                </a:solidFill>
                <a:latin typeface="+mn-lt"/>
              </a:defRPr>
            </a:lvl2pPr>
            <a:lvl3pPr marL="1143000" indent="-228600" algn="l" rtl="0" eaLnBrk="1" fontAlgn="base" hangingPunct="1">
              <a:spcBef>
                <a:spcPct val="20000"/>
              </a:spcBef>
              <a:spcAft>
                <a:spcPct val="0"/>
              </a:spcAft>
              <a:buSzPct val="90000"/>
              <a:buFont typeface="Arial" pitchFamily="34" charset="0"/>
              <a:buChar char="•"/>
              <a:defRPr sz="1600" b="0">
                <a:solidFill>
                  <a:schemeClr val="tx1"/>
                </a:solidFill>
                <a:latin typeface="+mn-lt"/>
              </a:defRPr>
            </a:lvl3pPr>
            <a:lvl4pPr marL="1600200" indent="-228600" algn="l" rtl="0" eaLnBrk="1" fontAlgn="base" hangingPunct="1">
              <a:spcBef>
                <a:spcPct val="20000"/>
              </a:spcBef>
              <a:spcAft>
                <a:spcPct val="0"/>
              </a:spcAft>
              <a:buSzPct val="105000"/>
              <a:defRPr sz="2000">
                <a:solidFill>
                  <a:schemeClr val="tx1"/>
                </a:solidFill>
                <a:latin typeface="+mn-lt"/>
              </a:defRPr>
            </a:lvl4pPr>
            <a:lvl5pPr marL="2057400" indent="-228600" algn="l" rtl="0" eaLnBrk="1" fontAlgn="base" hangingPunct="1">
              <a:spcBef>
                <a:spcPct val="20000"/>
              </a:spcBef>
              <a:spcAft>
                <a:spcPct val="0"/>
              </a:spcAft>
              <a:buSzPct val="105000"/>
              <a:defRPr sz="2000">
                <a:solidFill>
                  <a:schemeClr val="tx1"/>
                </a:solidFill>
                <a:latin typeface="+mn-lt"/>
              </a:defRPr>
            </a:lvl5pPr>
            <a:lvl6pPr marL="2514600" indent="-228600" algn="l" rtl="0" eaLnBrk="1" fontAlgn="base" hangingPunct="1">
              <a:spcBef>
                <a:spcPct val="20000"/>
              </a:spcBef>
              <a:spcAft>
                <a:spcPct val="0"/>
              </a:spcAft>
              <a:buSzPct val="105000"/>
              <a:defRPr sz="2000">
                <a:solidFill>
                  <a:schemeClr val="tx1"/>
                </a:solidFill>
                <a:latin typeface="+mn-lt"/>
              </a:defRPr>
            </a:lvl6pPr>
            <a:lvl7pPr marL="2971800" indent="-228600" algn="l" rtl="0" eaLnBrk="1" fontAlgn="base" hangingPunct="1">
              <a:spcBef>
                <a:spcPct val="20000"/>
              </a:spcBef>
              <a:spcAft>
                <a:spcPct val="0"/>
              </a:spcAft>
              <a:buSzPct val="105000"/>
              <a:defRPr sz="2000">
                <a:solidFill>
                  <a:schemeClr val="tx1"/>
                </a:solidFill>
                <a:latin typeface="+mn-lt"/>
              </a:defRPr>
            </a:lvl7pPr>
            <a:lvl8pPr marL="3429000" indent="-228600" algn="l" rtl="0" eaLnBrk="1" fontAlgn="base" hangingPunct="1">
              <a:spcBef>
                <a:spcPct val="20000"/>
              </a:spcBef>
              <a:spcAft>
                <a:spcPct val="0"/>
              </a:spcAft>
              <a:buSzPct val="105000"/>
              <a:defRPr sz="2000">
                <a:solidFill>
                  <a:schemeClr val="tx1"/>
                </a:solidFill>
                <a:latin typeface="+mn-lt"/>
              </a:defRPr>
            </a:lvl8pPr>
            <a:lvl9pPr marL="3886200" indent="-228600" algn="l" rtl="0" eaLnBrk="1" fontAlgn="base" hangingPunct="1">
              <a:spcBef>
                <a:spcPct val="20000"/>
              </a:spcBef>
              <a:spcAft>
                <a:spcPct val="0"/>
              </a:spcAft>
              <a:buSzPct val="105000"/>
              <a:defRPr sz="2000">
                <a:solidFill>
                  <a:schemeClr val="tx1"/>
                </a:solidFill>
                <a:latin typeface="+mn-lt"/>
              </a:defRPr>
            </a:lvl9pPr>
          </a:lstStyle>
          <a:p>
            <a:r>
              <a:rPr lang="en-GB" kern="0" dirty="0" smtClean="0"/>
              <a:t>Current Initiatives</a:t>
            </a:r>
          </a:p>
          <a:p>
            <a:endParaRPr lang="en-GB" kern="0" dirty="0" smtClean="0"/>
          </a:p>
          <a:p>
            <a:pPr lvl="1"/>
            <a:endParaRPr lang="en-GB" kern="0" dirty="0" smtClean="0"/>
          </a:p>
        </p:txBody>
      </p:sp>
      <p:sp>
        <p:nvSpPr>
          <p:cNvPr id="8194" name="Title 1"/>
          <p:cNvSpPr>
            <a:spLocks noGrp="1"/>
          </p:cNvSpPr>
          <p:nvPr>
            <p:ph type="title"/>
          </p:nvPr>
        </p:nvSpPr>
        <p:spPr/>
        <p:txBody>
          <a:bodyPr/>
          <a:lstStyle/>
          <a:p>
            <a:r>
              <a:rPr lang="en-GB" dirty="0" smtClean="0"/>
              <a:t>Outline</a:t>
            </a:r>
          </a:p>
        </p:txBody>
      </p:sp>
      <p:sp>
        <p:nvSpPr>
          <p:cNvPr id="8195" name="Content Placeholder 2"/>
          <p:cNvSpPr>
            <a:spLocks noGrp="1"/>
          </p:cNvSpPr>
          <p:nvPr>
            <p:ph idx="1"/>
          </p:nvPr>
        </p:nvSpPr>
        <p:spPr>
          <a:xfrm>
            <a:off x="480018" y="2253637"/>
            <a:ext cx="4104456" cy="576064"/>
          </a:xfrm>
        </p:spPr>
        <p:txBody>
          <a:bodyPr/>
          <a:lstStyle/>
          <a:p>
            <a:r>
              <a:rPr lang="en-GB" dirty="0" smtClean="0"/>
              <a:t>Research Information</a:t>
            </a:r>
          </a:p>
          <a:p>
            <a:pPr lvl="1"/>
            <a:endParaRPr lang="en-GB" dirty="0" smtClean="0"/>
          </a:p>
        </p:txBody>
      </p:sp>
      <p:pic>
        <p:nvPicPr>
          <p:cNvPr id="19457" name="Picture 1" descr="C:\Users\cs0skr\AppData\Local\Microsoft\Windows\Temporary Internet Files\Content.IE5\5MB84H6B\MC900361480[1].wmf"/>
          <p:cNvPicPr>
            <a:picLocks noChangeAspect="1" noChangeArrowheads="1"/>
          </p:cNvPicPr>
          <p:nvPr/>
        </p:nvPicPr>
        <p:blipFill>
          <a:blip r:embed="rId3" cstate="print"/>
          <a:srcRect/>
          <a:stretch>
            <a:fillRect/>
          </a:stretch>
        </p:blipFill>
        <p:spPr bwMode="auto">
          <a:xfrm>
            <a:off x="6793200" y="5104616"/>
            <a:ext cx="1831543" cy="1376172"/>
          </a:xfrm>
          <a:prstGeom prst="rect">
            <a:avLst/>
          </a:prstGeom>
          <a:noFill/>
        </p:spPr>
      </p:pic>
    </p:spTree>
    <p:extLst>
      <p:ext uri="{BB962C8B-B14F-4D97-AF65-F5344CB8AC3E}">
        <p14:creationId xmlns:p14="http://schemas.microsoft.com/office/powerpoint/2010/main" val="421995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819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Users\cs0skr\AppData\Local\Microsoft\Windows\Temporary Internet Files\Content.IE5\5MB84H6B\MP900315479[1].jpg"/>
          <p:cNvPicPr>
            <a:picLocks noChangeAspect="1" noChangeArrowheads="1"/>
          </p:cNvPicPr>
          <p:nvPr/>
        </p:nvPicPr>
        <p:blipFill>
          <a:blip r:embed="rId3" cstate="print"/>
          <a:srcRect/>
          <a:stretch>
            <a:fillRect/>
          </a:stretch>
        </p:blipFill>
        <p:spPr bwMode="auto">
          <a:xfrm>
            <a:off x="5292080" y="3501008"/>
            <a:ext cx="3657600" cy="2590800"/>
          </a:xfrm>
          <a:prstGeom prst="rect">
            <a:avLst/>
          </a:prstGeom>
          <a:noFill/>
        </p:spPr>
      </p:pic>
      <p:sp>
        <p:nvSpPr>
          <p:cNvPr id="2" name="Title 1"/>
          <p:cNvSpPr>
            <a:spLocks noGrp="1"/>
          </p:cNvSpPr>
          <p:nvPr>
            <p:ph type="title"/>
          </p:nvPr>
        </p:nvSpPr>
        <p:spPr>
          <a:xfrm>
            <a:off x="467544" y="548680"/>
            <a:ext cx="8291513" cy="576263"/>
          </a:xfrm>
        </p:spPr>
        <p:txBody>
          <a:bodyPr/>
          <a:lstStyle/>
          <a:p>
            <a:r>
              <a:rPr lang="en-GB" dirty="0" smtClean="0"/>
              <a:t>Context</a:t>
            </a:r>
            <a:endParaRPr lang="en-GB" dirty="0"/>
          </a:p>
        </p:txBody>
      </p:sp>
      <p:sp>
        <p:nvSpPr>
          <p:cNvPr id="3" name="Content Placeholder 2"/>
          <p:cNvSpPr>
            <a:spLocks noGrp="1"/>
          </p:cNvSpPr>
          <p:nvPr>
            <p:ph sz="half" idx="1"/>
          </p:nvPr>
        </p:nvSpPr>
        <p:spPr>
          <a:xfrm>
            <a:off x="179512" y="1268761"/>
            <a:ext cx="8640960" cy="4897090"/>
          </a:xfrm>
        </p:spPr>
        <p:txBody>
          <a:bodyPr/>
          <a:lstStyle/>
          <a:p>
            <a:pPr lvl="1"/>
            <a:endParaRPr lang="en-GB" dirty="0" smtClean="0"/>
          </a:p>
          <a:p>
            <a:pPr lvl="1"/>
            <a:r>
              <a:rPr lang="en-GB" b="1" i="1" dirty="0" smtClean="0"/>
              <a:t>RMAs manage and support research…</a:t>
            </a:r>
          </a:p>
          <a:p>
            <a:pPr lvl="1"/>
            <a:endParaRPr lang="en-GB" dirty="0" smtClean="0"/>
          </a:p>
          <a:p>
            <a:pPr lvl="1"/>
            <a:r>
              <a:rPr lang="en-GB" dirty="0" smtClean="0"/>
              <a:t>Information </a:t>
            </a:r>
            <a:r>
              <a:rPr lang="en-GB" i="1" dirty="0" smtClean="0">
                <a:solidFill>
                  <a:srgbClr val="FF0000"/>
                </a:solidFill>
              </a:rPr>
              <a:t>(including about research outputs &amp; projects)</a:t>
            </a:r>
          </a:p>
          <a:p>
            <a:pPr lvl="1"/>
            <a:r>
              <a:rPr lang="en-GB" dirty="0" smtClean="0"/>
              <a:t>Pre-award [proposals] </a:t>
            </a:r>
            <a:r>
              <a:rPr lang="en-GB" i="1" dirty="0" smtClean="0">
                <a:solidFill>
                  <a:srgbClr val="FF0000"/>
                </a:solidFill>
              </a:rPr>
              <a:t>(inc OA costs)</a:t>
            </a:r>
          </a:p>
          <a:p>
            <a:pPr lvl="1"/>
            <a:r>
              <a:rPr lang="en-GB" dirty="0" smtClean="0"/>
              <a:t>Post-award [projects] </a:t>
            </a:r>
            <a:r>
              <a:rPr lang="en-GB" i="1" dirty="0" smtClean="0">
                <a:solidFill>
                  <a:srgbClr val="FF0000"/>
                </a:solidFill>
              </a:rPr>
              <a:t>(inc APCs)</a:t>
            </a:r>
          </a:p>
          <a:p>
            <a:pPr lvl="1"/>
            <a:r>
              <a:rPr lang="en-GB" dirty="0" smtClean="0"/>
              <a:t>Development / Planning</a:t>
            </a:r>
          </a:p>
          <a:p>
            <a:pPr lvl="1"/>
            <a:r>
              <a:rPr lang="en-GB" dirty="0" smtClean="0"/>
              <a:t>Strategy / Policy </a:t>
            </a:r>
            <a:r>
              <a:rPr lang="en-GB" i="1" dirty="0" smtClean="0">
                <a:solidFill>
                  <a:srgbClr val="FF0000"/>
                </a:solidFill>
              </a:rPr>
              <a:t>(inc OA, RDM)</a:t>
            </a:r>
          </a:p>
          <a:p>
            <a:pPr lvl="1"/>
            <a:r>
              <a:rPr lang="en-GB" dirty="0" smtClean="0"/>
              <a:t>Assessment </a:t>
            </a:r>
            <a:r>
              <a:rPr lang="en-GB" i="1" dirty="0" smtClean="0">
                <a:solidFill>
                  <a:srgbClr val="FF0000"/>
                </a:solidFill>
              </a:rPr>
              <a:t>(REF)</a:t>
            </a:r>
            <a:r>
              <a:rPr lang="en-GB" dirty="0" smtClean="0"/>
              <a:t> / Governance</a:t>
            </a:r>
          </a:p>
          <a:p>
            <a:pPr lvl="1"/>
            <a:r>
              <a:rPr lang="en-GB" dirty="0" smtClean="0"/>
              <a:t>Metrics </a:t>
            </a:r>
            <a:r>
              <a:rPr lang="en-GB" i="1" dirty="0" smtClean="0">
                <a:solidFill>
                  <a:srgbClr val="FF0000"/>
                </a:solidFill>
              </a:rPr>
              <a:t>(including citations, </a:t>
            </a:r>
            <a:r>
              <a:rPr lang="en-GB" i="1" dirty="0" err="1" smtClean="0">
                <a:solidFill>
                  <a:srgbClr val="FF0000"/>
                </a:solidFill>
              </a:rPr>
              <a:t>etc</a:t>
            </a:r>
            <a:r>
              <a:rPr lang="en-GB" i="1" dirty="0" smtClean="0">
                <a:solidFill>
                  <a:srgbClr val="FF0000"/>
                </a:solidFill>
              </a:rPr>
              <a:t>)</a:t>
            </a:r>
          </a:p>
          <a:p>
            <a:pPr lvl="1"/>
            <a:r>
              <a:rPr lang="en-GB" dirty="0" smtClean="0"/>
              <a:t>Research Students</a:t>
            </a:r>
            <a:endParaRPr lang="en-GB" dirty="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3</a:t>
            </a:fld>
            <a:endParaRPr lang="en-GB" sz="1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srk\Pictures\MH90040076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4222737"/>
            <a:ext cx="3095625" cy="30956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7544" y="548680"/>
            <a:ext cx="8291513" cy="576263"/>
          </a:xfrm>
        </p:spPr>
        <p:txBody>
          <a:bodyPr/>
          <a:lstStyle/>
          <a:p>
            <a:r>
              <a:rPr lang="en-GB" dirty="0" smtClean="0"/>
              <a:t>Context</a:t>
            </a:r>
            <a:endParaRPr lang="en-GB" dirty="0"/>
          </a:p>
        </p:txBody>
      </p:sp>
      <p:sp>
        <p:nvSpPr>
          <p:cNvPr id="3" name="Content Placeholder 2"/>
          <p:cNvSpPr>
            <a:spLocks noGrp="1"/>
          </p:cNvSpPr>
          <p:nvPr>
            <p:ph sz="half" idx="1"/>
          </p:nvPr>
        </p:nvSpPr>
        <p:spPr>
          <a:xfrm>
            <a:off x="179512" y="1268761"/>
            <a:ext cx="8352927" cy="4897090"/>
          </a:xfrm>
        </p:spPr>
        <p:txBody>
          <a:bodyPr/>
          <a:lstStyle/>
          <a:p>
            <a:pPr lvl="1"/>
            <a:endParaRPr lang="en-GB" dirty="0" smtClean="0"/>
          </a:p>
          <a:p>
            <a:pPr lvl="1"/>
            <a:endParaRPr lang="en-GB" b="1" i="1" dirty="0" smtClean="0"/>
          </a:p>
          <a:p>
            <a:pPr lvl="1"/>
            <a:r>
              <a:rPr lang="en-GB" b="1" i="1" dirty="0" smtClean="0"/>
              <a:t>Research Intensive University in the UK</a:t>
            </a:r>
          </a:p>
          <a:p>
            <a:pPr lvl="1"/>
            <a:r>
              <a:rPr lang="en-GB" b="1" i="1" dirty="0" smtClean="0"/>
              <a:t>A European Presence</a:t>
            </a:r>
          </a:p>
          <a:p>
            <a:pPr lvl="1"/>
            <a:r>
              <a:rPr lang="en-GB" b="1" i="1" dirty="0" smtClean="0"/>
              <a:t>A Worldwide network of strategic partners</a:t>
            </a:r>
          </a:p>
          <a:p>
            <a:pPr lvl="1"/>
            <a:r>
              <a:rPr lang="en-GB" b="1" i="1" dirty="0" smtClean="0"/>
              <a:t>New UK Regional Grouping (Eastern ARC)</a:t>
            </a:r>
          </a:p>
          <a:p>
            <a:pPr lvl="1"/>
            <a:r>
              <a:rPr lang="en-GB" b="1" i="1" dirty="0" smtClean="0"/>
              <a:t>Hundreds of research collaborations</a:t>
            </a:r>
            <a:endParaRPr lang="en-GB" dirty="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4</a:t>
            </a:fld>
            <a:endParaRPr lang="en-GB" sz="120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808" y="332656"/>
            <a:ext cx="1628775" cy="120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88934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91513" cy="576263"/>
          </a:xfrm>
        </p:spPr>
        <p:txBody>
          <a:bodyPr/>
          <a:lstStyle/>
          <a:p>
            <a:r>
              <a:rPr lang="en-GB" dirty="0" smtClean="0"/>
              <a:t>Strategic Advantage</a:t>
            </a:r>
            <a:endParaRPr lang="en-GB" dirty="0"/>
          </a:p>
        </p:txBody>
      </p:sp>
      <p:sp>
        <p:nvSpPr>
          <p:cNvPr id="3" name="Content Placeholder 2"/>
          <p:cNvSpPr>
            <a:spLocks noGrp="1"/>
          </p:cNvSpPr>
          <p:nvPr>
            <p:ph sz="half" idx="1"/>
          </p:nvPr>
        </p:nvSpPr>
        <p:spPr>
          <a:xfrm>
            <a:off x="179512" y="1268761"/>
            <a:ext cx="8352927" cy="4897090"/>
          </a:xfrm>
        </p:spPr>
        <p:txBody>
          <a:bodyPr/>
          <a:lstStyle/>
          <a:p>
            <a:pPr lvl="1"/>
            <a:endParaRPr lang="en-GB" dirty="0" smtClean="0"/>
          </a:p>
          <a:p>
            <a:pPr lvl="1"/>
            <a:r>
              <a:rPr lang="en-GB" dirty="0" smtClean="0"/>
              <a:t>Research… Excellence</a:t>
            </a:r>
          </a:p>
          <a:p>
            <a:pPr lvl="1"/>
            <a:r>
              <a:rPr lang="en-GB" dirty="0" smtClean="0"/>
              <a:t>External Funding &amp; Esteem</a:t>
            </a:r>
            <a:endParaRPr lang="en-GB" dirty="0"/>
          </a:p>
          <a:p>
            <a:pPr lvl="1"/>
            <a:endParaRPr lang="en-GB" dirty="0"/>
          </a:p>
          <a:p>
            <a:pPr lvl="1"/>
            <a:r>
              <a:rPr lang="en-GB" dirty="0" smtClean="0"/>
              <a:t>League Tables</a:t>
            </a:r>
          </a:p>
          <a:p>
            <a:pPr lvl="2"/>
            <a:r>
              <a:rPr lang="en-GB" dirty="0" smtClean="0"/>
              <a:t>Attracting Staff</a:t>
            </a:r>
          </a:p>
          <a:p>
            <a:pPr lvl="2"/>
            <a:r>
              <a:rPr lang="en-GB" dirty="0" smtClean="0"/>
              <a:t>Attracting Postgraduates</a:t>
            </a:r>
          </a:p>
          <a:p>
            <a:pPr lvl="2"/>
            <a:r>
              <a:rPr lang="en-GB" dirty="0" smtClean="0"/>
              <a:t>Attracting Undergraduates</a:t>
            </a:r>
          </a:p>
          <a:p>
            <a:pPr lvl="1"/>
            <a:endParaRPr lang="en-GB" dirty="0" smtClean="0"/>
          </a:p>
          <a:p>
            <a:pPr lvl="1"/>
            <a:r>
              <a:rPr lang="en-GB" dirty="0" smtClean="0"/>
              <a:t>Virtuous Circle ...</a:t>
            </a:r>
          </a:p>
          <a:p>
            <a:pPr marL="457200" lvl="1" indent="0">
              <a:buNone/>
            </a:pPr>
            <a:r>
              <a:rPr lang="en-GB" dirty="0" smtClean="0"/>
              <a:t>to achieve Strategic </a:t>
            </a:r>
            <a:r>
              <a:rPr lang="en-GB" i="1" dirty="0" smtClean="0"/>
              <a:t>Ambitions</a:t>
            </a:r>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5</a:t>
            </a:fld>
            <a:endParaRPr lang="en-GB" sz="1200" dirty="0"/>
          </a:p>
        </p:txBody>
      </p:sp>
      <p:pic>
        <p:nvPicPr>
          <p:cNvPr id="2050" name="Picture 2" descr="C:\Users\srk\AppData\Local\Microsoft\Windows\Temporary Internet Files\Content.IE5\GZCRR1AA\MP90040220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064" y="3717032"/>
            <a:ext cx="3901440" cy="25999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91513" cy="576263"/>
          </a:xfrm>
        </p:spPr>
        <p:txBody>
          <a:bodyPr/>
          <a:lstStyle/>
          <a:p>
            <a:r>
              <a:rPr lang="en-GB" dirty="0" smtClean="0"/>
              <a:t>Strategic Ambition</a:t>
            </a:r>
            <a:endParaRPr lang="en-GB" dirty="0"/>
          </a:p>
        </p:txBody>
      </p:sp>
      <p:sp>
        <p:nvSpPr>
          <p:cNvPr id="3" name="Content Placeholder 2"/>
          <p:cNvSpPr>
            <a:spLocks noGrp="1"/>
          </p:cNvSpPr>
          <p:nvPr>
            <p:ph sz="half" idx="1"/>
          </p:nvPr>
        </p:nvSpPr>
        <p:spPr>
          <a:xfrm>
            <a:off x="179512" y="1268761"/>
            <a:ext cx="8352927" cy="4897090"/>
          </a:xfrm>
        </p:spPr>
        <p:txBody>
          <a:bodyPr/>
          <a:lstStyle/>
          <a:p>
            <a:pPr lvl="1"/>
            <a:endParaRPr lang="en-GB" dirty="0" smtClean="0"/>
          </a:p>
          <a:p>
            <a:pPr lvl="1"/>
            <a:r>
              <a:rPr lang="en-GB" dirty="0" smtClean="0"/>
              <a:t>Implies that</a:t>
            </a:r>
          </a:p>
          <a:p>
            <a:pPr lvl="2"/>
            <a:r>
              <a:rPr lang="en-GB" dirty="0" smtClean="0"/>
              <a:t>You have a plan… with targets… and timescales</a:t>
            </a:r>
          </a:p>
          <a:p>
            <a:pPr lvl="2"/>
            <a:r>
              <a:rPr lang="en-GB" dirty="0" smtClean="0"/>
              <a:t>You know who your competitors are</a:t>
            </a:r>
          </a:p>
          <a:p>
            <a:pPr lvl="2"/>
            <a:r>
              <a:rPr lang="en-GB" dirty="0" smtClean="0"/>
              <a:t>You have a baseline of information about you and them</a:t>
            </a:r>
          </a:p>
          <a:p>
            <a:pPr lvl="2"/>
            <a:r>
              <a:rPr lang="en-GB" dirty="0" smtClean="0"/>
              <a:t>You measure progress against the targets …</a:t>
            </a:r>
          </a:p>
          <a:p>
            <a:pPr lvl="2"/>
            <a:r>
              <a:rPr lang="en-GB" dirty="0" smtClean="0"/>
              <a:t>… to see if you </a:t>
            </a:r>
            <a:r>
              <a:rPr lang="en-GB" b="1" dirty="0" smtClean="0"/>
              <a:t>have</a:t>
            </a:r>
            <a:r>
              <a:rPr lang="en-GB" dirty="0" smtClean="0"/>
              <a:t> levered an advantage</a:t>
            </a:r>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6</a:t>
            </a:fld>
            <a:endParaRPr lang="en-GB" sz="1200" dirty="0"/>
          </a:p>
        </p:txBody>
      </p:sp>
      <p:pic>
        <p:nvPicPr>
          <p:cNvPr id="3075" name="Picture 3" descr="C:\Users\srk\AppData\Local\Microsoft\Windows\Temporary Internet Files\Content.IE5\GZCRR1AA\MP90039008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4149080"/>
            <a:ext cx="3657600" cy="260908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srk\AppData\Local\Microsoft\Windows\Temporary Internet Files\Content.IE5\KWQICFIP\MP900442215[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55776" y="4279184"/>
            <a:ext cx="1565920" cy="234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730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91513" cy="576263"/>
          </a:xfrm>
        </p:spPr>
        <p:txBody>
          <a:bodyPr/>
          <a:lstStyle/>
          <a:p>
            <a:r>
              <a:rPr lang="en-GB" dirty="0" smtClean="0"/>
              <a:t>Strategic Ambitions</a:t>
            </a:r>
            <a:endParaRPr lang="en-GB" dirty="0"/>
          </a:p>
        </p:txBody>
      </p:sp>
      <p:sp>
        <p:nvSpPr>
          <p:cNvPr id="3" name="Content Placeholder 2"/>
          <p:cNvSpPr>
            <a:spLocks noGrp="1"/>
          </p:cNvSpPr>
          <p:nvPr>
            <p:ph sz="half" idx="1"/>
          </p:nvPr>
        </p:nvSpPr>
        <p:spPr>
          <a:xfrm>
            <a:off x="179512" y="1268761"/>
            <a:ext cx="8352927" cy="4897090"/>
          </a:xfrm>
        </p:spPr>
        <p:txBody>
          <a:bodyPr/>
          <a:lstStyle/>
          <a:p>
            <a:pPr marL="457200" lvl="1" indent="0">
              <a:buNone/>
            </a:pPr>
            <a:r>
              <a:rPr lang="en-GB" sz="1600" dirty="0"/>
              <a:t>http://www.kent.ac.uk/researchservices/about/research-strategy.html</a:t>
            </a:r>
            <a:endParaRPr lang="en-GB" sz="1600" dirty="0" smtClean="0"/>
          </a:p>
          <a:p>
            <a:pPr lvl="1"/>
            <a:r>
              <a:rPr lang="en-GB" dirty="0"/>
              <a:t>The university </a:t>
            </a:r>
            <a:r>
              <a:rPr lang="en-GB" dirty="0">
                <a:solidFill>
                  <a:srgbClr val="FF0000"/>
                </a:solidFill>
              </a:rPr>
              <a:t>will increase the volume and intensity of world leading </a:t>
            </a:r>
            <a:r>
              <a:rPr lang="en-GB" dirty="0" smtClean="0">
                <a:solidFill>
                  <a:srgbClr val="FF0000"/>
                </a:solidFill>
              </a:rPr>
              <a:t>research </a:t>
            </a:r>
            <a:r>
              <a:rPr lang="en-GB" dirty="0" smtClean="0"/>
              <a:t>across </a:t>
            </a:r>
            <a:r>
              <a:rPr lang="en-GB" dirty="0"/>
              <a:t>the whole of its disciplinary </a:t>
            </a:r>
            <a:r>
              <a:rPr lang="en-GB" dirty="0" smtClean="0"/>
              <a:t>range</a:t>
            </a:r>
          </a:p>
          <a:p>
            <a:pPr lvl="1"/>
            <a:r>
              <a:rPr lang="en-GB" dirty="0"/>
              <a:t>A growing proportion of research activity will be </a:t>
            </a:r>
            <a:r>
              <a:rPr lang="en-GB" dirty="0">
                <a:solidFill>
                  <a:srgbClr val="FF0000"/>
                </a:solidFill>
              </a:rPr>
              <a:t>interdisciplinary and </a:t>
            </a:r>
            <a:r>
              <a:rPr lang="en-GB" dirty="0" smtClean="0">
                <a:solidFill>
                  <a:srgbClr val="FF0000"/>
                </a:solidFill>
              </a:rPr>
              <a:t>involve partnerships </a:t>
            </a:r>
            <a:r>
              <a:rPr lang="en-GB" dirty="0"/>
              <a:t>with other research </a:t>
            </a:r>
            <a:r>
              <a:rPr lang="en-GB" dirty="0" smtClean="0"/>
              <a:t>institutions</a:t>
            </a:r>
          </a:p>
          <a:p>
            <a:pPr lvl="1"/>
            <a:r>
              <a:rPr lang="en-GB" dirty="0"/>
              <a:t>The university will more deliberately seek ways to ensure that its </a:t>
            </a:r>
            <a:r>
              <a:rPr lang="en-GB" dirty="0">
                <a:solidFill>
                  <a:srgbClr val="FF0000"/>
                </a:solidFill>
              </a:rPr>
              <a:t>research </a:t>
            </a:r>
            <a:r>
              <a:rPr lang="en-GB" dirty="0" smtClean="0">
                <a:solidFill>
                  <a:srgbClr val="FF0000"/>
                </a:solidFill>
              </a:rPr>
              <a:t>has beneficial </a:t>
            </a:r>
            <a:r>
              <a:rPr lang="en-GB" dirty="0">
                <a:solidFill>
                  <a:srgbClr val="FF0000"/>
                </a:solidFill>
              </a:rPr>
              <a:t>impacts </a:t>
            </a:r>
            <a:r>
              <a:rPr lang="en-GB" dirty="0"/>
              <a:t>within its region and more </a:t>
            </a:r>
            <a:r>
              <a:rPr lang="en-GB" dirty="0" smtClean="0"/>
              <a:t>widely</a:t>
            </a:r>
          </a:p>
          <a:p>
            <a:pPr lvl="1"/>
            <a:r>
              <a:rPr lang="en-GB" dirty="0"/>
              <a:t>All teaching will be supported by research activity; all students will </a:t>
            </a:r>
            <a:r>
              <a:rPr lang="en-GB" dirty="0" smtClean="0"/>
              <a:t>have contact </a:t>
            </a:r>
            <a:r>
              <a:rPr lang="en-GB" dirty="0"/>
              <a:t>with the best researchers and their ideas and </a:t>
            </a:r>
            <a:r>
              <a:rPr lang="en-GB" dirty="0" smtClean="0"/>
              <a:t>findings</a:t>
            </a:r>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7</a:t>
            </a:fld>
            <a:endParaRPr lang="en-GB" sz="1200" dirty="0"/>
          </a:p>
        </p:txBody>
      </p:sp>
      <p:sp>
        <p:nvSpPr>
          <p:cNvPr id="5" name="Rectangle 4"/>
          <p:cNvSpPr/>
          <p:nvPr/>
        </p:nvSpPr>
        <p:spPr>
          <a:xfrm>
            <a:off x="7907736" y="260648"/>
            <a:ext cx="1080120"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52241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91513" cy="576263"/>
          </a:xfrm>
        </p:spPr>
        <p:txBody>
          <a:bodyPr/>
          <a:lstStyle/>
          <a:p>
            <a:r>
              <a:rPr lang="en-GB" dirty="0" smtClean="0"/>
              <a:t>Measurable Objectives</a:t>
            </a:r>
            <a:endParaRPr lang="en-GB" dirty="0"/>
          </a:p>
        </p:txBody>
      </p:sp>
      <p:sp>
        <p:nvSpPr>
          <p:cNvPr id="3" name="Content Placeholder 2"/>
          <p:cNvSpPr>
            <a:spLocks noGrp="1"/>
          </p:cNvSpPr>
          <p:nvPr>
            <p:ph sz="half" idx="1"/>
          </p:nvPr>
        </p:nvSpPr>
        <p:spPr>
          <a:xfrm>
            <a:off x="179512" y="1268761"/>
            <a:ext cx="8352927" cy="4897090"/>
          </a:xfrm>
        </p:spPr>
        <p:txBody>
          <a:bodyPr/>
          <a:lstStyle/>
          <a:p>
            <a:pPr lvl="1"/>
            <a:endParaRPr lang="en-GB" dirty="0" smtClean="0"/>
          </a:p>
          <a:p>
            <a:pPr lvl="1"/>
            <a:endParaRPr lang="en-GB" dirty="0" smtClean="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8</a:t>
            </a:fld>
            <a:endParaRPr lang="en-GB" sz="1200" dirty="0"/>
          </a:p>
        </p:txBody>
      </p:sp>
      <p:sp>
        <p:nvSpPr>
          <p:cNvPr id="5" name="Content Placeholder 2"/>
          <p:cNvSpPr>
            <a:spLocks noGrp="1"/>
          </p:cNvSpPr>
          <p:nvPr>
            <p:ph sz="half" idx="1"/>
          </p:nvPr>
        </p:nvSpPr>
        <p:spPr>
          <a:xfrm>
            <a:off x="331912" y="1421161"/>
            <a:ext cx="8352927" cy="4897090"/>
          </a:xfrm>
        </p:spPr>
        <p:txBody>
          <a:bodyPr/>
          <a:lstStyle/>
          <a:p>
            <a:pPr lvl="1"/>
            <a:endParaRPr lang="en-GB" dirty="0" smtClean="0"/>
          </a:p>
          <a:p>
            <a:pPr marL="914400" lvl="1" indent="-457200">
              <a:buFont typeface="+mj-lt"/>
              <a:buAutoNum type="arabicPeriod"/>
            </a:pPr>
            <a:r>
              <a:rPr lang="en-GB" dirty="0">
                <a:solidFill>
                  <a:srgbClr val="FF0000"/>
                </a:solidFill>
              </a:rPr>
              <a:t>Research grant income </a:t>
            </a:r>
            <a:r>
              <a:rPr lang="en-GB" dirty="0"/>
              <a:t>per HEFCE-funded member of staff in all subject </a:t>
            </a:r>
            <a:r>
              <a:rPr lang="en-GB" dirty="0" smtClean="0"/>
              <a:t>areas will </a:t>
            </a:r>
            <a:r>
              <a:rPr lang="en-GB" dirty="0"/>
              <a:t>reach at least the average of our Peer </a:t>
            </a:r>
            <a:r>
              <a:rPr lang="en-GB" dirty="0" smtClean="0"/>
              <a:t>Group</a:t>
            </a:r>
          </a:p>
          <a:p>
            <a:pPr marL="914400" lvl="1" indent="-457200">
              <a:buFont typeface="+mj-lt"/>
              <a:buAutoNum type="arabicPeriod"/>
            </a:pPr>
            <a:r>
              <a:rPr lang="en-GB" dirty="0"/>
              <a:t>The numbers of </a:t>
            </a:r>
            <a:r>
              <a:rPr lang="en-GB" dirty="0">
                <a:solidFill>
                  <a:srgbClr val="FF0000"/>
                </a:solidFill>
              </a:rPr>
              <a:t>research students</a:t>
            </a:r>
            <a:r>
              <a:rPr lang="en-GB" dirty="0"/>
              <a:t>, </a:t>
            </a:r>
            <a:r>
              <a:rPr lang="en-GB" dirty="0">
                <a:solidFill>
                  <a:srgbClr val="FF0000"/>
                </a:solidFill>
              </a:rPr>
              <a:t>post-doctoral and research staff</a:t>
            </a:r>
            <a:r>
              <a:rPr lang="en-GB" dirty="0"/>
              <a:t>, </a:t>
            </a:r>
            <a:r>
              <a:rPr lang="en-GB" dirty="0" smtClean="0"/>
              <a:t>and </a:t>
            </a:r>
            <a:r>
              <a:rPr lang="en-GB" dirty="0" smtClean="0">
                <a:solidFill>
                  <a:srgbClr val="FF0000"/>
                </a:solidFill>
              </a:rPr>
              <a:t>externally </a:t>
            </a:r>
            <a:r>
              <a:rPr lang="en-GB" dirty="0">
                <a:solidFill>
                  <a:srgbClr val="FF0000"/>
                </a:solidFill>
              </a:rPr>
              <a:t>funded research fellows </a:t>
            </a:r>
            <a:r>
              <a:rPr lang="en-GB" dirty="0"/>
              <a:t>per HEFCE-funded member of staff </a:t>
            </a:r>
            <a:r>
              <a:rPr lang="en-GB" dirty="0" smtClean="0"/>
              <a:t>will reach </a:t>
            </a:r>
            <a:r>
              <a:rPr lang="en-GB" dirty="0"/>
              <a:t>at least the average levels attained by our Peer Group in most </a:t>
            </a:r>
            <a:r>
              <a:rPr lang="en-GB" dirty="0" smtClean="0"/>
              <a:t>subject areas</a:t>
            </a:r>
          </a:p>
          <a:p>
            <a:pPr marL="914400" lvl="1" indent="-457200">
              <a:buFont typeface="+mj-lt"/>
              <a:buAutoNum type="arabicPeriod"/>
            </a:pPr>
            <a:r>
              <a:rPr lang="en-GB" dirty="0">
                <a:solidFill>
                  <a:srgbClr val="FF0000"/>
                </a:solidFill>
              </a:rPr>
              <a:t>Citation rates </a:t>
            </a:r>
            <a:r>
              <a:rPr lang="en-GB" dirty="0"/>
              <a:t>per staff member will be comparable to those in our Peer </a:t>
            </a:r>
            <a:r>
              <a:rPr lang="en-GB" dirty="0" smtClean="0"/>
              <a:t>Group across </a:t>
            </a:r>
            <a:r>
              <a:rPr lang="en-GB" dirty="0"/>
              <a:t>the University’s subject </a:t>
            </a:r>
            <a:r>
              <a:rPr lang="en-GB" dirty="0" smtClean="0"/>
              <a:t>range</a:t>
            </a:r>
          </a:p>
        </p:txBody>
      </p:sp>
      <p:sp>
        <p:nvSpPr>
          <p:cNvPr id="6" name="Rectangle 5"/>
          <p:cNvSpPr/>
          <p:nvPr/>
        </p:nvSpPr>
        <p:spPr>
          <a:xfrm>
            <a:off x="7907736" y="260648"/>
            <a:ext cx="1080120"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53945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91513" cy="576263"/>
          </a:xfrm>
        </p:spPr>
        <p:txBody>
          <a:bodyPr/>
          <a:lstStyle/>
          <a:p>
            <a:r>
              <a:rPr lang="en-GB" dirty="0" smtClean="0"/>
              <a:t>Measurable Objectives</a:t>
            </a:r>
            <a:endParaRPr lang="en-GB" dirty="0"/>
          </a:p>
        </p:txBody>
      </p:sp>
      <p:sp>
        <p:nvSpPr>
          <p:cNvPr id="3" name="Content Placeholder 2"/>
          <p:cNvSpPr>
            <a:spLocks noGrp="1"/>
          </p:cNvSpPr>
          <p:nvPr>
            <p:ph sz="half" idx="1"/>
          </p:nvPr>
        </p:nvSpPr>
        <p:spPr>
          <a:xfrm>
            <a:off x="179512" y="1268761"/>
            <a:ext cx="8352927" cy="4897090"/>
          </a:xfrm>
        </p:spPr>
        <p:txBody>
          <a:bodyPr/>
          <a:lstStyle/>
          <a:p>
            <a:pPr lvl="1"/>
            <a:endParaRPr lang="en-GB" dirty="0" smtClean="0"/>
          </a:p>
          <a:p>
            <a:pPr lvl="1"/>
            <a:endParaRPr lang="en-GB" dirty="0" smtClean="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9</a:t>
            </a:fld>
            <a:endParaRPr lang="en-GB" sz="1200" dirty="0"/>
          </a:p>
        </p:txBody>
      </p:sp>
      <p:sp>
        <p:nvSpPr>
          <p:cNvPr id="5" name="Content Placeholder 2"/>
          <p:cNvSpPr>
            <a:spLocks noGrp="1"/>
          </p:cNvSpPr>
          <p:nvPr>
            <p:ph sz="half" idx="1"/>
          </p:nvPr>
        </p:nvSpPr>
        <p:spPr>
          <a:xfrm>
            <a:off x="331912" y="1421161"/>
            <a:ext cx="8352927" cy="4897090"/>
          </a:xfrm>
        </p:spPr>
        <p:txBody>
          <a:bodyPr/>
          <a:lstStyle/>
          <a:p>
            <a:pPr lvl="1"/>
            <a:endParaRPr lang="en-GB" dirty="0" smtClean="0"/>
          </a:p>
          <a:p>
            <a:pPr marL="914400" lvl="1" indent="-457200">
              <a:buFont typeface="+mj-lt"/>
              <a:buAutoNum type="arabicPeriod" startAt="4"/>
            </a:pPr>
            <a:r>
              <a:rPr lang="en-GB" dirty="0">
                <a:solidFill>
                  <a:srgbClr val="FF0000"/>
                </a:solidFill>
              </a:rPr>
              <a:t>Research performance </a:t>
            </a:r>
            <a:r>
              <a:rPr lang="en-GB" dirty="0"/>
              <a:t>in disciplines newly established at the University and </a:t>
            </a:r>
            <a:r>
              <a:rPr lang="en-GB" dirty="0" smtClean="0"/>
              <a:t>on the </a:t>
            </a:r>
            <a:r>
              <a:rPr lang="en-GB" dirty="0"/>
              <a:t>newer campuses at Medway, Brussels and Paris will demonstrate </a:t>
            </a:r>
            <a:r>
              <a:rPr lang="en-GB" dirty="0" smtClean="0"/>
              <a:t>clear progress </a:t>
            </a:r>
            <a:r>
              <a:rPr lang="en-GB" dirty="0"/>
              <a:t>towards the overall research </a:t>
            </a:r>
            <a:r>
              <a:rPr lang="en-GB" dirty="0" smtClean="0"/>
              <a:t>ambition</a:t>
            </a:r>
          </a:p>
          <a:p>
            <a:pPr marL="914400" lvl="1" indent="-457200">
              <a:buFont typeface="+mj-lt"/>
              <a:buAutoNum type="arabicPeriod" startAt="4"/>
            </a:pPr>
            <a:r>
              <a:rPr lang="en-GB" dirty="0"/>
              <a:t>The University will, in the overall context of a research-led institution, </a:t>
            </a:r>
            <a:r>
              <a:rPr lang="en-GB" dirty="0" smtClean="0">
                <a:solidFill>
                  <a:srgbClr val="FF0000"/>
                </a:solidFill>
              </a:rPr>
              <a:t>increase the </a:t>
            </a:r>
            <a:r>
              <a:rPr lang="en-GB" dirty="0">
                <a:solidFill>
                  <a:srgbClr val="FF0000"/>
                </a:solidFill>
              </a:rPr>
              <a:t>number of research areas</a:t>
            </a:r>
            <a:r>
              <a:rPr lang="en-GB" dirty="0"/>
              <a:t> where the University is recognized as </a:t>
            </a:r>
            <a:r>
              <a:rPr lang="en-GB" dirty="0" smtClean="0"/>
              <a:t>class-leading. These </a:t>
            </a:r>
            <a:r>
              <a:rPr lang="en-GB" dirty="0"/>
              <a:t>are likely to include cross disciplinary and cross </a:t>
            </a:r>
            <a:r>
              <a:rPr lang="en-GB" dirty="0" smtClean="0"/>
              <a:t>institutional collaborations</a:t>
            </a:r>
            <a:r>
              <a:rPr lang="en-GB" dirty="0"/>
              <a:t>.</a:t>
            </a:r>
            <a:endParaRPr lang="en-GB" dirty="0" smtClean="0"/>
          </a:p>
        </p:txBody>
      </p:sp>
      <p:sp>
        <p:nvSpPr>
          <p:cNvPr id="6" name="Rectangle 5"/>
          <p:cNvSpPr/>
          <p:nvPr/>
        </p:nvSpPr>
        <p:spPr>
          <a:xfrm>
            <a:off x="7907736" y="260648"/>
            <a:ext cx="1080120"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49532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91513" cy="576263"/>
          </a:xfrm>
        </p:spPr>
        <p:txBody>
          <a:bodyPr/>
          <a:lstStyle/>
          <a:p>
            <a:r>
              <a:rPr lang="en-GB" dirty="0" smtClean="0"/>
              <a:t>Measurable Objectives</a:t>
            </a:r>
            <a:endParaRPr lang="en-GB" dirty="0"/>
          </a:p>
        </p:txBody>
      </p:sp>
      <p:sp>
        <p:nvSpPr>
          <p:cNvPr id="3" name="Content Placeholder 2"/>
          <p:cNvSpPr>
            <a:spLocks noGrp="1"/>
          </p:cNvSpPr>
          <p:nvPr>
            <p:ph sz="half" idx="1"/>
          </p:nvPr>
        </p:nvSpPr>
        <p:spPr>
          <a:xfrm>
            <a:off x="179512" y="1268761"/>
            <a:ext cx="8352927" cy="4897090"/>
          </a:xfrm>
        </p:spPr>
        <p:txBody>
          <a:bodyPr/>
          <a:lstStyle/>
          <a:p>
            <a:pPr lvl="1"/>
            <a:endParaRPr lang="en-GB" dirty="0" smtClean="0"/>
          </a:p>
          <a:p>
            <a:pPr lvl="1"/>
            <a:endParaRPr lang="en-GB" dirty="0" smtClean="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10</a:t>
            </a:fld>
            <a:endParaRPr lang="en-GB" sz="1200" dirty="0"/>
          </a:p>
        </p:txBody>
      </p:sp>
      <p:sp>
        <p:nvSpPr>
          <p:cNvPr id="5" name="Content Placeholder 2"/>
          <p:cNvSpPr>
            <a:spLocks noGrp="1"/>
          </p:cNvSpPr>
          <p:nvPr>
            <p:ph sz="half" idx="1"/>
          </p:nvPr>
        </p:nvSpPr>
        <p:spPr>
          <a:xfrm>
            <a:off x="331912" y="1421161"/>
            <a:ext cx="8352927" cy="4897090"/>
          </a:xfrm>
        </p:spPr>
        <p:txBody>
          <a:bodyPr/>
          <a:lstStyle/>
          <a:p>
            <a:pPr marL="914400" lvl="1" indent="-457200">
              <a:buFont typeface="+mj-lt"/>
              <a:buAutoNum type="arabicPeriod" startAt="6"/>
            </a:pPr>
            <a:r>
              <a:rPr lang="en-GB" dirty="0" smtClean="0"/>
              <a:t>The </a:t>
            </a:r>
            <a:r>
              <a:rPr lang="en-GB" dirty="0"/>
              <a:t>University will continue to establish formal </a:t>
            </a:r>
            <a:r>
              <a:rPr lang="en-GB" dirty="0">
                <a:solidFill>
                  <a:srgbClr val="FF0000"/>
                </a:solidFill>
              </a:rPr>
              <a:t>research partnerships </a:t>
            </a:r>
            <a:r>
              <a:rPr lang="en-GB" dirty="0" smtClean="0"/>
              <a:t>and consortia </a:t>
            </a:r>
            <a:r>
              <a:rPr lang="en-GB" dirty="0"/>
              <a:t>with other universities and related organisations. These </a:t>
            </a:r>
            <a:r>
              <a:rPr lang="en-GB" dirty="0" smtClean="0"/>
              <a:t>partnerships will </a:t>
            </a:r>
            <a:r>
              <a:rPr lang="en-GB" dirty="0"/>
              <a:t>increasingly drive the content and direction of the university's </a:t>
            </a:r>
            <a:r>
              <a:rPr lang="en-GB" dirty="0" smtClean="0"/>
              <a:t>research, teaching </a:t>
            </a:r>
            <a:r>
              <a:rPr lang="en-GB" dirty="0"/>
              <a:t>and supervision</a:t>
            </a:r>
            <a:r>
              <a:rPr lang="en-GB" dirty="0" smtClean="0"/>
              <a:t>.</a:t>
            </a:r>
          </a:p>
          <a:p>
            <a:pPr marL="914400" lvl="1" indent="-457200">
              <a:buFont typeface="+mj-lt"/>
              <a:buAutoNum type="arabicPeriod" startAt="6"/>
            </a:pPr>
            <a:r>
              <a:rPr lang="en-GB" dirty="0"/>
              <a:t>The University will establish mechanisms that </a:t>
            </a:r>
            <a:r>
              <a:rPr lang="en-GB" dirty="0">
                <a:solidFill>
                  <a:srgbClr val="FF0000"/>
                </a:solidFill>
              </a:rPr>
              <a:t>record the impact of its </a:t>
            </a:r>
            <a:r>
              <a:rPr lang="en-GB" dirty="0" smtClean="0">
                <a:solidFill>
                  <a:srgbClr val="FF0000"/>
                </a:solidFill>
              </a:rPr>
              <a:t>research </a:t>
            </a:r>
            <a:r>
              <a:rPr lang="en-GB" dirty="0" smtClean="0"/>
              <a:t>both </a:t>
            </a:r>
            <a:r>
              <a:rPr lang="en-GB" dirty="0"/>
              <a:t>within and beyond academe and inform the further development </a:t>
            </a:r>
            <a:r>
              <a:rPr lang="en-GB" dirty="0" smtClean="0"/>
              <a:t>of mechanisms </a:t>
            </a:r>
            <a:r>
              <a:rPr lang="en-GB" dirty="0"/>
              <a:t>at university, faculty and school levels that deliberately </a:t>
            </a:r>
            <a:r>
              <a:rPr lang="en-GB" dirty="0" smtClean="0"/>
              <a:t>advance impact</a:t>
            </a:r>
            <a:r>
              <a:rPr lang="en-GB" dirty="0"/>
              <a:t>. It will develop and implement a strategy to support greater </a:t>
            </a:r>
            <a:r>
              <a:rPr lang="en-GB" dirty="0" smtClean="0"/>
              <a:t>engagement with </a:t>
            </a:r>
            <a:r>
              <a:rPr lang="en-GB" dirty="0"/>
              <a:t>its research by relevant stakeholders and the wider public.</a:t>
            </a:r>
            <a:endParaRPr lang="en-GB" dirty="0" smtClean="0"/>
          </a:p>
        </p:txBody>
      </p:sp>
      <p:sp>
        <p:nvSpPr>
          <p:cNvPr id="6" name="Rectangle 5"/>
          <p:cNvSpPr/>
          <p:nvPr/>
        </p:nvSpPr>
        <p:spPr>
          <a:xfrm>
            <a:off x="7907736" y="260648"/>
            <a:ext cx="1080120"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94974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91513" cy="576263"/>
          </a:xfrm>
        </p:spPr>
        <p:txBody>
          <a:bodyPr/>
          <a:lstStyle/>
          <a:p>
            <a:r>
              <a:rPr lang="en-GB" dirty="0" smtClean="0"/>
              <a:t>Measurable Objectives</a:t>
            </a:r>
            <a:endParaRPr lang="en-GB" dirty="0"/>
          </a:p>
        </p:txBody>
      </p:sp>
      <p:sp>
        <p:nvSpPr>
          <p:cNvPr id="3" name="Content Placeholder 2"/>
          <p:cNvSpPr>
            <a:spLocks noGrp="1"/>
          </p:cNvSpPr>
          <p:nvPr>
            <p:ph sz="half" idx="1"/>
          </p:nvPr>
        </p:nvSpPr>
        <p:spPr>
          <a:xfrm>
            <a:off x="179512" y="1268761"/>
            <a:ext cx="8352927" cy="4897090"/>
          </a:xfrm>
        </p:spPr>
        <p:txBody>
          <a:bodyPr/>
          <a:lstStyle/>
          <a:p>
            <a:pPr lvl="1"/>
            <a:endParaRPr lang="en-GB" dirty="0" smtClean="0"/>
          </a:p>
          <a:p>
            <a:pPr lvl="1"/>
            <a:endParaRPr lang="en-GB" dirty="0" smtClean="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11</a:t>
            </a:fld>
            <a:endParaRPr lang="en-GB" sz="1200" dirty="0"/>
          </a:p>
        </p:txBody>
      </p:sp>
      <p:sp>
        <p:nvSpPr>
          <p:cNvPr id="5" name="Content Placeholder 2"/>
          <p:cNvSpPr>
            <a:spLocks noGrp="1"/>
          </p:cNvSpPr>
          <p:nvPr>
            <p:ph sz="half" idx="1"/>
          </p:nvPr>
        </p:nvSpPr>
        <p:spPr>
          <a:xfrm>
            <a:off x="331912" y="1421161"/>
            <a:ext cx="8352927" cy="4897090"/>
          </a:xfrm>
        </p:spPr>
        <p:txBody>
          <a:bodyPr/>
          <a:lstStyle/>
          <a:p>
            <a:pPr marL="457200" lvl="1" indent="0">
              <a:buNone/>
            </a:pPr>
            <a:endParaRPr lang="en-GB" dirty="0" smtClean="0"/>
          </a:p>
          <a:p>
            <a:pPr marL="457200" lvl="1" indent="0">
              <a:buNone/>
            </a:pPr>
            <a:r>
              <a:rPr lang="en-GB" dirty="0" smtClean="0"/>
              <a:t>And Finally…</a:t>
            </a:r>
            <a:endParaRPr lang="en-GB" dirty="0"/>
          </a:p>
          <a:p>
            <a:pPr marL="914400" lvl="1" indent="-457200">
              <a:buFont typeface="+mj-lt"/>
              <a:buAutoNum type="arabicPeriod" startAt="6"/>
            </a:pPr>
            <a:endParaRPr lang="en-GB" dirty="0" smtClean="0"/>
          </a:p>
          <a:p>
            <a:pPr marL="914400" lvl="1" indent="-457200">
              <a:buFont typeface="+mj-lt"/>
              <a:buAutoNum type="arabicPeriod" startAt="8"/>
            </a:pPr>
            <a:r>
              <a:rPr lang="en-GB" dirty="0" smtClean="0"/>
              <a:t>The </a:t>
            </a:r>
            <a:r>
              <a:rPr lang="en-GB" dirty="0"/>
              <a:t>University will </a:t>
            </a:r>
            <a:r>
              <a:rPr lang="en-GB" b="1" dirty="0">
                <a:solidFill>
                  <a:srgbClr val="FF0000"/>
                </a:solidFill>
              </a:rPr>
              <a:t>upgrade its research management and </a:t>
            </a:r>
            <a:r>
              <a:rPr lang="en-GB" b="1" dirty="0" smtClean="0">
                <a:solidFill>
                  <a:srgbClr val="FF0000"/>
                </a:solidFill>
              </a:rPr>
              <a:t>administration systems </a:t>
            </a:r>
            <a:r>
              <a:rPr lang="en-GB" dirty="0"/>
              <a:t>and strengthen the use of research data including integration </a:t>
            </a:r>
            <a:r>
              <a:rPr lang="en-GB" dirty="0" smtClean="0"/>
              <a:t>with research </a:t>
            </a:r>
            <a:r>
              <a:rPr lang="en-GB" dirty="0"/>
              <a:t>governance information, the achievement of open access targets, </a:t>
            </a:r>
            <a:r>
              <a:rPr lang="en-GB" dirty="0" smtClean="0"/>
              <a:t>and development </a:t>
            </a:r>
            <a:r>
              <a:rPr lang="en-GB" dirty="0"/>
              <a:t>of research data holdings</a:t>
            </a:r>
            <a:r>
              <a:rPr lang="en-GB" dirty="0" smtClean="0"/>
              <a:t>.</a:t>
            </a:r>
          </a:p>
          <a:p>
            <a:pPr marL="914400" lvl="1" indent="-457200">
              <a:buFont typeface="+mj-lt"/>
              <a:buAutoNum type="arabicPeriod" startAt="8"/>
            </a:pPr>
            <a:endParaRPr lang="en-GB" dirty="0" smtClean="0"/>
          </a:p>
          <a:p>
            <a:pPr marL="457200" lvl="1" indent="0">
              <a:buNone/>
            </a:pPr>
            <a:r>
              <a:rPr lang="en-GB" dirty="0" smtClean="0"/>
              <a:t>Which of course is required to measure/achieve 1..7</a:t>
            </a:r>
            <a:endParaRPr lang="en-GB" dirty="0"/>
          </a:p>
        </p:txBody>
      </p:sp>
      <p:sp>
        <p:nvSpPr>
          <p:cNvPr id="6" name="Rectangle 5"/>
          <p:cNvSpPr/>
          <p:nvPr/>
        </p:nvSpPr>
        <p:spPr>
          <a:xfrm>
            <a:off x="7907736" y="260648"/>
            <a:ext cx="1080120"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01837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91513" cy="576263"/>
          </a:xfrm>
        </p:spPr>
        <p:txBody>
          <a:bodyPr/>
          <a:lstStyle/>
          <a:p>
            <a:r>
              <a:rPr lang="en-GB" dirty="0" smtClean="0"/>
              <a:t>Research Information</a:t>
            </a:r>
            <a:endParaRPr lang="en-GB" dirty="0"/>
          </a:p>
        </p:txBody>
      </p:sp>
      <p:sp>
        <p:nvSpPr>
          <p:cNvPr id="3" name="Content Placeholder 2"/>
          <p:cNvSpPr>
            <a:spLocks noGrp="1"/>
          </p:cNvSpPr>
          <p:nvPr>
            <p:ph sz="half" idx="1"/>
          </p:nvPr>
        </p:nvSpPr>
        <p:spPr>
          <a:xfrm>
            <a:off x="179512" y="1268761"/>
            <a:ext cx="8712968" cy="4897090"/>
          </a:xfrm>
        </p:spPr>
        <p:txBody>
          <a:bodyPr/>
          <a:lstStyle/>
          <a:p>
            <a:pPr lvl="1"/>
            <a:endParaRPr lang="en-GB" dirty="0" smtClean="0"/>
          </a:p>
          <a:p>
            <a:pPr lvl="1"/>
            <a:r>
              <a:rPr lang="en-GB" dirty="0" smtClean="0"/>
              <a:t>Need to know what information you want …</a:t>
            </a:r>
          </a:p>
          <a:p>
            <a:pPr lvl="1"/>
            <a:r>
              <a:rPr lang="en-GB" dirty="0" smtClean="0"/>
              <a:t>… to know what data to collect.</a:t>
            </a:r>
          </a:p>
          <a:p>
            <a:pPr lvl="1"/>
            <a:r>
              <a:rPr lang="en-GB" dirty="0" smtClean="0"/>
              <a:t>Your plan (or strategy) will identify this / your benchmarks</a:t>
            </a:r>
          </a:p>
          <a:p>
            <a:pPr lvl="1"/>
            <a:endParaRPr lang="en-GB" dirty="0"/>
          </a:p>
          <a:p>
            <a:pPr lvl="1"/>
            <a:r>
              <a:rPr lang="en-GB" dirty="0" err="1" smtClean="0"/>
              <a:t>Eg</a:t>
            </a:r>
            <a:r>
              <a:rPr lang="en-GB" dirty="0" smtClean="0"/>
              <a:t> Kent Strategy implies…[Peer Group]</a:t>
            </a:r>
          </a:p>
          <a:p>
            <a:pPr lvl="2"/>
            <a:r>
              <a:rPr lang="en-GB" dirty="0" smtClean="0"/>
              <a:t>Staffing [all]</a:t>
            </a:r>
          </a:p>
          <a:p>
            <a:pPr lvl="2"/>
            <a:r>
              <a:rPr lang="en-GB" dirty="0" smtClean="0"/>
              <a:t>Projects (Proposals?) [1]</a:t>
            </a:r>
          </a:p>
          <a:p>
            <a:pPr lvl="2"/>
            <a:r>
              <a:rPr lang="en-GB" dirty="0" smtClean="0"/>
              <a:t>PGRs, PDRAs, RFs [2]</a:t>
            </a:r>
          </a:p>
          <a:p>
            <a:pPr lvl="2"/>
            <a:r>
              <a:rPr lang="en-GB" dirty="0" smtClean="0"/>
              <a:t>Publications &amp; Citations [3]</a:t>
            </a:r>
          </a:p>
          <a:p>
            <a:pPr lvl="2"/>
            <a:r>
              <a:rPr lang="en-GB" dirty="0" smtClean="0"/>
              <a:t>Partners [6]</a:t>
            </a:r>
          </a:p>
          <a:p>
            <a:pPr lvl="2"/>
            <a:r>
              <a:rPr lang="en-GB" dirty="0" smtClean="0"/>
              <a:t>Impact [7]</a:t>
            </a:r>
          </a:p>
          <a:p>
            <a:pPr lvl="2"/>
            <a:r>
              <a:rPr lang="en-GB" dirty="0" smtClean="0"/>
              <a:t>And all of the above [4, 5]</a:t>
            </a:r>
          </a:p>
          <a:p>
            <a:pPr lvl="2"/>
            <a:endParaRPr lang="en-GB" dirty="0" smtClean="0"/>
          </a:p>
          <a:p>
            <a:pPr lvl="1"/>
            <a:endParaRPr lang="en-GB" dirty="0" smtClean="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12</a:t>
            </a:fld>
            <a:endParaRPr lang="en-GB" sz="1200" dirty="0"/>
          </a:p>
        </p:txBody>
      </p:sp>
      <p:sp>
        <p:nvSpPr>
          <p:cNvPr id="5" name="Rectangle 4"/>
          <p:cNvSpPr/>
          <p:nvPr/>
        </p:nvSpPr>
        <p:spPr>
          <a:xfrm>
            <a:off x="7907736" y="260648"/>
            <a:ext cx="1080120"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1" name="Picture 3" descr="C:\Users\srk\AppData\Local\Microsoft\Windows\Temporary Internet Files\Content.IE5\93XGRDCS\MC90035054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5445224"/>
            <a:ext cx="1816729" cy="869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3887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9512" y="1268761"/>
            <a:ext cx="8712968" cy="4897090"/>
          </a:xfrm>
        </p:spPr>
        <p:txBody>
          <a:bodyPr/>
          <a:lstStyle/>
          <a:p>
            <a:pPr lvl="1"/>
            <a:endParaRPr lang="en-GB" dirty="0" smtClean="0"/>
          </a:p>
          <a:p>
            <a:pPr lvl="1"/>
            <a:endParaRPr lang="en-GB" dirty="0" smtClean="0"/>
          </a:p>
          <a:p>
            <a:pPr lvl="1"/>
            <a:r>
              <a:rPr lang="en-GB" dirty="0" smtClean="0"/>
              <a:t>Who should we support? (individuals, groups)</a:t>
            </a:r>
          </a:p>
          <a:p>
            <a:pPr lvl="1"/>
            <a:endParaRPr lang="en-GB" dirty="0" smtClean="0"/>
          </a:p>
          <a:p>
            <a:pPr lvl="1"/>
            <a:endParaRPr lang="en-GB" dirty="0" smtClean="0"/>
          </a:p>
          <a:p>
            <a:pPr lvl="1"/>
            <a:r>
              <a:rPr lang="en-GB" dirty="0" smtClean="0"/>
              <a:t>Which partners should we work with?</a:t>
            </a:r>
          </a:p>
          <a:p>
            <a:pPr lvl="1"/>
            <a:endParaRPr lang="en-GB" dirty="0" smtClean="0"/>
          </a:p>
          <a:p>
            <a:pPr lvl="1"/>
            <a:endParaRPr lang="en-GB" dirty="0" smtClean="0"/>
          </a:p>
          <a:p>
            <a:pPr lvl="1"/>
            <a:r>
              <a:rPr lang="en-GB" dirty="0" smtClean="0"/>
              <a:t>Which activities should we prioritise?</a:t>
            </a:r>
          </a:p>
          <a:p>
            <a:pPr lvl="2"/>
            <a:endParaRPr lang="en-GB" dirty="0" smtClean="0"/>
          </a:p>
          <a:p>
            <a:pPr lvl="1"/>
            <a:endParaRPr lang="en-GB" dirty="0" smtClean="0"/>
          </a:p>
        </p:txBody>
      </p:sp>
      <p:sp>
        <p:nvSpPr>
          <p:cNvPr id="5" name="Rectangle 4"/>
          <p:cNvSpPr/>
          <p:nvPr/>
        </p:nvSpPr>
        <p:spPr>
          <a:xfrm>
            <a:off x="7907736" y="260648"/>
            <a:ext cx="1080120"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7544" y="548680"/>
            <a:ext cx="8291513" cy="576263"/>
          </a:xfrm>
        </p:spPr>
        <p:txBody>
          <a:bodyPr/>
          <a:lstStyle/>
          <a:p>
            <a:r>
              <a:rPr lang="en-GB" dirty="0" smtClean="0"/>
              <a:t>Decision Management</a:t>
            </a:r>
            <a:endParaRPr lang="en-GB" dirty="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13</a:t>
            </a:fld>
            <a:endParaRPr lang="en-GB" sz="1200" dirty="0"/>
          </a:p>
        </p:txBody>
      </p:sp>
      <p:pic>
        <p:nvPicPr>
          <p:cNvPr id="2052" name="Picture 4" descr="C:\Users\srk\AppData\Local\Microsoft\Windows\Temporary Internet Files\Content.IE5\KWQICFIP\MC90023770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1636" y="4509120"/>
            <a:ext cx="1442692" cy="15604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srk\AppData\Local\Microsoft\Windows\Temporary Internet Files\Content.IE5\93XGRDCS\MP900439274[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4665" y="2852936"/>
            <a:ext cx="2111966" cy="14401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srk\AppData\Local\Microsoft\Windows\Temporary Internet Files\Content.IE5\93XGRDCS\MP900442412[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0648" y="1628800"/>
            <a:ext cx="1913352" cy="144943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srk\AppData\Local\Microsoft\Windows\Temporary Internet Files\Content.IE5\GZCRR1AA\MC900297917[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46424" y="4869160"/>
            <a:ext cx="1480414" cy="1821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89665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91513" cy="576263"/>
          </a:xfrm>
        </p:spPr>
        <p:txBody>
          <a:bodyPr/>
          <a:lstStyle/>
          <a:p>
            <a:r>
              <a:rPr lang="en-GB" dirty="0" smtClean="0"/>
              <a:t>Current Initiatives</a:t>
            </a:r>
            <a:endParaRPr lang="en-GB" dirty="0"/>
          </a:p>
        </p:txBody>
      </p:sp>
      <p:sp>
        <p:nvSpPr>
          <p:cNvPr id="3" name="Content Placeholder 2"/>
          <p:cNvSpPr>
            <a:spLocks noGrp="1"/>
          </p:cNvSpPr>
          <p:nvPr>
            <p:ph sz="half" idx="1"/>
          </p:nvPr>
        </p:nvSpPr>
        <p:spPr>
          <a:xfrm>
            <a:off x="179512" y="1268761"/>
            <a:ext cx="8712968" cy="4897090"/>
          </a:xfrm>
        </p:spPr>
        <p:txBody>
          <a:bodyPr/>
          <a:lstStyle/>
          <a:p>
            <a:pPr lvl="1"/>
            <a:r>
              <a:rPr lang="en-GB" dirty="0" smtClean="0"/>
              <a:t>CERIF</a:t>
            </a:r>
          </a:p>
          <a:p>
            <a:pPr lvl="1"/>
            <a:r>
              <a:rPr lang="en-GB" dirty="0" smtClean="0"/>
              <a:t>CASRAI</a:t>
            </a:r>
            <a:endParaRPr lang="en-GB" dirty="0" smtClean="0"/>
          </a:p>
          <a:p>
            <a:pPr lvl="1"/>
            <a:r>
              <a:rPr lang="en-GB" dirty="0"/>
              <a:t>ORCID</a:t>
            </a:r>
          </a:p>
          <a:p>
            <a:pPr lvl="1"/>
            <a:r>
              <a:rPr lang="en-GB" dirty="0" err="1" smtClean="0"/>
              <a:t>GtR</a:t>
            </a:r>
            <a:r>
              <a:rPr lang="en-GB" dirty="0" smtClean="0"/>
              <a:t>, G4HE </a:t>
            </a:r>
            <a:r>
              <a:rPr lang="en-GB" sz="2000" i="1" dirty="0" smtClean="0"/>
              <a:t>[Research Fish, ROS]</a:t>
            </a:r>
          </a:p>
          <a:p>
            <a:pPr lvl="1"/>
            <a:r>
              <a:rPr lang="en-GB" dirty="0" smtClean="0"/>
              <a:t>Snowball Metrics</a:t>
            </a:r>
          </a:p>
          <a:p>
            <a:pPr lvl="1"/>
            <a:r>
              <a:rPr lang="en-GB" dirty="0" err="1"/>
              <a:t>Altmetrics</a:t>
            </a:r>
            <a:r>
              <a:rPr lang="en-GB" dirty="0"/>
              <a:t>, </a:t>
            </a:r>
            <a:r>
              <a:rPr lang="en-GB" sz="2000" i="1" dirty="0" smtClean="0"/>
              <a:t>(</a:t>
            </a:r>
            <a:r>
              <a:rPr lang="en-GB" sz="2000" i="1" dirty="0" smtClean="0">
                <a:sym typeface="Wingdings" pitchFamily="2" charset="2"/>
              </a:rPr>
              <a:t> </a:t>
            </a:r>
            <a:r>
              <a:rPr lang="en-GB" sz="2000" i="1" dirty="0" err="1" smtClean="0">
                <a:sym typeface="Wingdings" pitchFamily="2" charset="2"/>
              </a:rPr>
              <a:t>eg</a:t>
            </a:r>
            <a:r>
              <a:rPr lang="en-GB" sz="2000" i="1" dirty="0" smtClean="0">
                <a:sym typeface="Wingdings" pitchFamily="2" charset="2"/>
              </a:rPr>
              <a:t> </a:t>
            </a:r>
            <a:r>
              <a:rPr lang="en-GB" sz="2000" i="1" dirty="0" smtClean="0"/>
              <a:t>Public Engagement)</a:t>
            </a:r>
            <a:endParaRPr lang="en-GB" sz="2000" i="1" dirty="0"/>
          </a:p>
          <a:p>
            <a:pPr lvl="1"/>
            <a:r>
              <a:rPr lang="en-GB" dirty="0" smtClean="0"/>
              <a:t>REF</a:t>
            </a:r>
          </a:p>
          <a:p>
            <a:pPr lvl="1"/>
            <a:r>
              <a:rPr lang="en-GB" dirty="0" smtClean="0"/>
              <a:t>RDM</a:t>
            </a:r>
          </a:p>
          <a:p>
            <a:pPr lvl="1"/>
            <a:r>
              <a:rPr lang="en-GB" dirty="0" smtClean="0"/>
              <a:t>League tables</a:t>
            </a:r>
          </a:p>
          <a:p>
            <a:pPr lvl="1"/>
            <a:r>
              <a:rPr lang="en-GB" dirty="0" err="1" smtClean="0"/>
              <a:t>K</a:t>
            </a:r>
            <a:r>
              <a:rPr lang="en-GB" cap="small" dirty="0" err="1" smtClean="0"/>
              <a:t>rimson</a:t>
            </a:r>
            <a:endParaRPr lang="en-GB" cap="small" dirty="0" smtClean="0"/>
          </a:p>
          <a:p>
            <a:pPr lvl="1"/>
            <a:endParaRPr lang="en-GB" dirty="0" smtClean="0"/>
          </a:p>
          <a:p>
            <a:pPr lvl="1"/>
            <a:endParaRPr lang="en-GB" dirty="0" smtClean="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14</a:t>
            </a:fld>
            <a:endParaRPr lang="en-GB" sz="1200" dirty="0"/>
          </a:p>
        </p:txBody>
      </p:sp>
      <p:pic>
        <p:nvPicPr>
          <p:cNvPr id="14338" name="Picture 2" descr="C:\Users\srk\AppData\Local\Microsoft\Windows\Temporary Internet Files\Content.IE5\93XGRDCS\MC90039121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84368" y="5733256"/>
            <a:ext cx="939089" cy="828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20121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srk\AppData\Local\Microsoft\Windows\Temporary Internet Files\Content.IE5\KWQICFIP\MP90039049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996952"/>
            <a:ext cx="2609088" cy="3657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7544" y="548680"/>
            <a:ext cx="8291513" cy="576263"/>
          </a:xfrm>
        </p:spPr>
        <p:txBody>
          <a:bodyPr/>
          <a:lstStyle/>
          <a:p>
            <a:r>
              <a:rPr lang="en-GB" dirty="0" smtClean="0"/>
              <a:t>ORCID</a:t>
            </a:r>
            <a:endParaRPr lang="en-GB" dirty="0"/>
          </a:p>
        </p:txBody>
      </p:sp>
      <p:sp>
        <p:nvSpPr>
          <p:cNvPr id="3" name="Content Placeholder 2"/>
          <p:cNvSpPr>
            <a:spLocks noGrp="1"/>
          </p:cNvSpPr>
          <p:nvPr>
            <p:ph sz="half" idx="1"/>
          </p:nvPr>
        </p:nvSpPr>
        <p:spPr>
          <a:xfrm>
            <a:off x="179512" y="1268761"/>
            <a:ext cx="8712968" cy="4897090"/>
          </a:xfrm>
        </p:spPr>
        <p:txBody>
          <a:bodyPr/>
          <a:lstStyle/>
          <a:p>
            <a:pPr lvl="1"/>
            <a:endParaRPr lang="en-GB" dirty="0" smtClean="0"/>
          </a:p>
          <a:p>
            <a:pPr lvl="1"/>
            <a:r>
              <a:rPr lang="en-GB" dirty="0"/>
              <a:t>http://orcid.org/    </a:t>
            </a:r>
            <a:r>
              <a:rPr lang="en-GB" dirty="0" smtClean="0"/>
              <a:t>     </a:t>
            </a:r>
            <a:r>
              <a:rPr lang="en-GB" sz="1800" dirty="0" smtClean="0"/>
              <a:t> (including http</a:t>
            </a:r>
            <a:r>
              <a:rPr lang="en-GB" sz="1800" dirty="0"/>
              <a:t>://</a:t>
            </a:r>
            <a:r>
              <a:rPr lang="en-GB" sz="1800" dirty="0" smtClean="0"/>
              <a:t>orcid.org/0000-0003-4094-3719)</a:t>
            </a:r>
          </a:p>
          <a:p>
            <a:pPr lvl="1"/>
            <a:r>
              <a:rPr lang="en-GB" dirty="0" smtClean="0"/>
              <a:t>Now nearly a year old, has &gt;250,000 records</a:t>
            </a:r>
          </a:p>
          <a:p>
            <a:pPr lvl="1"/>
            <a:r>
              <a:rPr lang="en-GB" dirty="0" smtClean="0"/>
              <a:t>82 organisational members</a:t>
            </a:r>
          </a:p>
          <a:p>
            <a:pPr lvl="1"/>
            <a:endParaRPr lang="en-GB" dirty="0" smtClean="0"/>
          </a:p>
          <a:p>
            <a:pPr lvl="1"/>
            <a:endParaRPr lang="en-GB" dirty="0" smtClean="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15</a:t>
            </a:fld>
            <a:endParaRPr lang="en-GB" sz="1200" dirty="0"/>
          </a:p>
        </p:txBody>
      </p:sp>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332656"/>
            <a:ext cx="1266825"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887" y="2996952"/>
            <a:ext cx="5513113"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5637460" y="4825752"/>
            <a:ext cx="878756" cy="187424"/>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598548" y="5435496"/>
            <a:ext cx="878756" cy="187424"/>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4718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1157" y="1854144"/>
            <a:ext cx="4061215" cy="3907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67544" y="548680"/>
            <a:ext cx="8291513" cy="576263"/>
          </a:xfrm>
        </p:spPr>
        <p:txBody>
          <a:bodyPr/>
          <a:lstStyle/>
          <a:p>
            <a:r>
              <a:rPr lang="en-GB" dirty="0" smtClean="0"/>
              <a:t>Gateway to Research</a:t>
            </a:r>
            <a:endParaRPr lang="en-GB" dirty="0"/>
          </a:p>
        </p:txBody>
      </p:sp>
      <p:sp>
        <p:nvSpPr>
          <p:cNvPr id="3" name="Content Placeholder 2"/>
          <p:cNvSpPr>
            <a:spLocks noGrp="1"/>
          </p:cNvSpPr>
          <p:nvPr>
            <p:ph sz="half" idx="1"/>
          </p:nvPr>
        </p:nvSpPr>
        <p:spPr>
          <a:xfrm>
            <a:off x="179512" y="1268761"/>
            <a:ext cx="8712968" cy="4897090"/>
          </a:xfrm>
        </p:spPr>
        <p:txBody>
          <a:bodyPr/>
          <a:lstStyle/>
          <a:p>
            <a:pPr lvl="1"/>
            <a:endParaRPr lang="en-GB" dirty="0" smtClean="0"/>
          </a:p>
          <a:p>
            <a:pPr lvl="1"/>
            <a:r>
              <a:rPr lang="en-GB" dirty="0" err="1" smtClean="0"/>
              <a:t>GtR</a:t>
            </a:r>
            <a:r>
              <a:rPr lang="en-GB" dirty="0"/>
              <a:t> Beta: http://gtr.rcuk.ac.uk/</a:t>
            </a:r>
            <a:endParaRPr lang="en-GB" dirty="0" smtClean="0"/>
          </a:p>
          <a:p>
            <a:pPr lvl="1"/>
            <a:r>
              <a:rPr lang="en-GB" dirty="0" smtClean="0"/>
              <a:t>Gateway for Higher Education (G4HE)</a:t>
            </a:r>
          </a:p>
          <a:p>
            <a:pPr marL="457200" lvl="1" indent="0">
              <a:buNone/>
            </a:pPr>
            <a:r>
              <a:rPr lang="en-GB" sz="2000" dirty="0"/>
              <a:t>http://g4he.wordpress.com</a:t>
            </a:r>
            <a:r>
              <a:rPr lang="en-GB" sz="2000" dirty="0" smtClean="0"/>
              <a:t>/</a:t>
            </a:r>
          </a:p>
          <a:p>
            <a:pPr lvl="1"/>
            <a:r>
              <a:rPr lang="en-GB" dirty="0" smtClean="0"/>
              <a:t>IRIOS-2</a:t>
            </a:r>
          </a:p>
          <a:p>
            <a:pPr marL="457200" lvl="1" indent="0">
              <a:buNone/>
            </a:pPr>
            <a:r>
              <a:rPr lang="en-GB" sz="2000" dirty="0" smtClean="0"/>
              <a:t>irios2.unis4ne-system.net</a:t>
            </a:r>
          </a:p>
          <a:p>
            <a:pPr marL="457200" lvl="1" indent="0">
              <a:buNone/>
            </a:pPr>
            <a:r>
              <a:rPr lang="en-GB" sz="2000" dirty="0" smtClean="0"/>
              <a:t>GUEST/guest</a:t>
            </a:r>
            <a:endParaRPr lang="en-GB" sz="2000" dirty="0"/>
          </a:p>
          <a:p>
            <a:pPr lvl="1"/>
            <a:endParaRPr lang="en-GB" dirty="0" smtClean="0"/>
          </a:p>
          <a:p>
            <a:pPr lvl="1"/>
            <a:endParaRPr lang="en-GB" dirty="0" smtClean="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16</a:t>
            </a:fld>
            <a:endParaRPr lang="en-GB" sz="1200"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739" y="1508398"/>
            <a:ext cx="2047875"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oup 4"/>
          <p:cNvGrpSpPr>
            <a:grpSpLocks noChangeAspect="1"/>
          </p:cNvGrpSpPr>
          <p:nvPr/>
        </p:nvGrpSpPr>
        <p:grpSpPr bwMode="auto">
          <a:xfrm>
            <a:off x="1109218" y="4095435"/>
            <a:ext cx="3811102" cy="2681496"/>
            <a:chOff x="1440" y="1492"/>
            <a:chExt cx="9026" cy="6349"/>
          </a:xfrm>
        </p:grpSpPr>
        <p:sp>
          <p:nvSpPr>
            <p:cNvPr id="8" name="AutoShape 48"/>
            <p:cNvSpPr>
              <a:spLocks noChangeAspect="1" noChangeArrowheads="1"/>
            </p:cNvSpPr>
            <p:nvPr/>
          </p:nvSpPr>
          <p:spPr bwMode="auto">
            <a:xfrm>
              <a:off x="1440" y="1492"/>
              <a:ext cx="9026" cy="6349"/>
            </a:xfrm>
            <a:prstGeom prst="rect">
              <a:avLst/>
            </a:prstGeom>
            <a:noFill/>
          </p:spPr>
          <p:txBody>
            <a:bodyPr vert="horz" wrap="square" lIns="91440" tIns="45720" rIns="91440" bIns="45720" numCol="1" anchor="t" anchorCtr="0" compatLnSpc="1">
              <a:prstTxWarp prst="textNoShape">
                <a:avLst/>
              </a:prstTxWarp>
            </a:bodyPr>
            <a:lstStyle/>
            <a:p>
              <a:endParaRPr lang="en-GB" sz="700"/>
            </a:p>
          </p:txBody>
        </p:sp>
        <p:sp>
          <p:nvSpPr>
            <p:cNvPr id="9" name="Rectangle 6"/>
            <p:cNvSpPr>
              <a:spLocks noChangeArrowheads="1"/>
            </p:cNvSpPr>
            <p:nvPr/>
          </p:nvSpPr>
          <p:spPr bwMode="auto">
            <a:xfrm>
              <a:off x="3565" y="3236"/>
              <a:ext cx="3716" cy="2125"/>
            </a:xfrm>
            <a:prstGeom prst="rect">
              <a:avLst/>
            </a:prstGeom>
            <a:noFill/>
            <a:ln w="12700">
              <a:solidFill>
                <a:srgbClr val="8DB3E2"/>
              </a:solidFill>
              <a:prstDash val="dash"/>
              <a:miter lim="800000"/>
              <a:headEnd/>
              <a:tailEnd/>
            </a:ln>
          </p:spPr>
          <p:txBody>
            <a:bodyPr vert="horz" wrap="square" lIns="61265" tIns="30632" rIns="61265" bIns="30632"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sp>
          <p:nvSpPr>
            <p:cNvPr id="10" name="AutoShape 16"/>
            <p:cNvSpPr>
              <a:spLocks noChangeArrowheads="1"/>
            </p:cNvSpPr>
            <p:nvPr/>
          </p:nvSpPr>
          <p:spPr bwMode="auto">
            <a:xfrm>
              <a:off x="1820" y="3821"/>
              <a:ext cx="1374" cy="866"/>
            </a:xfrm>
            <a:prstGeom prst="flowChartMagneticDisk">
              <a:avLst/>
            </a:prstGeom>
            <a:gradFill rotWithShape="0">
              <a:gsLst>
                <a:gs pos="0">
                  <a:srgbClr val="FFFFFF"/>
                </a:gs>
                <a:gs pos="100000">
                  <a:srgbClr val="B8CCE4"/>
                </a:gs>
              </a:gsLst>
              <a:lin ang="5400000" scaled="1"/>
            </a:gradFill>
            <a:ln w="12700">
              <a:solidFill>
                <a:srgbClr val="95B3D7"/>
              </a:solidFill>
              <a:round/>
              <a:headEnd/>
              <a:tailEnd/>
            </a:ln>
            <a:effectLst>
              <a:outerShdw dist="28398" dir="3806097" algn="ctr" rotWithShape="0">
                <a:srgbClr val="243F60">
                  <a:alpha val="50000"/>
                </a:srgbClr>
              </a:outerShdw>
            </a:effectLst>
          </p:spPr>
          <p:txBody>
            <a:bodyPr vert="horz" wrap="square" lIns="61265" tIns="30632" rIns="61265" bIns="30632"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1F497D"/>
                  </a:solidFill>
                  <a:effectLst/>
                  <a:latin typeface="Calibri" pitchFamily="34" charset="0"/>
                  <a:ea typeface="MS PGothic" pitchFamily="34" charset="-128"/>
                  <a:cs typeface="Calibri" pitchFamily="34" charset="0"/>
                </a:rPr>
                <a:t>RC SSC</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sp>
          <p:nvSpPr>
            <p:cNvPr id="11" name="AutoShape 17"/>
            <p:cNvSpPr>
              <a:spLocks noChangeArrowheads="1"/>
            </p:cNvSpPr>
            <p:nvPr/>
          </p:nvSpPr>
          <p:spPr bwMode="auto">
            <a:xfrm>
              <a:off x="4739" y="3821"/>
              <a:ext cx="1299" cy="866"/>
            </a:xfrm>
            <a:prstGeom prst="flowChartMagneticDisk">
              <a:avLst/>
            </a:prstGeom>
            <a:gradFill rotWithShape="0">
              <a:gsLst>
                <a:gs pos="0">
                  <a:srgbClr val="C2D69B"/>
                </a:gs>
                <a:gs pos="50000">
                  <a:srgbClr val="EAF1DD"/>
                </a:gs>
                <a:gs pos="100000">
                  <a:srgbClr val="C2D69B"/>
                </a:gs>
              </a:gsLst>
              <a:lin ang="18900000" scaled="1"/>
            </a:gradFill>
            <a:ln w="12700">
              <a:solidFill>
                <a:srgbClr val="C2D69B"/>
              </a:solidFill>
              <a:round/>
              <a:headEnd/>
              <a:tailEnd/>
            </a:ln>
            <a:effectLst>
              <a:outerShdw dist="28398" dir="3806097" algn="ctr" rotWithShape="0">
                <a:srgbClr val="4E6128">
                  <a:alpha val="50000"/>
                </a:srgbClr>
              </a:outerShdw>
            </a:effectLst>
          </p:spPr>
          <p:txBody>
            <a:bodyPr vert="horz" wrap="square" lIns="61265" tIns="30632" rIns="61265" bIns="30632"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4F6228"/>
                  </a:solidFill>
                  <a:effectLst/>
                  <a:latin typeface="Calibri" pitchFamily="34" charset="0"/>
                  <a:ea typeface="MS PGothic" pitchFamily="34" charset="-128"/>
                  <a:cs typeface="Calibri" pitchFamily="34" charset="0"/>
                </a:rPr>
                <a:t>UNIS</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grpSp>
          <p:nvGrpSpPr>
            <p:cNvPr id="12" name="Group 42"/>
            <p:cNvGrpSpPr>
              <a:grpSpLocks/>
            </p:cNvGrpSpPr>
            <p:nvPr/>
          </p:nvGrpSpPr>
          <p:grpSpPr bwMode="auto">
            <a:xfrm>
              <a:off x="8045" y="2631"/>
              <a:ext cx="2421" cy="867"/>
              <a:chOff x="4108" y="845"/>
              <a:chExt cx="1448" cy="519"/>
            </a:xfrm>
          </p:grpSpPr>
          <p:sp>
            <p:nvSpPr>
              <p:cNvPr id="50" name="AutoShape 7"/>
              <p:cNvSpPr>
                <a:spLocks noChangeArrowheads="1"/>
              </p:cNvSpPr>
              <p:nvPr/>
            </p:nvSpPr>
            <p:spPr bwMode="auto">
              <a:xfrm>
                <a:off x="4108" y="845"/>
                <a:ext cx="777" cy="519"/>
              </a:xfrm>
              <a:prstGeom prst="flowChartMagneticDisk">
                <a:avLst/>
              </a:prstGeom>
              <a:gradFill rotWithShape="0">
                <a:gsLst>
                  <a:gs pos="0">
                    <a:srgbClr val="FFFFFF"/>
                  </a:gs>
                  <a:gs pos="100000">
                    <a:srgbClr val="B8CCE4"/>
                  </a:gs>
                </a:gsLst>
                <a:lin ang="5400000" scaled="1"/>
              </a:gradFill>
              <a:ln w="12700">
                <a:solidFill>
                  <a:srgbClr val="95B3D7"/>
                </a:solidFill>
                <a:round/>
                <a:headEnd/>
                <a:tailEnd/>
              </a:ln>
              <a:effectLst>
                <a:outerShdw dist="28398" dir="3806097" algn="ctr" rotWithShape="0">
                  <a:srgbClr val="243F60">
                    <a:alpha val="50000"/>
                  </a:srgbClr>
                </a:outerShdw>
              </a:effectLst>
            </p:spPr>
            <p:txBody>
              <a:bodyPr vert="horz" wrap="square" lIns="61265" tIns="30632" rIns="61265" bIns="30632"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1F497D"/>
                    </a:solidFill>
                    <a:effectLst/>
                    <a:latin typeface="Calibri" pitchFamily="34" charset="0"/>
                    <a:ea typeface="MS PGothic" pitchFamily="34" charset="-128"/>
                    <a:cs typeface="Calibri" pitchFamily="34" charset="0"/>
                  </a:rPr>
                  <a:t>Sunderland</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sp>
            <p:nvSpPr>
              <p:cNvPr id="51" name="Rectangle 20"/>
              <p:cNvSpPr>
                <a:spLocks noChangeArrowheads="1"/>
              </p:cNvSpPr>
              <p:nvPr/>
            </p:nvSpPr>
            <p:spPr bwMode="auto">
              <a:xfrm>
                <a:off x="4914" y="994"/>
                <a:ext cx="642" cy="221"/>
              </a:xfrm>
              <a:prstGeom prst="rect">
                <a:avLst/>
              </a:prstGeom>
              <a:noFill/>
              <a:ln w="9525">
                <a:noFill/>
                <a:miter lim="800000"/>
                <a:headEnd/>
                <a:tailEnd/>
              </a:ln>
            </p:spPr>
            <p:txBody>
              <a:bodyPr vert="horz" wrap="square" lIns="61265" tIns="30632" rIns="61265" bIns="30632"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ea typeface="MS PGothic" pitchFamily="34" charset="-128"/>
                    <a:cs typeface="Calibri" pitchFamily="34" charset="0"/>
                  </a:rPr>
                  <a:t>ePrints</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13" name="Group 39"/>
            <p:cNvGrpSpPr>
              <a:grpSpLocks/>
            </p:cNvGrpSpPr>
            <p:nvPr/>
          </p:nvGrpSpPr>
          <p:grpSpPr bwMode="auto">
            <a:xfrm>
              <a:off x="8044" y="3820"/>
              <a:ext cx="2421" cy="867"/>
              <a:chOff x="4108" y="1564"/>
              <a:chExt cx="1448" cy="519"/>
            </a:xfrm>
          </p:grpSpPr>
          <p:sp>
            <p:nvSpPr>
              <p:cNvPr id="48" name="AutoShape 8"/>
              <p:cNvSpPr>
                <a:spLocks noChangeArrowheads="1"/>
              </p:cNvSpPr>
              <p:nvPr/>
            </p:nvSpPr>
            <p:spPr bwMode="auto">
              <a:xfrm>
                <a:off x="4108" y="1564"/>
                <a:ext cx="777" cy="519"/>
              </a:xfrm>
              <a:prstGeom prst="flowChartMagneticDisk">
                <a:avLst/>
              </a:prstGeom>
              <a:gradFill rotWithShape="0">
                <a:gsLst>
                  <a:gs pos="0">
                    <a:srgbClr val="FFFFFF"/>
                  </a:gs>
                  <a:gs pos="100000">
                    <a:srgbClr val="B8CCE4"/>
                  </a:gs>
                </a:gsLst>
                <a:lin ang="5400000" scaled="1"/>
              </a:gradFill>
              <a:ln w="12700">
                <a:solidFill>
                  <a:srgbClr val="95B3D7"/>
                </a:solidFill>
                <a:round/>
                <a:headEnd/>
                <a:tailEnd/>
              </a:ln>
              <a:effectLst>
                <a:outerShdw dist="28398" dir="3806097" algn="ctr" rotWithShape="0">
                  <a:srgbClr val="243F60">
                    <a:alpha val="50000"/>
                  </a:srgbClr>
                </a:outerShdw>
              </a:effectLst>
            </p:spPr>
            <p:txBody>
              <a:bodyPr vert="horz" wrap="square" lIns="61265" tIns="30632" rIns="61265" bIns="30632"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1F497D"/>
                    </a:solidFill>
                    <a:effectLst/>
                    <a:latin typeface="Calibri" pitchFamily="34" charset="0"/>
                    <a:ea typeface="MS PGothic" pitchFamily="34" charset="-128"/>
                    <a:cs typeface="Calibri" pitchFamily="34" charset="0"/>
                  </a:rPr>
                  <a:t>Glasgow</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sp>
            <p:nvSpPr>
              <p:cNvPr id="49" name="Rectangle 21"/>
              <p:cNvSpPr>
                <a:spLocks noChangeArrowheads="1"/>
              </p:cNvSpPr>
              <p:nvPr/>
            </p:nvSpPr>
            <p:spPr bwMode="auto">
              <a:xfrm>
                <a:off x="4914" y="1702"/>
                <a:ext cx="642" cy="222"/>
              </a:xfrm>
              <a:prstGeom prst="rect">
                <a:avLst/>
              </a:prstGeom>
              <a:noFill/>
              <a:ln w="9525">
                <a:noFill/>
                <a:miter lim="800000"/>
                <a:headEnd/>
                <a:tailEnd/>
              </a:ln>
            </p:spPr>
            <p:txBody>
              <a:bodyPr vert="horz" wrap="square" lIns="61265" tIns="30632" rIns="61265" bIns="30632"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err="1" smtClean="0">
                    <a:ln>
                      <a:noFill/>
                    </a:ln>
                    <a:solidFill>
                      <a:srgbClr val="000000"/>
                    </a:solidFill>
                    <a:effectLst/>
                    <a:latin typeface="Calibri" pitchFamily="34" charset="0"/>
                    <a:ea typeface="MS PGothic" pitchFamily="34" charset="-128"/>
                    <a:cs typeface="Calibri" pitchFamily="34" charset="0"/>
                  </a:rPr>
                  <a:t>ePrints</a:t>
                </a:r>
                <a:endParaRPr kumimoji="0" lang="en-US" sz="700" b="0" i="0" u="none" strike="noStrike" cap="none" normalizeH="0" baseline="0" dirty="0" smtClean="0">
                  <a:ln>
                    <a:noFill/>
                  </a:ln>
                  <a:solidFill>
                    <a:schemeClr val="tx1"/>
                  </a:solidFill>
                  <a:effectLst/>
                  <a:latin typeface="Arial" pitchFamily="34" charset="0"/>
                  <a:cs typeface="Arial" pitchFamily="34" charset="0"/>
                </a:endParaRPr>
              </a:p>
            </p:txBody>
          </p:sp>
        </p:grpSp>
        <p:grpSp>
          <p:nvGrpSpPr>
            <p:cNvPr id="14" name="Group 36"/>
            <p:cNvGrpSpPr>
              <a:grpSpLocks/>
            </p:cNvGrpSpPr>
            <p:nvPr/>
          </p:nvGrpSpPr>
          <p:grpSpPr bwMode="auto">
            <a:xfrm>
              <a:off x="8040" y="4982"/>
              <a:ext cx="2123" cy="869"/>
              <a:chOff x="4105" y="2251"/>
              <a:chExt cx="1270" cy="520"/>
            </a:xfrm>
          </p:grpSpPr>
          <p:sp>
            <p:nvSpPr>
              <p:cNvPr id="46" name="AutoShape 9"/>
              <p:cNvSpPr>
                <a:spLocks noChangeArrowheads="1"/>
              </p:cNvSpPr>
              <p:nvPr/>
            </p:nvSpPr>
            <p:spPr bwMode="auto">
              <a:xfrm>
                <a:off x="4105" y="2251"/>
                <a:ext cx="777" cy="520"/>
              </a:xfrm>
              <a:prstGeom prst="flowChartMagneticDisk">
                <a:avLst/>
              </a:prstGeom>
              <a:gradFill rotWithShape="0">
                <a:gsLst>
                  <a:gs pos="0">
                    <a:srgbClr val="FFFFFF"/>
                  </a:gs>
                  <a:gs pos="100000">
                    <a:srgbClr val="B8CCE4"/>
                  </a:gs>
                </a:gsLst>
                <a:lin ang="5400000" scaled="1"/>
              </a:gradFill>
              <a:ln w="12700">
                <a:solidFill>
                  <a:srgbClr val="95B3D7"/>
                </a:solidFill>
                <a:round/>
                <a:headEnd/>
                <a:tailEnd/>
              </a:ln>
              <a:effectLst>
                <a:outerShdw dist="28398" dir="3806097" algn="ctr" rotWithShape="0">
                  <a:srgbClr val="243F60">
                    <a:alpha val="50000"/>
                  </a:srgbClr>
                </a:outerShdw>
              </a:effectLst>
            </p:spPr>
            <p:txBody>
              <a:bodyPr vert="horz" wrap="square" lIns="61265" tIns="30632" rIns="61265" bIns="30632"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1F497D"/>
                    </a:solidFill>
                    <a:effectLst/>
                    <a:latin typeface="Calibri" pitchFamily="34" charset="0"/>
                    <a:ea typeface="MS PGothic" pitchFamily="34" charset="-128"/>
                    <a:cs typeface="Calibri" pitchFamily="34" charset="0"/>
                  </a:rPr>
                  <a:t>St Andrews</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sp>
            <p:nvSpPr>
              <p:cNvPr id="47" name="Rectangle 22"/>
              <p:cNvSpPr>
                <a:spLocks noChangeArrowheads="1"/>
              </p:cNvSpPr>
              <p:nvPr/>
            </p:nvSpPr>
            <p:spPr bwMode="auto">
              <a:xfrm>
                <a:off x="4914" y="2402"/>
                <a:ext cx="461" cy="217"/>
              </a:xfrm>
              <a:prstGeom prst="rect">
                <a:avLst/>
              </a:prstGeom>
              <a:noFill/>
              <a:ln w="9525">
                <a:noFill/>
                <a:miter lim="800000"/>
                <a:headEnd/>
                <a:tailEnd/>
              </a:ln>
            </p:spPr>
            <p:txBody>
              <a:bodyPr vert="horz" wrap="square" lIns="61265" tIns="30632" rIns="61265" bIns="30632"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ea typeface="MS PGothic" pitchFamily="34" charset="-128"/>
                    <a:cs typeface="Calibri" pitchFamily="34" charset="0"/>
                  </a:rPr>
                  <a:t>PURE</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grpSp>
        <p:sp>
          <p:nvSpPr>
            <p:cNvPr id="15" name="Text Box 23"/>
            <p:cNvSpPr txBox="1">
              <a:spLocks noChangeArrowheads="1"/>
            </p:cNvSpPr>
            <p:nvPr/>
          </p:nvSpPr>
          <p:spPr bwMode="auto">
            <a:xfrm>
              <a:off x="6721" y="4252"/>
              <a:ext cx="788" cy="303"/>
            </a:xfrm>
            <a:prstGeom prst="rect">
              <a:avLst/>
            </a:prstGeom>
            <a:noFill/>
            <a:ln w="9525">
              <a:noFill/>
              <a:miter lim="800000"/>
              <a:headEnd/>
              <a:tailEnd/>
            </a:ln>
          </p:spPr>
          <p:txBody>
            <a:bodyPr vert="horz" wrap="square" lIns="61265" tIns="30632" rIns="61265" bIns="30632"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1F497D"/>
                  </a:solidFill>
                  <a:effectLst/>
                  <a:latin typeface="Calibri" pitchFamily="34" charset="0"/>
                  <a:ea typeface="MS PGothic" pitchFamily="34" charset="-128"/>
                  <a:cs typeface="Calibri" pitchFamily="34" charset="0"/>
                </a:rPr>
                <a:t>Filter</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sp>
          <p:nvSpPr>
            <p:cNvPr id="16" name="Text Box 24"/>
            <p:cNvSpPr txBox="1">
              <a:spLocks noChangeArrowheads="1"/>
            </p:cNvSpPr>
            <p:nvPr/>
          </p:nvSpPr>
          <p:spPr bwMode="auto">
            <a:xfrm>
              <a:off x="3413" y="4224"/>
              <a:ext cx="978" cy="303"/>
            </a:xfrm>
            <a:prstGeom prst="rect">
              <a:avLst/>
            </a:prstGeom>
            <a:noFill/>
            <a:ln w="9525">
              <a:noFill/>
              <a:miter lim="800000"/>
              <a:headEnd/>
              <a:tailEnd/>
            </a:ln>
          </p:spPr>
          <p:txBody>
            <a:bodyPr vert="horz" wrap="square" lIns="61265" tIns="30632" rIns="61265" bIns="30632"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1F497D"/>
                  </a:solidFill>
                  <a:effectLst/>
                  <a:latin typeface="Calibri" pitchFamily="34" charset="0"/>
                  <a:ea typeface="MS PGothic" pitchFamily="34" charset="-128"/>
                  <a:cs typeface="Calibri" pitchFamily="34" charset="0"/>
                </a:rPr>
                <a:t>Import</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sp>
          <p:nvSpPr>
            <p:cNvPr id="17" name="Text Box 25"/>
            <p:cNvSpPr txBox="1">
              <a:spLocks noChangeArrowheads="1"/>
            </p:cNvSpPr>
            <p:nvPr/>
          </p:nvSpPr>
          <p:spPr bwMode="auto">
            <a:xfrm rot="-1838947">
              <a:off x="6259" y="3465"/>
              <a:ext cx="878" cy="570"/>
            </a:xfrm>
            <a:prstGeom prst="rect">
              <a:avLst/>
            </a:prstGeom>
            <a:noFill/>
            <a:ln w="9525">
              <a:noFill/>
              <a:miter lim="800000"/>
              <a:headEnd/>
              <a:tailEnd/>
            </a:ln>
          </p:spPr>
          <p:txBody>
            <a:bodyPr vert="horz" wrap="square" lIns="61265" tIns="30632" rIns="61265" bIns="30632"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1F497D"/>
                  </a:solidFill>
                  <a:effectLst/>
                  <a:latin typeface="Calibri" pitchFamily="34" charset="0"/>
                  <a:ea typeface="MS PGothic" pitchFamily="34" charset="-128"/>
                  <a:cs typeface="Calibri" pitchFamily="34" charset="0"/>
                </a:rPr>
                <a:t>Search</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sp>
          <p:nvSpPr>
            <p:cNvPr id="18" name="Text Box 26"/>
            <p:cNvSpPr txBox="1">
              <a:spLocks noChangeArrowheads="1"/>
            </p:cNvSpPr>
            <p:nvPr/>
          </p:nvSpPr>
          <p:spPr bwMode="auto">
            <a:xfrm rot="1741544">
              <a:off x="6349" y="4680"/>
              <a:ext cx="800" cy="425"/>
            </a:xfrm>
            <a:prstGeom prst="rect">
              <a:avLst/>
            </a:prstGeom>
            <a:noFill/>
            <a:ln w="9525">
              <a:noFill/>
              <a:miter lim="800000"/>
              <a:headEnd/>
              <a:tailEnd/>
            </a:ln>
          </p:spPr>
          <p:txBody>
            <a:bodyPr vert="horz" wrap="square" lIns="61265" tIns="30632" rIns="61265" bIns="30632"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1F497D"/>
                  </a:solidFill>
                  <a:effectLst/>
                  <a:latin typeface="Calibri" pitchFamily="34" charset="0"/>
                  <a:ea typeface="MS PGothic" pitchFamily="34" charset="-128"/>
                  <a:cs typeface="Calibri" pitchFamily="34" charset="0"/>
                </a:rPr>
                <a:t>View</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grpSp>
          <p:nvGrpSpPr>
            <p:cNvPr id="19" name="Group 10"/>
            <p:cNvGrpSpPr>
              <a:grpSpLocks/>
            </p:cNvGrpSpPr>
            <p:nvPr/>
          </p:nvGrpSpPr>
          <p:grpSpPr bwMode="auto">
            <a:xfrm>
              <a:off x="1440" y="6346"/>
              <a:ext cx="2274" cy="1495"/>
              <a:chOff x="2085" y="4080"/>
              <a:chExt cx="1530" cy="984"/>
            </a:xfrm>
          </p:grpSpPr>
          <p:sp>
            <p:nvSpPr>
              <p:cNvPr id="44" name="AutoShape 11"/>
              <p:cNvSpPr>
                <a:spLocks noChangeArrowheads="1"/>
              </p:cNvSpPr>
              <p:nvPr/>
            </p:nvSpPr>
            <p:spPr bwMode="auto">
              <a:xfrm>
                <a:off x="2460" y="4080"/>
                <a:ext cx="1155" cy="825"/>
              </a:xfrm>
              <a:prstGeom prst="flowChartInternalStorage">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61265" tIns="30632" rIns="61265" bIns="30632"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1F497D"/>
                    </a:solidFill>
                    <a:effectLst/>
                    <a:latin typeface="Calibri" pitchFamily="34" charset="0"/>
                    <a:ea typeface="MS PGothic" pitchFamily="34" charset="-128"/>
                    <a:cs typeface="Calibri" pitchFamily="34" charset="0"/>
                  </a:rPr>
                  <a:t>Collaborative research app development</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pic>
            <p:nvPicPr>
              <p:cNvPr id="45" name="Picture 12"/>
              <p:cNvPicPr>
                <a:picLocks noChangeAspect="1" noChangeArrowheads="1"/>
              </p:cNvPicPr>
              <p:nvPr/>
            </p:nvPicPr>
            <p:blipFill>
              <a:blip r:embed="rId5"/>
              <a:srcRect/>
              <a:stretch>
                <a:fillRect/>
              </a:stretch>
            </p:blipFill>
            <p:spPr bwMode="auto">
              <a:xfrm>
                <a:off x="2085" y="4456"/>
                <a:ext cx="641" cy="608"/>
              </a:xfrm>
              <a:prstGeom prst="rect">
                <a:avLst/>
              </a:prstGeom>
              <a:noFill/>
            </p:spPr>
          </p:pic>
        </p:grpSp>
        <p:sp>
          <p:nvSpPr>
            <p:cNvPr id="20" name="AutoShape 11"/>
            <p:cNvSpPr>
              <a:spLocks noChangeArrowheads="1"/>
            </p:cNvSpPr>
            <p:nvPr/>
          </p:nvSpPr>
          <p:spPr bwMode="auto">
            <a:xfrm>
              <a:off x="4502" y="6346"/>
              <a:ext cx="1717" cy="1254"/>
            </a:xfrm>
            <a:prstGeom prst="flowChartInternalStorage">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61265" tIns="30632" rIns="61265" bIns="30632"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1F497D"/>
                  </a:solidFill>
                  <a:effectLst/>
                  <a:latin typeface="Calibri" pitchFamily="34" charset="0"/>
                  <a:ea typeface="Times New Roman" pitchFamily="18" charset="0"/>
                  <a:cs typeface="Calibri" pitchFamily="34" charset="0"/>
                </a:rPr>
                <a:t>Maintain output types &amp; relationships</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pic>
          <p:nvPicPr>
            <p:cNvPr id="21" name="Picture 12"/>
            <p:cNvPicPr>
              <a:picLocks noChangeAspect="1" noChangeArrowheads="1"/>
            </p:cNvPicPr>
            <p:nvPr/>
          </p:nvPicPr>
          <p:blipFill>
            <a:blip r:embed="rId5"/>
            <a:srcRect/>
            <a:stretch>
              <a:fillRect/>
            </a:stretch>
          </p:blipFill>
          <p:spPr bwMode="auto">
            <a:xfrm>
              <a:off x="3944" y="6918"/>
              <a:ext cx="954" cy="923"/>
            </a:xfrm>
            <a:prstGeom prst="rect">
              <a:avLst/>
            </a:prstGeom>
            <a:noFill/>
          </p:spPr>
        </p:pic>
        <p:grpSp>
          <p:nvGrpSpPr>
            <p:cNvPr id="22" name="Group 10"/>
            <p:cNvGrpSpPr>
              <a:grpSpLocks/>
            </p:cNvGrpSpPr>
            <p:nvPr/>
          </p:nvGrpSpPr>
          <p:grpSpPr bwMode="auto">
            <a:xfrm>
              <a:off x="6448" y="6346"/>
              <a:ext cx="2274" cy="1495"/>
              <a:chOff x="2085" y="4080"/>
              <a:chExt cx="1530" cy="984"/>
            </a:xfrm>
          </p:grpSpPr>
          <p:sp>
            <p:nvSpPr>
              <p:cNvPr id="42" name="AutoShape 11"/>
              <p:cNvSpPr>
                <a:spLocks noChangeArrowheads="1"/>
              </p:cNvSpPr>
              <p:nvPr/>
            </p:nvSpPr>
            <p:spPr bwMode="auto">
              <a:xfrm>
                <a:off x="2460" y="4080"/>
                <a:ext cx="1155" cy="825"/>
              </a:xfrm>
              <a:prstGeom prst="flowChartInternalStorage">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61265" tIns="30632" rIns="61265" bIns="30632"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1F497D"/>
                    </a:solidFill>
                    <a:effectLst/>
                    <a:latin typeface="Calibri" pitchFamily="34" charset="0"/>
                    <a:ea typeface="Times New Roman" pitchFamily="18" charset="0"/>
                    <a:cs typeface="Calibri" pitchFamily="34" charset="0"/>
                  </a:rPr>
                  <a:t>Reconcile finance &amp; grant status info</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pic>
            <p:nvPicPr>
              <p:cNvPr id="43" name="Picture 12"/>
              <p:cNvPicPr>
                <a:picLocks noChangeAspect="1" noChangeArrowheads="1"/>
              </p:cNvPicPr>
              <p:nvPr/>
            </p:nvPicPr>
            <p:blipFill>
              <a:blip r:embed="rId5"/>
              <a:srcRect/>
              <a:stretch>
                <a:fillRect/>
              </a:stretch>
            </p:blipFill>
            <p:spPr bwMode="auto">
              <a:xfrm>
                <a:off x="2085" y="4456"/>
                <a:ext cx="641" cy="608"/>
              </a:xfrm>
              <a:prstGeom prst="rect">
                <a:avLst/>
              </a:prstGeom>
              <a:noFill/>
            </p:spPr>
          </p:pic>
        </p:grpSp>
        <p:sp>
          <p:nvSpPr>
            <p:cNvPr id="23" name="AutoShape 23"/>
            <p:cNvSpPr>
              <a:spLocks noChangeShapeType="1"/>
            </p:cNvSpPr>
            <p:nvPr/>
          </p:nvSpPr>
          <p:spPr bwMode="auto">
            <a:xfrm flipH="1">
              <a:off x="2857" y="4687"/>
              <a:ext cx="2532" cy="1659"/>
            </a:xfrm>
            <a:prstGeom prst="straightConnector1">
              <a:avLst/>
            </a:prstGeom>
            <a:noFill/>
            <a:ln w="38100">
              <a:solidFill>
                <a:srgbClr val="273F67"/>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GB" sz="700"/>
            </a:p>
          </p:txBody>
        </p:sp>
        <p:sp>
          <p:nvSpPr>
            <p:cNvPr id="24" name="AutoShape 22"/>
            <p:cNvSpPr>
              <a:spLocks noChangeShapeType="1"/>
            </p:cNvSpPr>
            <p:nvPr/>
          </p:nvSpPr>
          <p:spPr bwMode="auto">
            <a:xfrm flipH="1">
              <a:off x="5361" y="4687"/>
              <a:ext cx="28" cy="1659"/>
            </a:xfrm>
            <a:prstGeom prst="straightConnector1">
              <a:avLst/>
            </a:prstGeom>
            <a:noFill/>
            <a:ln w="38100">
              <a:solidFill>
                <a:srgbClr val="273F67"/>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GB" sz="700"/>
            </a:p>
          </p:txBody>
        </p:sp>
        <p:sp>
          <p:nvSpPr>
            <p:cNvPr id="25" name="AutoShape 21"/>
            <p:cNvSpPr>
              <a:spLocks noChangeShapeType="1"/>
            </p:cNvSpPr>
            <p:nvPr/>
          </p:nvSpPr>
          <p:spPr bwMode="auto">
            <a:xfrm>
              <a:off x="5389" y="4687"/>
              <a:ext cx="2475" cy="1659"/>
            </a:xfrm>
            <a:prstGeom prst="straightConnector1">
              <a:avLst/>
            </a:prstGeom>
            <a:noFill/>
            <a:ln w="38100">
              <a:solidFill>
                <a:srgbClr val="273F67"/>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GB" sz="700"/>
            </a:p>
          </p:txBody>
        </p:sp>
        <p:sp>
          <p:nvSpPr>
            <p:cNvPr id="26" name="Text Box 27"/>
            <p:cNvSpPr txBox="1">
              <a:spLocks noChangeArrowheads="1"/>
            </p:cNvSpPr>
            <p:nvPr/>
          </p:nvSpPr>
          <p:spPr bwMode="auto">
            <a:xfrm>
              <a:off x="4398" y="5664"/>
              <a:ext cx="987" cy="379"/>
            </a:xfrm>
            <a:prstGeom prst="rect">
              <a:avLst/>
            </a:prstGeom>
            <a:noFill/>
            <a:ln w="9525">
              <a:noFill/>
              <a:miter lim="800000"/>
              <a:headEnd/>
              <a:tailEnd/>
            </a:ln>
          </p:spPr>
          <p:txBody>
            <a:bodyPr vert="horz" wrap="square" lIns="61265" tIns="30632" rIns="61265" bIns="30632"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1F497D"/>
                  </a:solidFill>
                  <a:effectLst/>
                  <a:latin typeface="Calibri" pitchFamily="34" charset="0"/>
                  <a:ea typeface="MS PGothic" pitchFamily="34" charset="-128"/>
                  <a:cs typeface="Calibri" pitchFamily="34" charset="0"/>
                </a:rPr>
                <a:t>Query</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sp>
          <p:nvSpPr>
            <p:cNvPr id="27" name="AutoShape 19"/>
            <p:cNvSpPr>
              <a:spLocks noChangeShapeType="1"/>
            </p:cNvSpPr>
            <p:nvPr/>
          </p:nvSpPr>
          <p:spPr bwMode="auto">
            <a:xfrm>
              <a:off x="3194" y="4254"/>
              <a:ext cx="1545" cy="0"/>
            </a:xfrm>
            <a:prstGeom prst="straightConnector1">
              <a:avLst/>
            </a:prstGeom>
            <a:noFill/>
            <a:ln w="38100">
              <a:solidFill>
                <a:srgbClr val="273F67"/>
              </a:solidFill>
              <a:round/>
              <a:headEnd/>
              <a:tailEnd type="triangle" w="med" len="med"/>
            </a:ln>
          </p:spPr>
          <p:txBody>
            <a:bodyPr vert="horz" wrap="square" lIns="91440" tIns="45720" rIns="91440" bIns="45720" numCol="1" anchor="t" anchorCtr="0" compatLnSpc="1">
              <a:prstTxWarp prst="textNoShape">
                <a:avLst/>
              </a:prstTxWarp>
            </a:bodyPr>
            <a:lstStyle/>
            <a:p>
              <a:endParaRPr lang="en-GB" sz="700"/>
            </a:p>
          </p:txBody>
        </p:sp>
        <p:sp>
          <p:nvSpPr>
            <p:cNvPr id="28" name="AutoShape 18"/>
            <p:cNvSpPr>
              <a:spLocks noChangeShapeType="1"/>
            </p:cNvSpPr>
            <p:nvPr/>
          </p:nvSpPr>
          <p:spPr bwMode="auto">
            <a:xfrm flipH="1">
              <a:off x="6038" y="3066"/>
              <a:ext cx="2007" cy="1188"/>
            </a:xfrm>
            <a:prstGeom prst="straightConnector1">
              <a:avLst/>
            </a:prstGeom>
            <a:noFill/>
            <a:ln w="38100">
              <a:solidFill>
                <a:srgbClr val="273F67"/>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GB" sz="700"/>
            </a:p>
          </p:txBody>
        </p:sp>
        <p:sp>
          <p:nvSpPr>
            <p:cNvPr id="29" name="AutoShape 17"/>
            <p:cNvSpPr>
              <a:spLocks noChangeShapeType="1"/>
            </p:cNvSpPr>
            <p:nvPr/>
          </p:nvSpPr>
          <p:spPr bwMode="auto">
            <a:xfrm flipH="1">
              <a:off x="6038" y="4254"/>
              <a:ext cx="2007" cy="0"/>
            </a:xfrm>
            <a:prstGeom prst="straightConnector1">
              <a:avLst/>
            </a:prstGeom>
            <a:noFill/>
            <a:ln w="38100">
              <a:solidFill>
                <a:srgbClr val="273F67"/>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GB" sz="700"/>
            </a:p>
          </p:txBody>
        </p:sp>
        <p:sp>
          <p:nvSpPr>
            <p:cNvPr id="30" name="AutoShape 16"/>
            <p:cNvSpPr>
              <a:spLocks noChangeShapeType="1"/>
            </p:cNvSpPr>
            <p:nvPr/>
          </p:nvSpPr>
          <p:spPr bwMode="auto">
            <a:xfrm flipH="1" flipV="1">
              <a:off x="6038" y="4254"/>
              <a:ext cx="2002" cy="1163"/>
            </a:xfrm>
            <a:prstGeom prst="straightConnector1">
              <a:avLst/>
            </a:prstGeom>
            <a:noFill/>
            <a:ln w="38100">
              <a:solidFill>
                <a:srgbClr val="273F67"/>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GB" sz="700"/>
            </a:p>
          </p:txBody>
        </p:sp>
        <p:grpSp>
          <p:nvGrpSpPr>
            <p:cNvPr id="31" name="Group 8"/>
            <p:cNvGrpSpPr>
              <a:grpSpLocks/>
            </p:cNvGrpSpPr>
            <p:nvPr/>
          </p:nvGrpSpPr>
          <p:grpSpPr bwMode="auto">
            <a:xfrm>
              <a:off x="4171" y="1492"/>
              <a:ext cx="2428" cy="1214"/>
              <a:chOff x="1791" y="164"/>
              <a:chExt cx="1452" cy="726"/>
            </a:xfrm>
          </p:grpSpPr>
          <p:sp>
            <p:nvSpPr>
              <p:cNvPr id="35" name="AutoShape 15"/>
              <p:cNvSpPr>
                <a:spLocks noChangeShapeType="1"/>
              </p:cNvSpPr>
              <p:nvPr/>
            </p:nvSpPr>
            <p:spPr bwMode="auto">
              <a:xfrm flipH="1" flipV="1">
                <a:off x="2163" y="164"/>
                <a:ext cx="354" cy="385"/>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sz="700"/>
              </a:p>
            </p:txBody>
          </p:sp>
          <p:sp>
            <p:nvSpPr>
              <p:cNvPr id="36" name="AutoShape 14"/>
              <p:cNvSpPr>
                <a:spLocks noChangeShapeType="1"/>
              </p:cNvSpPr>
              <p:nvPr/>
            </p:nvSpPr>
            <p:spPr bwMode="auto">
              <a:xfrm flipH="1">
                <a:off x="1791" y="618"/>
                <a:ext cx="366" cy="0"/>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sz="700"/>
              </a:p>
            </p:txBody>
          </p:sp>
          <p:sp>
            <p:nvSpPr>
              <p:cNvPr id="37" name="AutoShape 13"/>
              <p:cNvSpPr>
                <a:spLocks noChangeShapeType="1"/>
              </p:cNvSpPr>
              <p:nvPr/>
            </p:nvSpPr>
            <p:spPr bwMode="auto">
              <a:xfrm flipV="1">
                <a:off x="2520" y="164"/>
                <a:ext cx="0" cy="182"/>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sz="700"/>
              </a:p>
            </p:txBody>
          </p:sp>
          <p:sp>
            <p:nvSpPr>
              <p:cNvPr id="38" name="AutoShape 12"/>
              <p:cNvSpPr>
                <a:spLocks noChangeShapeType="1"/>
              </p:cNvSpPr>
              <p:nvPr/>
            </p:nvSpPr>
            <p:spPr bwMode="auto">
              <a:xfrm flipV="1">
                <a:off x="2508" y="177"/>
                <a:ext cx="372" cy="372"/>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sz="700"/>
              </a:p>
            </p:txBody>
          </p:sp>
          <p:sp>
            <p:nvSpPr>
              <p:cNvPr id="39" name="AutoShape 11"/>
              <p:cNvSpPr>
                <a:spLocks noChangeShapeType="1"/>
              </p:cNvSpPr>
              <p:nvPr/>
            </p:nvSpPr>
            <p:spPr bwMode="auto">
              <a:xfrm>
                <a:off x="2861" y="618"/>
                <a:ext cx="382" cy="1"/>
              </a:xfrm>
              <a:prstGeom prst="straightConnector1">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sz="700"/>
              </a:p>
            </p:txBody>
          </p:sp>
          <p:sp>
            <p:nvSpPr>
              <p:cNvPr id="40" name="PubCross"/>
              <p:cNvSpPr>
                <a:spLocks noEditPoints="1" noChangeArrowheads="1"/>
              </p:cNvSpPr>
              <p:nvPr/>
            </p:nvSpPr>
            <p:spPr bwMode="auto">
              <a:xfrm>
                <a:off x="2157" y="346"/>
                <a:ext cx="726" cy="544"/>
              </a:xfrm>
              <a:custGeom>
                <a:avLst/>
                <a:gdLst>
                  <a:gd name="G0" fmla="+- 0 0 0"/>
                  <a:gd name="G1" fmla="+- 5400 0 0"/>
                  <a:gd name="G2" fmla="+- 21600 0 5400"/>
                  <a:gd name="G3" fmla="+- 5400 0 0"/>
                  <a:gd name="G4" fmla="+- 21600 0 5400"/>
                  <a:gd name="T0" fmla="*/ 10800 w 21600"/>
                  <a:gd name="T1" fmla="*/ 0 h 21600"/>
                  <a:gd name="T2" fmla="*/ 0 w 21600"/>
                  <a:gd name="T3" fmla="*/ 10800 h 21600"/>
                  <a:gd name="T4" fmla="*/ 10800 w 21600"/>
                  <a:gd name="T5" fmla="*/ 21600 h 21600"/>
                  <a:gd name="T6" fmla="*/ 21600 w 21600"/>
                  <a:gd name="T7" fmla="*/ 10800 h 21600"/>
                  <a:gd name="T8" fmla="*/ G1 w 21600"/>
                  <a:gd name="T9" fmla="*/ G3 h 21600"/>
                  <a:gd name="T10" fmla="*/ G2 w 21600"/>
                  <a:gd name="T11" fmla="*/ G4 h 21600"/>
                </a:gdLst>
                <a:ahLst/>
                <a:cxnLst>
                  <a:cxn ang="0">
                    <a:pos x="T0" y="T1"/>
                  </a:cxn>
                  <a:cxn ang="0">
                    <a:pos x="T2" y="T3"/>
                  </a:cxn>
                  <a:cxn ang="0">
                    <a:pos x="T4" y="T5"/>
                  </a:cxn>
                  <a:cxn ang="0">
                    <a:pos x="T6" y="T7"/>
                  </a:cxn>
                </a:cxnLst>
                <a:rect l="T8" t="T9" r="T10" b="T11"/>
                <a:pathLst>
                  <a:path w="21600" h="21600">
                    <a:moveTo>
                      <a:pt x="5400" y="0"/>
                    </a:moveTo>
                    <a:lnTo>
                      <a:pt x="5400" y="5400"/>
                    </a:lnTo>
                    <a:lnTo>
                      <a:pt x="0" y="5400"/>
                    </a:lnTo>
                    <a:lnTo>
                      <a:pt x="0" y="16200"/>
                    </a:lnTo>
                    <a:lnTo>
                      <a:pt x="5400" y="16200"/>
                    </a:lnTo>
                    <a:lnTo>
                      <a:pt x="5400" y="21600"/>
                    </a:lnTo>
                    <a:lnTo>
                      <a:pt x="16200" y="21600"/>
                    </a:lnTo>
                    <a:lnTo>
                      <a:pt x="16200" y="16200"/>
                    </a:lnTo>
                    <a:lnTo>
                      <a:pt x="21600" y="16200"/>
                    </a:lnTo>
                    <a:lnTo>
                      <a:pt x="21600" y="5400"/>
                    </a:lnTo>
                    <a:lnTo>
                      <a:pt x="16200" y="5400"/>
                    </a:lnTo>
                    <a:lnTo>
                      <a:pt x="16200" y="0"/>
                    </a:lnTo>
                    <a:close/>
                  </a:path>
                </a:pathLst>
              </a:custGeom>
              <a:gradFill rotWithShape="1">
                <a:gsLst>
                  <a:gs pos="0">
                    <a:srgbClr val="FFFFFF"/>
                  </a:gs>
                  <a:gs pos="100000">
                    <a:srgbClr val="99CCFF">
                      <a:alpha val="55000"/>
                    </a:srgbClr>
                  </a:gs>
                </a:gsLst>
                <a:lin ang="5400000" scaled="1"/>
              </a:gradFill>
              <a:ln w="9525">
                <a:solidFill>
                  <a:srgbClr val="000000"/>
                </a:solidFill>
                <a:miter lim="800000"/>
                <a:headEnd/>
                <a:tailEnd/>
              </a:ln>
              <a:effectLst>
                <a:outerShdw dist="107763" dir="2700000" algn="ctr" rotWithShape="0">
                  <a:srgbClr val="808080"/>
                </a:outerShdw>
              </a:effectLst>
            </p:spPr>
            <p:txBody>
              <a:bodyPr vert="horz" wrap="square" lIns="61265" tIns="30632" rIns="61265" bIns="30632"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sp>
            <p:nvSpPr>
              <p:cNvPr id="41" name="Text Box 25"/>
              <p:cNvSpPr txBox="1">
                <a:spLocks noChangeArrowheads="1"/>
              </p:cNvSpPr>
              <p:nvPr/>
            </p:nvSpPr>
            <p:spPr bwMode="auto">
              <a:xfrm>
                <a:off x="2245" y="549"/>
                <a:ext cx="525" cy="341"/>
              </a:xfrm>
              <a:prstGeom prst="rect">
                <a:avLst/>
              </a:prstGeom>
              <a:noFill/>
              <a:ln w="9525">
                <a:noFill/>
                <a:miter lim="800000"/>
                <a:headEnd/>
                <a:tailEnd/>
              </a:ln>
            </p:spPr>
            <p:txBody>
              <a:bodyPr vert="horz" wrap="square" lIns="61265" tIns="30632" rIns="61265" bIns="30632"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1F497D"/>
                    </a:solidFill>
                    <a:effectLst/>
                    <a:latin typeface="Calibri" pitchFamily="34" charset="0"/>
                    <a:ea typeface="MS PGothic" pitchFamily="34" charset="-128"/>
                    <a:cs typeface="Calibri" pitchFamily="34" charset="0"/>
                  </a:rPr>
                  <a:t>RMAS</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grpSp>
        <p:sp>
          <p:nvSpPr>
            <p:cNvPr id="32" name="AutoShape 7"/>
            <p:cNvSpPr>
              <a:spLocks noChangeShapeType="1"/>
            </p:cNvSpPr>
            <p:nvPr/>
          </p:nvSpPr>
          <p:spPr bwMode="auto">
            <a:xfrm flipV="1">
              <a:off x="5389" y="2706"/>
              <a:ext cx="0" cy="1115"/>
            </a:xfrm>
            <a:prstGeom prst="straightConnector1">
              <a:avLst/>
            </a:prstGeom>
            <a:noFill/>
            <a:ln w="38100">
              <a:solidFill>
                <a:srgbClr val="273F67"/>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GB" sz="700"/>
            </a:p>
          </p:txBody>
        </p:sp>
        <p:sp>
          <p:nvSpPr>
            <p:cNvPr id="33" name="Text Box 25"/>
            <p:cNvSpPr txBox="1">
              <a:spLocks noChangeArrowheads="1"/>
            </p:cNvSpPr>
            <p:nvPr/>
          </p:nvSpPr>
          <p:spPr bwMode="auto">
            <a:xfrm rot="-2100676">
              <a:off x="2712" y="5624"/>
              <a:ext cx="878" cy="569"/>
            </a:xfrm>
            <a:prstGeom prst="rect">
              <a:avLst/>
            </a:prstGeom>
            <a:noFill/>
            <a:ln w="9525">
              <a:noFill/>
              <a:miter lim="800000"/>
              <a:headEnd/>
              <a:tailEnd/>
            </a:ln>
          </p:spPr>
          <p:txBody>
            <a:bodyPr vert="horz" wrap="square" lIns="61265" tIns="30632" rIns="61265" bIns="30632"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1F497D"/>
                  </a:solidFill>
                  <a:effectLst/>
                  <a:latin typeface="Calibri" pitchFamily="34" charset="0"/>
                  <a:ea typeface="MS PGothic" pitchFamily="34" charset="-128"/>
                  <a:cs typeface="Calibri" pitchFamily="34" charset="0"/>
                </a:rPr>
                <a:t>Query</a:t>
              </a:r>
              <a:endParaRPr kumimoji="0" lang="en-US" sz="700" b="0" i="0" u="none" strike="noStrike" cap="none" normalizeH="0" baseline="0" smtClean="0">
                <a:ln>
                  <a:noFill/>
                </a:ln>
                <a:solidFill>
                  <a:schemeClr val="tx1"/>
                </a:solidFill>
                <a:effectLst/>
                <a:latin typeface="Arial" pitchFamily="34" charset="0"/>
                <a:cs typeface="Arial" pitchFamily="34" charset="0"/>
              </a:endParaRPr>
            </a:p>
          </p:txBody>
        </p:sp>
        <p:sp>
          <p:nvSpPr>
            <p:cNvPr id="34" name="Text Box 26"/>
            <p:cNvSpPr txBox="1">
              <a:spLocks noChangeArrowheads="1"/>
            </p:cNvSpPr>
            <p:nvPr/>
          </p:nvSpPr>
          <p:spPr bwMode="auto">
            <a:xfrm rot="2039196">
              <a:off x="7015" y="5613"/>
              <a:ext cx="1116" cy="591"/>
            </a:xfrm>
            <a:prstGeom prst="rect">
              <a:avLst/>
            </a:prstGeom>
            <a:noFill/>
            <a:ln w="9525">
              <a:noFill/>
              <a:miter lim="800000"/>
              <a:headEnd/>
              <a:tailEnd/>
            </a:ln>
          </p:spPr>
          <p:txBody>
            <a:bodyPr vert="horz" wrap="square" lIns="61265" tIns="30632" rIns="61265" bIns="30632"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1F497D"/>
                  </a:solidFill>
                  <a:effectLst/>
                  <a:latin typeface="Calibri" pitchFamily="34" charset="0"/>
                  <a:ea typeface="MS PGothic" pitchFamily="34" charset="-128"/>
                  <a:cs typeface="Calibri" pitchFamily="34" charset="0"/>
                </a:rPr>
                <a:t>Query</a:t>
              </a:r>
              <a:endParaRPr kumimoji="0" lang="en-US" sz="700" b="0" i="0" u="none" strike="noStrike" cap="none" normalizeH="0" baseline="0" dirty="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25989882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GtR</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547411"/>
            <a:ext cx="8496944" cy="5310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10380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G4HE</a:t>
            </a:r>
            <a:endParaRPr lang="en-US" dirty="0"/>
          </a:p>
        </p:txBody>
      </p:sp>
      <p:sp>
        <p:nvSpPr>
          <p:cNvPr id="3" name="Content Placeholder 2"/>
          <p:cNvSpPr>
            <a:spLocks noGrp="1"/>
          </p:cNvSpPr>
          <p:nvPr>
            <p:ph sz="half" idx="1"/>
          </p:nvPr>
        </p:nvSpPr>
        <p:spPr/>
        <p:txBody>
          <a:bodyPr/>
          <a:lstStyle/>
          <a:p>
            <a:endParaRPr lang="en-US" dirty="0"/>
          </a:p>
        </p:txBody>
      </p:sp>
      <p:sp>
        <p:nvSpPr>
          <p:cNvPr id="4" name="Content Placeholder 3"/>
          <p:cNvSpPr>
            <a:spLocks noGrp="1"/>
          </p:cNvSpPr>
          <p:nvPr>
            <p:ph sz="half" idx="2"/>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57401"/>
            <a:ext cx="8640960" cy="54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81650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91513" cy="576263"/>
          </a:xfrm>
        </p:spPr>
        <p:txBody>
          <a:bodyPr/>
          <a:lstStyle/>
          <a:p>
            <a:r>
              <a:rPr lang="en-GB" dirty="0" smtClean="0"/>
              <a:t>Snowball Metrics</a:t>
            </a:r>
            <a:endParaRPr lang="en-GB" dirty="0"/>
          </a:p>
        </p:txBody>
      </p:sp>
      <p:sp>
        <p:nvSpPr>
          <p:cNvPr id="3" name="Content Placeholder 2"/>
          <p:cNvSpPr>
            <a:spLocks noGrp="1"/>
          </p:cNvSpPr>
          <p:nvPr>
            <p:ph sz="half" idx="1"/>
          </p:nvPr>
        </p:nvSpPr>
        <p:spPr>
          <a:xfrm>
            <a:off x="179512" y="1268761"/>
            <a:ext cx="8712968" cy="4897090"/>
          </a:xfrm>
        </p:spPr>
        <p:txBody>
          <a:bodyPr/>
          <a:lstStyle/>
          <a:p>
            <a:pPr lvl="1"/>
            <a:r>
              <a:rPr lang="en-GB" dirty="0" smtClean="0"/>
              <a:t>http</a:t>
            </a:r>
            <a:r>
              <a:rPr lang="en-GB" dirty="0"/>
              <a:t>://www.snowballmetrics.com</a:t>
            </a:r>
            <a:r>
              <a:rPr lang="en-GB" dirty="0" smtClean="0"/>
              <a:t>/</a:t>
            </a:r>
          </a:p>
          <a:p>
            <a:pPr lvl="1"/>
            <a:r>
              <a:rPr lang="en-GB" dirty="0"/>
              <a:t>INPUT </a:t>
            </a:r>
            <a:r>
              <a:rPr lang="en-GB" dirty="0" smtClean="0"/>
              <a:t>METRICS</a:t>
            </a:r>
          </a:p>
          <a:p>
            <a:pPr lvl="2"/>
            <a:r>
              <a:rPr lang="en-GB" dirty="0" smtClean="0"/>
              <a:t>Applications Volume</a:t>
            </a:r>
            <a:endParaRPr lang="en-GB" dirty="0"/>
          </a:p>
          <a:p>
            <a:pPr lvl="2"/>
            <a:r>
              <a:rPr lang="en-GB" dirty="0"/>
              <a:t>Awards </a:t>
            </a:r>
            <a:r>
              <a:rPr lang="en-GB" dirty="0" smtClean="0"/>
              <a:t>Volume</a:t>
            </a:r>
            <a:endParaRPr lang="en-GB" dirty="0"/>
          </a:p>
          <a:p>
            <a:pPr lvl="1"/>
            <a:r>
              <a:rPr lang="en-GB" dirty="0"/>
              <a:t>PROCESS </a:t>
            </a:r>
            <a:r>
              <a:rPr lang="en-GB" dirty="0" smtClean="0"/>
              <a:t>METRICS</a:t>
            </a:r>
            <a:endParaRPr lang="en-GB" dirty="0"/>
          </a:p>
          <a:p>
            <a:pPr lvl="2"/>
            <a:r>
              <a:rPr lang="en-GB" dirty="0"/>
              <a:t>Income </a:t>
            </a:r>
            <a:r>
              <a:rPr lang="en-GB" dirty="0" smtClean="0"/>
              <a:t>Volume</a:t>
            </a:r>
            <a:endParaRPr lang="en-GB" dirty="0"/>
          </a:p>
          <a:p>
            <a:pPr lvl="2"/>
            <a:r>
              <a:rPr lang="en-GB" dirty="0"/>
              <a:t>Market </a:t>
            </a:r>
            <a:r>
              <a:rPr lang="en-GB" dirty="0" smtClean="0"/>
              <a:t>Share</a:t>
            </a:r>
            <a:endParaRPr lang="en-GB" dirty="0"/>
          </a:p>
          <a:p>
            <a:pPr lvl="1"/>
            <a:r>
              <a:rPr lang="en-GB" dirty="0"/>
              <a:t>OUTPUT </a:t>
            </a:r>
            <a:r>
              <a:rPr lang="en-GB" dirty="0" smtClean="0"/>
              <a:t>METRICS</a:t>
            </a:r>
            <a:endParaRPr lang="en-GB" dirty="0"/>
          </a:p>
          <a:p>
            <a:pPr lvl="2"/>
            <a:r>
              <a:rPr lang="en-GB" dirty="0"/>
              <a:t>Scholarly </a:t>
            </a:r>
            <a:r>
              <a:rPr lang="en-GB" dirty="0" smtClean="0"/>
              <a:t>Output</a:t>
            </a:r>
            <a:endParaRPr lang="en-GB" dirty="0"/>
          </a:p>
          <a:p>
            <a:pPr lvl="2"/>
            <a:r>
              <a:rPr lang="en-GB" dirty="0"/>
              <a:t>Citation </a:t>
            </a:r>
            <a:r>
              <a:rPr lang="en-GB" dirty="0" smtClean="0"/>
              <a:t>Count</a:t>
            </a:r>
            <a:endParaRPr lang="en-GB" dirty="0"/>
          </a:p>
          <a:p>
            <a:pPr lvl="2"/>
            <a:r>
              <a:rPr lang="en-GB" dirty="0" smtClean="0"/>
              <a:t>h-index</a:t>
            </a:r>
            <a:endParaRPr lang="en-GB" dirty="0"/>
          </a:p>
          <a:p>
            <a:pPr lvl="2"/>
            <a:r>
              <a:rPr lang="en-GB" dirty="0"/>
              <a:t>Field-Weighted Citation </a:t>
            </a:r>
            <a:r>
              <a:rPr lang="en-GB" dirty="0" smtClean="0"/>
              <a:t>Impact</a:t>
            </a:r>
            <a:endParaRPr lang="en-GB" dirty="0"/>
          </a:p>
          <a:p>
            <a:pPr lvl="2"/>
            <a:r>
              <a:rPr lang="en-GB" dirty="0"/>
              <a:t>Outputs in Top </a:t>
            </a:r>
            <a:r>
              <a:rPr lang="en-GB" dirty="0" smtClean="0"/>
              <a:t>Percentiles</a:t>
            </a:r>
            <a:endParaRPr lang="en-GB" dirty="0"/>
          </a:p>
          <a:p>
            <a:pPr lvl="2"/>
            <a:r>
              <a:rPr lang="en-GB" dirty="0" smtClean="0"/>
              <a:t>Collaboration</a:t>
            </a:r>
          </a:p>
          <a:p>
            <a:pPr lvl="1"/>
            <a:endParaRPr lang="en-GB" dirty="0" smtClean="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19</a:t>
            </a:fld>
            <a:endParaRPr lang="en-GB" sz="12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2809" y="1124744"/>
            <a:ext cx="10668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8" name="Picture 2" descr="C:\Users\srk\AppData\Local\Microsoft\Windows\Temporary Internet Files\Content.IE5\KJWNO9WR\MC9003554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522784">
            <a:off x="7020272" y="4941168"/>
            <a:ext cx="1807769" cy="1665122"/>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srk\AppData\Local\Microsoft\Windows\Temporary Internet Files\Content.IE5\93XGRDCS\MC900111368[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355976" y="3645024"/>
            <a:ext cx="3382868" cy="1880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8271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84784"/>
            <a:ext cx="8212131" cy="5332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GB" dirty="0" smtClean="0"/>
              <a:t>Example Snowball Metrics</a:t>
            </a:r>
            <a:endParaRPr lang="en-US" dirty="0"/>
          </a:p>
        </p:txBody>
      </p:sp>
    </p:spTree>
    <p:extLst>
      <p:ext uri="{BB962C8B-B14F-4D97-AF65-F5344CB8AC3E}">
        <p14:creationId xmlns:p14="http://schemas.microsoft.com/office/powerpoint/2010/main" val="263927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91513" cy="576263"/>
          </a:xfrm>
        </p:spPr>
        <p:txBody>
          <a:bodyPr/>
          <a:lstStyle/>
          <a:p>
            <a:r>
              <a:rPr lang="en-GB" dirty="0" smtClean="0"/>
              <a:t>Alt Metrics</a:t>
            </a:r>
            <a:endParaRPr lang="en-GB" dirty="0"/>
          </a:p>
        </p:txBody>
      </p:sp>
      <p:sp>
        <p:nvSpPr>
          <p:cNvPr id="3" name="Content Placeholder 2"/>
          <p:cNvSpPr>
            <a:spLocks noGrp="1"/>
          </p:cNvSpPr>
          <p:nvPr>
            <p:ph sz="half" idx="1"/>
          </p:nvPr>
        </p:nvSpPr>
        <p:spPr>
          <a:xfrm>
            <a:off x="179512" y="1268761"/>
            <a:ext cx="8712968" cy="4897090"/>
          </a:xfrm>
        </p:spPr>
        <p:txBody>
          <a:bodyPr/>
          <a:lstStyle/>
          <a:p>
            <a:pPr lvl="1"/>
            <a:endParaRPr lang="en-GB" dirty="0" smtClean="0"/>
          </a:p>
          <a:p>
            <a:pPr lvl="1"/>
            <a:r>
              <a:rPr lang="en-GB" dirty="0" smtClean="0"/>
              <a:t>Social Media</a:t>
            </a:r>
          </a:p>
          <a:p>
            <a:pPr lvl="1"/>
            <a:r>
              <a:rPr lang="en-GB" dirty="0" smtClean="0"/>
              <a:t>Public Engagement</a:t>
            </a:r>
          </a:p>
          <a:p>
            <a:pPr lvl="1"/>
            <a:r>
              <a:rPr lang="en-GB" dirty="0" smtClean="0"/>
              <a:t>Profile… Impact?</a:t>
            </a:r>
          </a:p>
          <a:p>
            <a:pPr lvl="1"/>
            <a:endParaRPr lang="en-GB" dirty="0" smtClean="0"/>
          </a:p>
          <a:p>
            <a:pPr lvl="1"/>
            <a:endParaRPr lang="en-GB" dirty="0" smtClean="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21</a:t>
            </a:fld>
            <a:endParaRPr lang="en-GB" sz="1200"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332656"/>
            <a:ext cx="2947590" cy="1047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912" y="1628800"/>
            <a:ext cx="3048000" cy="1457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600" y="3284984"/>
            <a:ext cx="3181350"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6161" y="3789040"/>
            <a:ext cx="3096344" cy="2060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10828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C:\Users\srk\AppData\Local\Microsoft\Windows\Temporary Internet Files\Content.IE5\KJWNO9WR\MM900395780[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523156"/>
            <a:ext cx="9144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012738" name="Rectangle 2"/>
          <p:cNvSpPr>
            <a:spLocks noChangeArrowheads="1"/>
          </p:cNvSpPr>
          <p:nvPr/>
        </p:nvSpPr>
        <p:spPr bwMode="auto">
          <a:xfrm>
            <a:off x="285750" y="3823668"/>
            <a:ext cx="2592388" cy="792162"/>
          </a:xfrm>
          <a:prstGeom prst="rect">
            <a:avLst/>
          </a:prstGeom>
          <a:solidFill>
            <a:srgbClr val="808000">
              <a:alpha val="50195"/>
            </a:srgbClr>
          </a:solidFill>
          <a:ln w="9525">
            <a:solidFill>
              <a:schemeClr val="tx1"/>
            </a:solidFill>
            <a:miter lim="800000"/>
            <a:headEnd/>
            <a:tailEnd/>
          </a:ln>
        </p:spPr>
        <p:txBody>
          <a:bodyPr wrap="none" anchor="ctr"/>
          <a:lstStyle/>
          <a:p>
            <a:endParaRPr lang="en-US" dirty="0"/>
          </a:p>
        </p:txBody>
      </p:sp>
      <p:sp>
        <p:nvSpPr>
          <p:cNvPr id="1012739" name="Text Box 3"/>
          <p:cNvSpPr txBox="1">
            <a:spLocks noChangeArrowheads="1"/>
          </p:cNvSpPr>
          <p:nvPr/>
        </p:nvSpPr>
        <p:spPr bwMode="auto">
          <a:xfrm>
            <a:off x="396875" y="4039568"/>
            <a:ext cx="2371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aseline="-25000">
                <a:solidFill>
                  <a:schemeClr val="tx1"/>
                </a:solidFill>
                <a:latin typeface="Times" pitchFamily="18" charset="0"/>
              </a:defRPr>
            </a:lvl1pPr>
            <a:lvl2pPr marL="742950" indent="-285750">
              <a:defRPr sz="2400" baseline="-25000">
                <a:solidFill>
                  <a:schemeClr val="tx1"/>
                </a:solidFill>
                <a:latin typeface="Times" pitchFamily="18" charset="0"/>
              </a:defRPr>
            </a:lvl2pPr>
            <a:lvl3pPr marL="1143000" indent="-228600">
              <a:defRPr sz="2400" baseline="-25000">
                <a:solidFill>
                  <a:schemeClr val="tx1"/>
                </a:solidFill>
                <a:latin typeface="Times" pitchFamily="18" charset="0"/>
              </a:defRPr>
            </a:lvl3pPr>
            <a:lvl4pPr marL="1600200" indent="-228600">
              <a:defRPr sz="2400" baseline="-25000">
                <a:solidFill>
                  <a:schemeClr val="tx1"/>
                </a:solidFill>
                <a:latin typeface="Times" pitchFamily="18" charset="0"/>
              </a:defRPr>
            </a:lvl4pPr>
            <a:lvl5pPr marL="2057400" indent="-228600">
              <a:defRPr sz="2400" baseline="-25000">
                <a:solidFill>
                  <a:schemeClr val="tx1"/>
                </a:solidFill>
                <a:latin typeface="Times" pitchFamily="18" charset="0"/>
              </a:defRPr>
            </a:lvl5pPr>
            <a:lvl6pPr marL="2514600" indent="-228600" eaLnBrk="0" fontAlgn="base" hangingPunct="0">
              <a:spcBef>
                <a:spcPct val="0"/>
              </a:spcBef>
              <a:spcAft>
                <a:spcPct val="0"/>
              </a:spcAft>
              <a:defRPr sz="2400" baseline="-25000">
                <a:solidFill>
                  <a:schemeClr val="tx1"/>
                </a:solidFill>
                <a:latin typeface="Times" pitchFamily="18" charset="0"/>
              </a:defRPr>
            </a:lvl6pPr>
            <a:lvl7pPr marL="2971800" indent="-228600" eaLnBrk="0" fontAlgn="base" hangingPunct="0">
              <a:spcBef>
                <a:spcPct val="0"/>
              </a:spcBef>
              <a:spcAft>
                <a:spcPct val="0"/>
              </a:spcAft>
              <a:defRPr sz="2400" baseline="-25000">
                <a:solidFill>
                  <a:schemeClr val="tx1"/>
                </a:solidFill>
                <a:latin typeface="Times" pitchFamily="18" charset="0"/>
              </a:defRPr>
            </a:lvl7pPr>
            <a:lvl8pPr marL="3429000" indent="-228600" eaLnBrk="0" fontAlgn="base" hangingPunct="0">
              <a:spcBef>
                <a:spcPct val="0"/>
              </a:spcBef>
              <a:spcAft>
                <a:spcPct val="0"/>
              </a:spcAft>
              <a:defRPr sz="2400" baseline="-25000">
                <a:solidFill>
                  <a:schemeClr val="tx1"/>
                </a:solidFill>
                <a:latin typeface="Times" pitchFamily="18" charset="0"/>
              </a:defRPr>
            </a:lvl8pPr>
            <a:lvl9pPr marL="3886200" indent="-228600" eaLnBrk="0" fontAlgn="base" hangingPunct="0">
              <a:spcBef>
                <a:spcPct val="0"/>
              </a:spcBef>
              <a:spcAft>
                <a:spcPct val="0"/>
              </a:spcAft>
              <a:defRPr sz="2400" baseline="-25000">
                <a:solidFill>
                  <a:schemeClr val="tx1"/>
                </a:solidFill>
                <a:latin typeface="Times" pitchFamily="18" charset="0"/>
              </a:defRPr>
            </a:lvl9pPr>
          </a:lstStyle>
          <a:p>
            <a:r>
              <a:rPr lang="en-GB" sz="2000" b="1" baseline="0" dirty="0">
                <a:latin typeface="Arial" pitchFamily="34" charset="0"/>
              </a:rPr>
              <a:t>Research Outputs</a:t>
            </a:r>
          </a:p>
        </p:txBody>
      </p:sp>
      <p:sp>
        <p:nvSpPr>
          <p:cNvPr id="1012740" name="Rectangle 4"/>
          <p:cNvSpPr>
            <a:spLocks noChangeArrowheads="1"/>
          </p:cNvSpPr>
          <p:nvPr/>
        </p:nvSpPr>
        <p:spPr bwMode="auto">
          <a:xfrm>
            <a:off x="3167063" y="3823668"/>
            <a:ext cx="2857500" cy="792162"/>
          </a:xfrm>
          <a:prstGeom prst="rect">
            <a:avLst/>
          </a:prstGeom>
          <a:solidFill>
            <a:srgbClr val="808000">
              <a:alpha val="50195"/>
            </a:srgbClr>
          </a:solidFill>
          <a:ln w="9525">
            <a:solidFill>
              <a:schemeClr val="tx1"/>
            </a:solidFill>
            <a:miter lim="800000"/>
            <a:headEnd/>
            <a:tailEnd/>
          </a:ln>
        </p:spPr>
        <p:txBody>
          <a:bodyPr wrap="none" anchor="ctr"/>
          <a:lstStyle/>
          <a:p>
            <a:r>
              <a:rPr lang="en-GB" sz="2000" b="1" baseline="0" dirty="0">
                <a:latin typeface="Arial" pitchFamily="34" charset="0"/>
              </a:rPr>
              <a:t>Research Environment</a:t>
            </a:r>
          </a:p>
        </p:txBody>
      </p:sp>
      <p:sp>
        <p:nvSpPr>
          <p:cNvPr id="1012741" name="Rectangle 5"/>
          <p:cNvSpPr>
            <a:spLocks noChangeArrowheads="1"/>
          </p:cNvSpPr>
          <p:nvPr/>
        </p:nvSpPr>
        <p:spPr bwMode="auto">
          <a:xfrm>
            <a:off x="6262688" y="3823668"/>
            <a:ext cx="2665412" cy="792162"/>
          </a:xfrm>
          <a:prstGeom prst="rect">
            <a:avLst/>
          </a:prstGeom>
          <a:solidFill>
            <a:srgbClr val="808000">
              <a:alpha val="50195"/>
            </a:srgbClr>
          </a:solidFill>
          <a:ln w="9525">
            <a:solidFill>
              <a:schemeClr val="tx1"/>
            </a:solidFill>
            <a:miter lim="800000"/>
            <a:headEnd/>
            <a:tailEnd/>
          </a:ln>
        </p:spPr>
        <p:txBody>
          <a:bodyPr wrap="none" anchor="ctr"/>
          <a:lstStyle/>
          <a:p>
            <a:r>
              <a:rPr lang="en-GB" sz="2000" b="1" baseline="0" dirty="0" smtClean="0">
                <a:latin typeface="Arial" pitchFamily="34" charset="0"/>
              </a:rPr>
              <a:t>Research Impact</a:t>
            </a:r>
            <a:endParaRPr lang="en-GB" sz="2000" b="1" baseline="0" dirty="0">
              <a:latin typeface="Arial" pitchFamily="34" charset="0"/>
            </a:endParaRPr>
          </a:p>
        </p:txBody>
      </p:sp>
      <p:graphicFrame>
        <p:nvGraphicFramePr>
          <p:cNvPr id="65643" name="Group 107"/>
          <p:cNvGraphicFramePr>
            <a:graphicFrameLocks noGrp="1"/>
          </p:cNvGraphicFramePr>
          <p:nvPr>
            <p:extLst>
              <p:ext uri="{D42A27DB-BD31-4B8C-83A1-F6EECF244321}">
                <p14:modId xmlns:p14="http://schemas.microsoft.com/office/powerpoint/2010/main" val="3571498961"/>
              </p:ext>
            </p:extLst>
          </p:nvPr>
        </p:nvGraphicFramePr>
        <p:xfrm>
          <a:off x="3167063" y="4687268"/>
          <a:ext cx="2857500" cy="722312"/>
        </p:xfrm>
        <a:graphic>
          <a:graphicData uri="http://schemas.openxmlformats.org/drawingml/2006/table">
            <a:tbl>
              <a:tblPr/>
              <a:tblGrid>
                <a:gridCol w="565150"/>
                <a:gridCol w="566737"/>
                <a:gridCol w="566738"/>
                <a:gridCol w="566737"/>
                <a:gridCol w="592138"/>
              </a:tblGrid>
              <a:tr h="350838">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600" b="0" i="0" u="none" strike="noStrike" cap="none" normalizeH="0" baseline="0" dirty="0" smtClean="0">
                          <a:ln>
                            <a:noFill/>
                          </a:ln>
                          <a:solidFill>
                            <a:schemeClr val="bg2"/>
                          </a:solidFill>
                          <a:effectLst/>
                          <a:latin typeface="Arial" charset="0"/>
                        </a:rPr>
                        <a:t>4*</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600" b="0" i="0" u="none" strike="noStrike" cap="none" normalizeH="0" baseline="0" dirty="0" smtClean="0">
                          <a:ln>
                            <a:noFill/>
                          </a:ln>
                          <a:solidFill>
                            <a:schemeClr val="bg2"/>
                          </a:solidFill>
                          <a:effectLst/>
                          <a:latin typeface="Arial" charset="0"/>
                        </a:rPr>
                        <a:t>3*</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600" b="0" i="0" u="none" strike="noStrike" cap="none" normalizeH="0" baseline="0" dirty="0" smtClean="0">
                          <a:ln>
                            <a:noFill/>
                          </a:ln>
                          <a:solidFill>
                            <a:schemeClr val="bg2"/>
                          </a:solidFill>
                          <a:effectLst/>
                          <a:latin typeface="Arial" charset="0"/>
                        </a:rPr>
                        <a:t>2*</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600" b="0" i="0" u="none" strike="noStrike" cap="none" normalizeH="0" baseline="0" dirty="0" smtClean="0">
                          <a:ln>
                            <a:noFill/>
                          </a:ln>
                          <a:solidFill>
                            <a:schemeClr val="bg2"/>
                          </a:solidFill>
                          <a:effectLst/>
                          <a:latin typeface="Arial" charset="0"/>
                        </a:rPr>
                        <a:t>1*</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600" b="0" i="0" u="none" strike="noStrike" cap="none" normalizeH="0" baseline="0" dirty="0" smtClean="0">
                          <a:ln>
                            <a:noFill/>
                          </a:ln>
                          <a:solidFill>
                            <a:schemeClr val="bg2"/>
                          </a:solidFill>
                          <a:effectLst/>
                          <a:latin typeface="Arial" charset="0"/>
                        </a:rPr>
                        <a:t>u/c</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371474">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25</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25</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15</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20</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15</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bl>
          </a:graphicData>
        </a:graphic>
      </p:graphicFrame>
      <p:graphicFrame>
        <p:nvGraphicFramePr>
          <p:cNvPr id="65644" name="Group 108"/>
          <p:cNvGraphicFramePr>
            <a:graphicFrameLocks noGrp="1"/>
          </p:cNvGraphicFramePr>
          <p:nvPr>
            <p:extLst>
              <p:ext uri="{D42A27DB-BD31-4B8C-83A1-F6EECF244321}">
                <p14:modId xmlns:p14="http://schemas.microsoft.com/office/powerpoint/2010/main" val="1481173740"/>
              </p:ext>
            </p:extLst>
          </p:nvPr>
        </p:nvGraphicFramePr>
        <p:xfrm>
          <a:off x="6262688" y="4687268"/>
          <a:ext cx="2665412" cy="711200"/>
        </p:xfrm>
        <a:graphic>
          <a:graphicData uri="http://schemas.openxmlformats.org/drawingml/2006/table">
            <a:tbl>
              <a:tblPr/>
              <a:tblGrid>
                <a:gridCol w="527050"/>
                <a:gridCol w="528637"/>
                <a:gridCol w="527050"/>
                <a:gridCol w="530225"/>
                <a:gridCol w="552450"/>
              </a:tblGrid>
              <a:tr h="350838">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600" b="0" i="0" u="none" strike="noStrike" cap="none" normalizeH="0" baseline="0" dirty="0" smtClean="0">
                          <a:ln>
                            <a:noFill/>
                          </a:ln>
                          <a:solidFill>
                            <a:schemeClr val="bg2"/>
                          </a:solidFill>
                          <a:effectLst/>
                          <a:latin typeface="Arial" charset="0"/>
                        </a:rPr>
                        <a:t>4*</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600" b="0" i="0" u="none" strike="noStrike" cap="none" normalizeH="0" baseline="0" dirty="0" smtClean="0">
                          <a:ln>
                            <a:noFill/>
                          </a:ln>
                          <a:solidFill>
                            <a:schemeClr val="bg2"/>
                          </a:solidFill>
                          <a:effectLst/>
                          <a:latin typeface="Arial" charset="0"/>
                        </a:rPr>
                        <a:t>3*</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600" b="0" i="0" u="none" strike="noStrike" cap="none" normalizeH="0" baseline="0" dirty="0" smtClean="0">
                          <a:ln>
                            <a:noFill/>
                          </a:ln>
                          <a:solidFill>
                            <a:schemeClr val="bg2"/>
                          </a:solidFill>
                          <a:effectLst/>
                          <a:latin typeface="Arial" charset="0"/>
                        </a:rPr>
                        <a:t>2*</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600" b="0" i="0" u="none" strike="noStrike" cap="none" normalizeH="0" baseline="0" dirty="0" smtClean="0">
                          <a:ln>
                            <a:noFill/>
                          </a:ln>
                          <a:solidFill>
                            <a:schemeClr val="bg2"/>
                          </a:solidFill>
                          <a:effectLst/>
                          <a:latin typeface="Arial" charset="0"/>
                        </a:rPr>
                        <a:t>1*</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600" b="0" i="0" u="none" strike="noStrike" cap="none" normalizeH="0" baseline="0" dirty="0" smtClean="0">
                          <a:ln>
                            <a:noFill/>
                          </a:ln>
                          <a:solidFill>
                            <a:schemeClr val="bg2"/>
                          </a:solidFill>
                          <a:effectLst/>
                          <a:latin typeface="Arial" charset="0"/>
                        </a:rPr>
                        <a:t>u/c</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360362">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30</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20</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10</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20</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20</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1012782" name="Oval 46"/>
          <p:cNvSpPr>
            <a:spLocks noChangeArrowheads="1"/>
          </p:cNvSpPr>
          <p:nvPr/>
        </p:nvSpPr>
        <p:spPr bwMode="auto">
          <a:xfrm>
            <a:off x="285750" y="3385518"/>
            <a:ext cx="1096963" cy="714375"/>
          </a:xfrm>
          <a:prstGeom prst="ellipse">
            <a:avLst/>
          </a:prstGeom>
          <a:solidFill>
            <a:srgbClr val="808000">
              <a:alpha val="79999"/>
            </a:srgbClr>
          </a:solidFill>
          <a:ln w="9525">
            <a:solidFill>
              <a:schemeClr val="tx1"/>
            </a:solidFill>
            <a:round/>
            <a:headEnd/>
            <a:tailEnd/>
          </a:ln>
        </p:spPr>
        <p:txBody>
          <a:bodyPr wrap="none" anchor="ctr"/>
          <a:lstStyle/>
          <a:p>
            <a:r>
              <a:rPr lang="en-GB" b="1" baseline="0" dirty="0" smtClean="0">
                <a:latin typeface="Arial" pitchFamily="34" charset="0"/>
              </a:rPr>
              <a:t>65%¹</a:t>
            </a:r>
            <a:endParaRPr lang="en-GB" b="1" baseline="0" dirty="0">
              <a:latin typeface="Arial" pitchFamily="34" charset="0"/>
            </a:endParaRPr>
          </a:p>
        </p:txBody>
      </p:sp>
      <p:grpSp>
        <p:nvGrpSpPr>
          <p:cNvPr id="2" name="Group 47"/>
          <p:cNvGrpSpPr>
            <a:grpSpLocks/>
          </p:cNvGrpSpPr>
          <p:nvPr/>
        </p:nvGrpSpPr>
        <p:grpSpPr bwMode="auto">
          <a:xfrm>
            <a:off x="1511300" y="3517280"/>
            <a:ext cx="6119813" cy="306388"/>
            <a:chOff x="952" y="2174"/>
            <a:chExt cx="3855" cy="489"/>
          </a:xfrm>
        </p:grpSpPr>
        <p:sp>
          <p:nvSpPr>
            <p:cNvPr id="62561" name="Line 48"/>
            <p:cNvSpPr>
              <a:spLocks noChangeShapeType="1"/>
            </p:cNvSpPr>
            <p:nvPr/>
          </p:nvSpPr>
          <p:spPr bwMode="auto">
            <a:xfrm>
              <a:off x="952" y="2415"/>
              <a:ext cx="3855" cy="0"/>
            </a:xfrm>
            <a:prstGeom prst="line">
              <a:avLst/>
            </a:prstGeom>
            <a:noFill/>
            <a:ln w="15875">
              <a:solidFill>
                <a:srgbClr val="808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62562" name="Line 49"/>
            <p:cNvSpPr>
              <a:spLocks noChangeShapeType="1"/>
            </p:cNvSpPr>
            <p:nvPr/>
          </p:nvSpPr>
          <p:spPr bwMode="auto">
            <a:xfrm flipV="1">
              <a:off x="952" y="2415"/>
              <a:ext cx="0" cy="248"/>
            </a:xfrm>
            <a:prstGeom prst="line">
              <a:avLst/>
            </a:prstGeom>
            <a:noFill/>
            <a:ln w="15875">
              <a:solidFill>
                <a:srgbClr val="808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62563" name="Line 50"/>
            <p:cNvSpPr>
              <a:spLocks noChangeShapeType="1"/>
            </p:cNvSpPr>
            <p:nvPr/>
          </p:nvSpPr>
          <p:spPr bwMode="auto">
            <a:xfrm flipH="1" flipV="1">
              <a:off x="4807" y="2415"/>
              <a:ext cx="0" cy="248"/>
            </a:xfrm>
            <a:prstGeom prst="line">
              <a:avLst/>
            </a:prstGeom>
            <a:noFill/>
            <a:ln w="15875">
              <a:solidFill>
                <a:srgbClr val="808000"/>
              </a:solidFill>
              <a:round/>
              <a:headEnd/>
              <a:tailEnd/>
            </a:ln>
            <a:extLst>
              <a:ext uri="{909E8E84-426E-40DD-AFC4-6F175D3DCCD1}">
                <a14:hiddenFill xmlns:a14="http://schemas.microsoft.com/office/drawing/2010/main">
                  <a:noFill/>
                </a14:hiddenFill>
              </a:ext>
            </a:extLst>
          </p:spPr>
          <p:txBody>
            <a:bodyPr/>
            <a:lstStyle/>
            <a:p>
              <a:endParaRPr lang="en-GB" dirty="0"/>
            </a:p>
          </p:txBody>
        </p:sp>
        <p:sp>
          <p:nvSpPr>
            <p:cNvPr id="62564" name="Line 51"/>
            <p:cNvSpPr>
              <a:spLocks noChangeShapeType="1"/>
            </p:cNvSpPr>
            <p:nvPr/>
          </p:nvSpPr>
          <p:spPr bwMode="auto">
            <a:xfrm>
              <a:off x="2891" y="2174"/>
              <a:ext cx="0" cy="481"/>
            </a:xfrm>
            <a:prstGeom prst="line">
              <a:avLst/>
            </a:prstGeom>
            <a:noFill/>
            <a:ln w="15875">
              <a:solidFill>
                <a:srgbClr val="808000"/>
              </a:solidFill>
              <a:round/>
              <a:headEnd/>
              <a:tailEnd/>
            </a:ln>
            <a:extLst>
              <a:ext uri="{909E8E84-426E-40DD-AFC4-6F175D3DCCD1}">
                <a14:hiddenFill xmlns:a14="http://schemas.microsoft.com/office/drawing/2010/main">
                  <a:noFill/>
                </a14:hiddenFill>
              </a:ext>
            </a:extLst>
          </p:spPr>
          <p:txBody>
            <a:bodyPr/>
            <a:lstStyle/>
            <a:p>
              <a:endParaRPr lang="en-GB" dirty="0"/>
            </a:p>
          </p:txBody>
        </p:sp>
      </p:grpSp>
      <p:graphicFrame>
        <p:nvGraphicFramePr>
          <p:cNvPr id="65642" name="Group 106"/>
          <p:cNvGraphicFramePr>
            <a:graphicFrameLocks noGrp="1"/>
          </p:cNvGraphicFramePr>
          <p:nvPr>
            <p:extLst>
              <p:ext uri="{D42A27DB-BD31-4B8C-83A1-F6EECF244321}">
                <p14:modId xmlns:p14="http://schemas.microsoft.com/office/powerpoint/2010/main" val="4019795793"/>
              </p:ext>
            </p:extLst>
          </p:nvPr>
        </p:nvGraphicFramePr>
        <p:xfrm>
          <a:off x="285750" y="4699968"/>
          <a:ext cx="2592388" cy="701676"/>
        </p:xfrm>
        <a:graphic>
          <a:graphicData uri="http://schemas.openxmlformats.org/drawingml/2006/table">
            <a:tbl>
              <a:tblPr/>
              <a:tblGrid>
                <a:gridCol w="512763"/>
                <a:gridCol w="514350"/>
                <a:gridCol w="536575"/>
                <a:gridCol w="460375"/>
                <a:gridCol w="568325"/>
              </a:tblGrid>
              <a:tr h="350838">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4*</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3*</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2*</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1*</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u/c</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350838">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15</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25</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35</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15</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400" b="0" i="0" u="none" strike="noStrike" cap="none" normalizeH="0" baseline="0" dirty="0" smtClean="0">
                          <a:ln>
                            <a:noFill/>
                          </a:ln>
                          <a:solidFill>
                            <a:schemeClr val="bg2"/>
                          </a:solidFill>
                          <a:effectLst/>
                          <a:latin typeface="Arial" charset="0"/>
                        </a:rPr>
                        <a:t>10</a:t>
                      </a:r>
                    </a:p>
                  </a:txBody>
                  <a:tcPr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1012808" name="Oval 72"/>
          <p:cNvSpPr>
            <a:spLocks noChangeArrowheads="1"/>
          </p:cNvSpPr>
          <p:nvPr/>
        </p:nvSpPr>
        <p:spPr bwMode="auto">
          <a:xfrm>
            <a:off x="3167063" y="3385518"/>
            <a:ext cx="1084262" cy="714375"/>
          </a:xfrm>
          <a:prstGeom prst="ellipse">
            <a:avLst/>
          </a:prstGeom>
          <a:solidFill>
            <a:srgbClr val="808000">
              <a:alpha val="79999"/>
            </a:srgbClr>
          </a:solidFill>
          <a:ln w="9525">
            <a:solidFill>
              <a:schemeClr val="tx1"/>
            </a:solidFill>
            <a:round/>
            <a:headEnd/>
            <a:tailEnd/>
          </a:ln>
        </p:spPr>
        <p:txBody>
          <a:bodyPr wrap="none" anchor="ctr"/>
          <a:lstStyle/>
          <a:p>
            <a:r>
              <a:rPr lang="en-GB" b="1" baseline="0" dirty="0" smtClean="0">
                <a:latin typeface="Arial" pitchFamily="34" charset="0"/>
              </a:rPr>
              <a:t>15%¹</a:t>
            </a:r>
            <a:endParaRPr lang="en-GB" b="1" baseline="0" dirty="0">
              <a:latin typeface="Arial" pitchFamily="34" charset="0"/>
            </a:endParaRPr>
          </a:p>
        </p:txBody>
      </p:sp>
      <p:sp>
        <p:nvSpPr>
          <p:cNvPr id="1012809" name="Oval 73"/>
          <p:cNvSpPr>
            <a:spLocks noChangeArrowheads="1"/>
          </p:cNvSpPr>
          <p:nvPr/>
        </p:nvSpPr>
        <p:spPr bwMode="auto">
          <a:xfrm>
            <a:off x="7775575" y="3312493"/>
            <a:ext cx="1082675" cy="714375"/>
          </a:xfrm>
          <a:prstGeom prst="ellipse">
            <a:avLst/>
          </a:prstGeom>
          <a:solidFill>
            <a:srgbClr val="808000">
              <a:alpha val="79999"/>
            </a:srgbClr>
          </a:solidFill>
          <a:ln w="9525">
            <a:solidFill>
              <a:schemeClr val="tx1"/>
            </a:solidFill>
            <a:round/>
            <a:headEnd/>
            <a:tailEnd/>
          </a:ln>
        </p:spPr>
        <p:txBody>
          <a:bodyPr wrap="none" anchor="ctr"/>
          <a:lstStyle/>
          <a:p>
            <a:r>
              <a:rPr lang="en-GB" b="1" baseline="0" dirty="0" smtClean="0">
                <a:latin typeface="Arial" pitchFamily="34" charset="0"/>
              </a:rPr>
              <a:t>20%¹</a:t>
            </a:r>
            <a:endParaRPr lang="en-GB" b="1" baseline="0" dirty="0">
              <a:latin typeface="Arial" pitchFamily="34" charset="0"/>
            </a:endParaRPr>
          </a:p>
        </p:txBody>
      </p:sp>
      <p:sp>
        <p:nvSpPr>
          <p:cNvPr id="62534" name="Rectangle 74"/>
          <p:cNvSpPr>
            <a:spLocks noGrp="1" noChangeArrowheads="1"/>
          </p:cNvSpPr>
          <p:nvPr>
            <p:ph type="title"/>
          </p:nvPr>
        </p:nvSpPr>
        <p:spPr>
          <a:xfrm>
            <a:off x="611585" y="332656"/>
            <a:ext cx="2365648" cy="762000"/>
          </a:xfrm>
        </p:spPr>
        <p:txBody>
          <a:bodyPr/>
          <a:lstStyle/>
          <a:p>
            <a:pPr eaLnBrk="1" hangingPunct="1"/>
            <a:r>
              <a:rPr lang="en-GB" dirty="0" smtClean="0"/>
              <a:t>REF2014</a:t>
            </a:r>
            <a:endParaRPr lang="en-US" dirty="0" smtClean="0"/>
          </a:p>
        </p:txBody>
      </p:sp>
      <p:sp>
        <p:nvSpPr>
          <p:cNvPr id="62559" name="Rectangle 104"/>
          <p:cNvSpPr>
            <a:spLocks noGrp="1" noChangeArrowheads="1"/>
          </p:cNvSpPr>
          <p:nvPr>
            <p:ph idx="1"/>
          </p:nvPr>
        </p:nvSpPr>
        <p:spPr>
          <a:xfrm>
            <a:off x="5380038" y="1921843"/>
            <a:ext cx="3370262" cy="1758950"/>
          </a:xfrm>
        </p:spPr>
        <p:txBody>
          <a:bodyPr/>
          <a:lstStyle/>
          <a:p>
            <a:pPr>
              <a:lnSpc>
                <a:spcPct val="80000"/>
              </a:lnSpc>
              <a:buFontTx/>
              <a:buNone/>
            </a:pPr>
            <a:r>
              <a:rPr lang="en-GB" sz="1800" dirty="0" smtClean="0"/>
              <a:t>4</a:t>
            </a:r>
            <a:r>
              <a:rPr lang="en-GB" sz="1800" dirty="0" smtClean="0">
                <a:sym typeface="Wingdings" pitchFamily="2" charset="2"/>
              </a:rPr>
              <a:t></a:t>
            </a:r>
            <a:r>
              <a:rPr lang="en-GB" sz="1800" dirty="0" smtClean="0"/>
              <a:t> world leading</a:t>
            </a:r>
          </a:p>
          <a:p>
            <a:pPr>
              <a:lnSpc>
                <a:spcPct val="80000"/>
              </a:lnSpc>
              <a:buFontTx/>
              <a:buNone/>
            </a:pPr>
            <a:r>
              <a:rPr lang="en-GB" sz="1800" dirty="0" smtClean="0"/>
              <a:t>3</a:t>
            </a:r>
            <a:r>
              <a:rPr lang="en-GB" sz="1800" dirty="0" smtClean="0">
                <a:sym typeface="Wingdings" pitchFamily="2" charset="2"/>
              </a:rPr>
              <a:t></a:t>
            </a:r>
            <a:r>
              <a:rPr lang="en-GB" sz="1800" dirty="0" smtClean="0"/>
              <a:t> international excellence</a:t>
            </a:r>
          </a:p>
          <a:p>
            <a:pPr>
              <a:lnSpc>
                <a:spcPct val="80000"/>
              </a:lnSpc>
              <a:buFontTx/>
              <a:buNone/>
            </a:pPr>
            <a:r>
              <a:rPr lang="en-GB" sz="1800" dirty="0" smtClean="0"/>
              <a:t>2</a:t>
            </a:r>
            <a:r>
              <a:rPr lang="en-GB" sz="1800" dirty="0" smtClean="0">
                <a:sym typeface="Wingdings" pitchFamily="2" charset="2"/>
              </a:rPr>
              <a:t></a:t>
            </a:r>
            <a:r>
              <a:rPr lang="en-GB" sz="1800" dirty="0" smtClean="0"/>
              <a:t> internationally recognised</a:t>
            </a:r>
          </a:p>
          <a:p>
            <a:pPr>
              <a:lnSpc>
                <a:spcPct val="80000"/>
              </a:lnSpc>
              <a:buFontTx/>
              <a:buNone/>
            </a:pPr>
            <a:r>
              <a:rPr lang="en-GB" sz="1800" dirty="0" smtClean="0"/>
              <a:t>1</a:t>
            </a:r>
            <a:r>
              <a:rPr lang="en-GB" sz="1800" dirty="0" smtClean="0">
                <a:sym typeface="Wingdings" pitchFamily="2" charset="2"/>
              </a:rPr>
              <a:t></a:t>
            </a:r>
            <a:r>
              <a:rPr lang="en-GB" sz="1800" dirty="0" smtClean="0"/>
              <a:t> nationally recognised</a:t>
            </a:r>
          </a:p>
          <a:p>
            <a:pPr>
              <a:lnSpc>
                <a:spcPct val="80000"/>
              </a:lnSpc>
              <a:buFontTx/>
              <a:buNone/>
            </a:pPr>
            <a:r>
              <a:rPr lang="en-GB" sz="1800" dirty="0" smtClean="0"/>
              <a:t>Unclassified – not research or nationally recognised</a:t>
            </a:r>
          </a:p>
        </p:txBody>
      </p:sp>
      <p:graphicFrame>
        <p:nvGraphicFramePr>
          <p:cNvPr id="65639" name="Group 103"/>
          <p:cNvGraphicFramePr>
            <a:graphicFrameLocks noGrp="1"/>
          </p:cNvGraphicFramePr>
          <p:nvPr>
            <p:extLst>
              <p:ext uri="{D42A27DB-BD31-4B8C-83A1-F6EECF244321}">
                <p14:modId xmlns:p14="http://schemas.microsoft.com/office/powerpoint/2010/main" val="486566022"/>
              </p:ext>
            </p:extLst>
          </p:nvPr>
        </p:nvGraphicFramePr>
        <p:xfrm>
          <a:off x="842963" y="2450480"/>
          <a:ext cx="4421187" cy="1063668"/>
        </p:xfrm>
        <a:graphic>
          <a:graphicData uri="http://schemas.openxmlformats.org/drawingml/2006/table">
            <a:tbl>
              <a:tblPr/>
              <a:tblGrid>
                <a:gridCol w="1864611"/>
                <a:gridCol w="498764"/>
                <a:gridCol w="498764"/>
                <a:gridCol w="498764"/>
                <a:gridCol w="498764"/>
                <a:gridCol w="561520"/>
              </a:tblGrid>
              <a:tr h="423638">
                <a:tc>
                  <a:txBody>
                    <a:bodyPr/>
                    <a:lstStyle/>
                    <a:p>
                      <a:pPr marL="0" marR="0" lvl="0" indent="0" algn="r" defTabSz="914400" rtl="0" eaLnBrk="1" fontAlgn="base" latinLnBrk="0" hangingPunct="1">
                        <a:lnSpc>
                          <a:spcPct val="100000"/>
                        </a:lnSpc>
                        <a:spcBef>
                          <a:spcPct val="20000"/>
                        </a:spcBef>
                        <a:spcAft>
                          <a:spcPct val="0"/>
                        </a:spcAft>
                        <a:buClrTx/>
                        <a:buSzPct val="90000"/>
                        <a:buFontTx/>
                        <a:buNone/>
                        <a:tabLst/>
                      </a:pPr>
                      <a:r>
                        <a:rPr kumimoji="0" lang="en-GB" sz="2000" b="1" i="0" u="none" strike="noStrike" cap="none" normalizeH="0" baseline="0" dirty="0" smtClean="0">
                          <a:ln>
                            <a:noFill/>
                          </a:ln>
                          <a:solidFill>
                            <a:schemeClr val="bg2"/>
                          </a:solidFill>
                          <a:effectLst/>
                          <a:latin typeface="Arial" charset="0"/>
                        </a:rPr>
                        <a:t>Quality level</a:t>
                      </a:r>
                    </a:p>
                  </a:txBody>
                  <a:tcPr marT="45695" marB="45695" anchor="ctr" horzOverflow="overflow">
                    <a:lnL w="12700" cap="flat" cmpd="sng" algn="ctr">
                      <a:solidFill>
                        <a:srgbClr val="808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2000" b="1" i="0" u="none" strike="noStrike" cap="none" normalizeH="0" baseline="0" dirty="0" smtClean="0">
                          <a:ln>
                            <a:noFill/>
                          </a:ln>
                          <a:solidFill>
                            <a:schemeClr val="bg2"/>
                          </a:solidFill>
                          <a:effectLst/>
                          <a:latin typeface="Arial" charset="0"/>
                        </a:rPr>
                        <a:t>4*</a:t>
                      </a:r>
                    </a:p>
                  </a:txBody>
                  <a:tcPr marT="45695" marB="45695" anchor="ctr" horzOverflow="overflow">
                    <a:lnL w="12700" cap="flat" cmpd="sng" algn="ctr">
                      <a:solidFill>
                        <a:schemeClr val="tx1"/>
                      </a:solidFill>
                      <a:prstDash val="solid"/>
                      <a:round/>
                      <a:headEnd type="none" w="med" len="med"/>
                      <a:tailEnd type="none" w="med" len="med"/>
                    </a:lnL>
                    <a:lnR w="12700" cap="flat" cmpd="sng" algn="ctr">
                      <a:solidFill>
                        <a:srgbClr val="808000"/>
                      </a:solidFill>
                      <a:prstDash val="solid"/>
                      <a:round/>
                      <a:headEnd type="none" w="med" len="med"/>
                      <a:tailEnd type="none" w="med" len="med"/>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2000" b="1" i="0" u="none" strike="noStrike" cap="none" normalizeH="0" baseline="0" dirty="0" smtClean="0">
                          <a:ln>
                            <a:noFill/>
                          </a:ln>
                          <a:solidFill>
                            <a:schemeClr val="bg2"/>
                          </a:solidFill>
                          <a:effectLst/>
                          <a:latin typeface="Arial" charset="0"/>
                        </a:rPr>
                        <a:t>3*</a:t>
                      </a:r>
                    </a:p>
                  </a:txBody>
                  <a:tcPr marT="45695" marB="45695" anchor="ctr" horzOverflow="overflow">
                    <a:lnL w="12700" cap="flat" cmpd="sng" algn="ctr">
                      <a:solidFill>
                        <a:srgbClr val="808000"/>
                      </a:solidFill>
                      <a:prstDash val="solid"/>
                      <a:round/>
                      <a:headEnd type="none" w="med" len="med"/>
                      <a:tailEnd type="none" w="med" len="med"/>
                    </a:lnL>
                    <a:lnR w="12700" cap="flat" cmpd="sng" algn="ctr">
                      <a:solidFill>
                        <a:srgbClr val="808000"/>
                      </a:solidFill>
                      <a:prstDash val="solid"/>
                      <a:round/>
                      <a:headEnd type="none" w="med" len="med"/>
                      <a:tailEnd type="none" w="med" len="med"/>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2000" b="1" i="0" u="none" strike="noStrike" cap="none" normalizeH="0" baseline="0" dirty="0" smtClean="0">
                          <a:ln>
                            <a:noFill/>
                          </a:ln>
                          <a:solidFill>
                            <a:schemeClr val="bg2"/>
                          </a:solidFill>
                          <a:effectLst/>
                          <a:latin typeface="Arial" charset="0"/>
                        </a:rPr>
                        <a:t>2*</a:t>
                      </a:r>
                    </a:p>
                  </a:txBody>
                  <a:tcPr marT="45695" marB="45695" anchor="ctr" horzOverflow="overflow">
                    <a:lnL w="12700" cap="flat" cmpd="sng" algn="ctr">
                      <a:solidFill>
                        <a:srgbClr val="808000"/>
                      </a:solidFill>
                      <a:prstDash val="solid"/>
                      <a:round/>
                      <a:headEnd type="none" w="med" len="med"/>
                      <a:tailEnd type="none" w="med" len="med"/>
                    </a:lnL>
                    <a:lnR w="12700" cap="flat" cmpd="sng" algn="ctr">
                      <a:solidFill>
                        <a:srgbClr val="808000"/>
                      </a:solidFill>
                      <a:prstDash val="solid"/>
                      <a:round/>
                      <a:headEnd type="none" w="med" len="med"/>
                      <a:tailEnd type="none" w="med" len="med"/>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2000" b="1" i="0" u="none" strike="noStrike" cap="none" normalizeH="0" baseline="0" dirty="0" smtClean="0">
                          <a:ln>
                            <a:noFill/>
                          </a:ln>
                          <a:solidFill>
                            <a:schemeClr val="bg2"/>
                          </a:solidFill>
                          <a:effectLst/>
                          <a:latin typeface="Arial" charset="0"/>
                        </a:rPr>
                        <a:t>1*</a:t>
                      </a:r>
                    </a:p>
                  </a:txBody>
                  <a:tcPr marT="45695" marB="45695" anchor="ctr" horzOverflow="overflow">
                    <a:lnL w="12700" cap="flat" cmpd="sng" algn="ctr">
                      <a:solidFill>
                        <a:srgbClr val="808000"/>
                      </a:solidFill>
                      <a:prstDash val="solid"/>
                      <a:round/>
                      <a:headEnd type="none" w="med" len="med"/>
                      <a:tailEnd type="none" w="med" len="med"/>
                    </a:lnL>
                    <a:lnR w="12700" cap="flat" cmpd="sng" algn="ctr">
                      <a:solidFill>
                        <a:srgbClr val="808000"/>
                      </a:solidFill>
                      <a:prstDash val="solid"/>
                      <a:round/>
                      <a:headEnd type="none" w="med" len="med"/>
                      <a:tailEnd type="none" w="med" len="med"/>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2000" b="1" i="0" u="none" strike="noStrike" cap="none" normalizeH="0" baseline="0" dirty="0" smtClean="0">
                          <a:ln>
                            <a:noFill/>
                          </a:ln>
                          <a:solidFill>
                            <a:schemeClr val="bg2"/>
                          </a:solidFill>
                          <a:effectLst/>
                          <a:latin typeface="Arial" charset="0"/>
                        </a:rPr>
                        <a:t>u/c</a:t>
                      </a:r>
                    </a:p>
                  </a:txBody>
                  <a:tcPr marT="45695" marB="45695" anchor="ctr" horzOverflow="overflow">
                    <a:lnL w="12700" cap="flat" cmpd="sng" algn="ctr">
                      <a:solidFill>
                        <a:srgbClr val="808000"/>
                      </a:solidFill>
                      <a:prstDash val="solid"/>
                      <a:round/>
                      <a:headEnd type="none" w="med" len="med"/>
                      <a:tailEnd type="none" w="med" len="med"/>
                    </a:lnL>
                    <a:lnR w="12700" cap="flat" cmpd="sng" algn="ctr">
                      <a:solidFill>
                        <a:srgbClr val="808000"/>
                      </a:solidFill>
                      <a:prstDash val="solid"/>
                      <a:round/>
                      <a:headEnd type="none" w="med" len="med"/>
                      <a:tailEnd type="none" w="med" len="med"/>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lnTlToBr>
                      <a:noFill/>
                    </a:lnTlToBr>
                    <a:lnBlToTr>
                      <a:noFill/>
                    </a:lnBlToTr>
                    <a:noFill/>
                  </a:tcPr>
                </a:tc>
              </a:tr>
              <a:tr h="639987">
                <a:tc>
                  <a:txBody>
                    <a:bodyPr/>
                    <a:lstStyle/>
                    <a:p>
                      <a:pPr marL="0" marR="0" lvl="0" indent="0" algn="r" defTabSz="914400" rtl="0" eaLnBrk="1" fontAlgn="base" latinLnBrk="0" hangingPunct="1">
                        <a:lnSpc>
                          <a:spcPct val="100000"/>
                        </a:lnSpc>
                        <a:spcBef>
                          <a:spcPct val="20000"/>
                        </a:spcBef>
                        <a:spcAft>
                          <a:spcPct val="0"/>
                        </a:spcAft>
                        <a:buClrTx/>
                        <a:buSzPct val="90000"/>
                        <a:buFontTx/>
                        <a:buNone/>
                        <a:tabLst/>
                      </a:pPr>
                      <a:r>
                        <a:rPr kumimoji="0" lang="en-GB" sz="1800" b="0" i="0" u="none" strike="noStrike" cap="none" normalizeH="0" baseline="0" dirty="0" smtClean="0">
                          <a:ln>
                            <a:noFill/>
                          </a:ln>
                          <a:solidFill>
                            <a:schemeClr val="bg2"/>
                          </a:solidFill>
                          <a:effectLst/>
                          <a:latin typeface="Arial" charset="0"/>
                        </a:rPr>
                        <a:t>%  of Research Activity</a:t>
                      </a:r>
                    </a:p>
                  </a:txBody>
                  <a:tcPr marT="45695" marB="45695" anchor="ctr" horzOverflow="overflow">
                    <a:lnL w="12700" cap="flat" cmpd="sng" algn="ctr">
                      <a:solidFill>
                        <a:srgbClr val="808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800" b="0" i="0" u="none" strike="noStrike" cap="none" normalizeH="0" baseline="0" dirty="0" smtClean="0">
                          <a:ln>
                            <a:noFill/>
                          </a:ln>
                          <a:solidFill>
                            <a:schemeClr val="bg2"/>
                          </a:solidFill>
                          <a:effectLst/>
                          <a:latin typeface="Arial" charset="0"/>
                        </a:rPr>
                        <a:t>20</a:t>
                      </a:r>
                    </a:p>
                  </a:txBody>
                  <a:tcPr marT="45695" marB="45695" anchor="ctr" horzOverflow="overflow">
                    <a:lnL w="12700" cap="flat" cmpd="sng" algn="ctr">
                      <a:solidFill>
                        <a:schemeClr val="tx1"/>
                      </a:solidFill>
                      <a:prstDash val="solid"/>
                      <a:round/>
                      <a:headEnd type="none" w="med" len="med"/>
                      <a:tailEnd type="none" w="med" len="med"/>
                    </a:lnL>
                    <a:lnR w="12700" cap="flat" cmpd="sng" algn="ctr">
                      <a:solidFill>
                        <a:srgbClr val="808000"/>
                      </a:solidFill>
                      <a:prstDash val="solid"/>
                      <a:round/>
                      <a:headEnd type="none" w="med" len="med"/>
                      <a:tailEnd type="none" w="med" len="med"/>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800" b="0" i="0" u="none" strike="noStrike" cap="none" normalizeH="0" baseline="0" dirty="0" smtClean="0">
                          <a:ln>
                            <a:noFill/>
                          </a:ln>
                          <a:solidFill>
                            <a:schemeClr val="bg2"/>
                          </a:solidFill>
                          <a:effectLst/>
                          <a:latin typeface="Arial" charset="0"/>
                        </a:rPr>
                        <a:t>25</a:t>
                      </a:r>
                    </a:p>
                  </a:txBody>
                  <a:tcPr marT="45695" marB="45695" anchor="ctr" horzOverflow="overflow">
                    <a:lnL w="12700" cap="flat" cmpd="sng" algn="ctr">
                      <a:solidFill>
                        <a:srgbClr val="808000"/>
                      </a:solidFill>
                      <a:prstDash val="solid"/>
                      <a:round/>
                      <a:headEnd type="none" w="med" len="med"/>
                      <a:tailEnd type="none" w="med" len="med"/>
                    </a:lnL>
                    <a:lnR w="12700" cap="flat" cmpd="sng" algn="ctr">
                      <a:solidFill>
                        <a:srgbClr val="808000"/>
                      </a:solidFill>
                      <a:prstDash val="solid"/>
                      <a:round/>
                      <a:headEnd type="none" w="med" len="med"/>
                      <a:tailEnd type="none" w="med" len="med"/>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800" b="0" i="0" u="none" strike="noStrike" cap="none" normalizeH="0" baseline="0" dirty="0" smtClean="0">
                          <a:ln>
                            <a:noFill/>
                          </a:ln>
                          <a:solidFill>
                            <a:schemeClr val="bg2"/>
                          </a:solidFill>
                          <a:effectLst/>
                          <a:latin typeface="Arial" charset="0"/>
                        </a:rPr>
                        <a:t>25</a:t>
                      </a:r>
                    </a:p>
                  </a:txBody>
                  <a:tcPr marT="45695" marB="45695" anchor="ctr" horzOverflow="overflow">
                    <a:lnL w="12700" cap="flat" cmpd="sng" algn="ctr">
                      <a:solidFill>
                        <a:srgbClr val="808000"/>
                      </a:solidFill>
                      <a:prstDash val="solid"/>
                      <a:round/>
                      <a:headEnd type="none" w="med" len="med"/>
                      <a:tailEnd type="none" w="med" len="med"/>
                    </a:lnL>
                    <a:lnR w="12700" cap="flat" cmpd="sng" algn="ctr">
                      <a:solidFill>
                        <a:srgbClr val="808000"/>
                      </a:solidFill>
                      <a:prstDash val="solid"/>
                      <a:round/>
                      <a:headEnd type="none" w="med" len="med"/>
                      <a:tailEnd type="none" w="med" len="med"/>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800" b="0" i="0" u="none" strike="noStrike" cap="none" normalizeH="0" baseline="0" dirty="0" smtClean="0">
                          <a:ln>
                            <a:noFill/>
                          </a:ln>
                          <a:solidFill>
                            <a:schemeClr val="bg2"/>
                          </a:solidFill>
                          <a:effectLst/>
                          <a:latin typeface="Arial" charset="0"/>
                        </a:rPr>
                        <a:t>15</a:t>
                      </a:r>
                    </a:p>
                  </a:txBody>
                  <a:tcPr marT="45695" marB="45695" anchor="ctr" horzOverflow="overflow">
                    <a:lnL w="12700" cap="flat" cmpd="sng" algn="ctr">
                      <a:solidFill>
                        <a:srgbClr val="808000"/>
                      </a:solidFill>
                      <a:prstDash val="solid"/>
                      <a:round/>
                      <a:headEnd type="none" w="med" len="med"/>
                      <a:tailEnd type="none" w="med" len="med"/>
                    </a:lnL>
                    <a:lnR w="12700" cap="flat" cmpd="sng" algn="ctr">
                      <a:solidFill>
                        <a:srgbClr val="808000"/>
                      </a:solidFill>
                      <a:prstDash val="solid"/>
                      <a:round/>
                      <a:headEnd type="none" w="med" len="med"/>
                      <a:tailEnd type="none" w="med" len="med"/>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GB" sz="1800" b="0" i="0" u="none" strike="noStrike" cap="none" normalizeH="0" baseline="0" dirty="0" smtClean="0">
                          <a:ln>
                            <a:noFill/>
                          </a:ln>
                          <a:solidFill>
                            <a:schemeClr val="bg2"/>
                          </a:solidFill>
                          <a:effectLst/>
                          <a:latin typeface="Arial" charset="0"/>
                        </a:rPr>
                        <a:t>15</a:t>
                      </a:r>
                    </a:p>
                  </a:txBody>
                  <a:tcPr marT="45695" marB="45695" anchor="ctr" horzOverflow="overflow">
                    <a:lnL w="12700" cap="flat" cmpd="sng" algn="ctr">
                      <a:solidFill>
                        <a:srgbClr val="808000"/>
                      </a:solidFill>
                      <a:prstDash val="solid"/>
                      <a:round/>
                      <a:headEnd type="none" w="med" len="med"/>
                      <a:tailEnd type="none" w="med" len="med"/>
                    </a:lnL>
                    <a:lnR w="12700" cap="flat" cmpd="sng" algn="ctr">
                      <a:solidFill>
                        <a:srgbClr val="808000"/>
                      </a:solidFill>
                      <a:prstDash val="solid"/>
                      <a:round/>
                      <a:headEnd type="none" w="med" len="med"/>
                      <a:tailEnd type="none" w="med" len="med"/>
                    </a:lnR>
                    <a:lnT w="12700" cap="flat" cmpd="sng" algn="ctr">
                      <a:solidFill>
                        <a:srgbClr val="808000"/>
                      </a:solidFill>
                      <a:prstDash val="solid"/>
                      <a:round/>
                      <a:headEnd type="none" w="med" len="med"/>
                      <a:tailEnd type="none" w="med" len="med"/>
                    </a:lnT>
                    <a:lnB w="12700" cap="flat" cmpd="sng" algn="ctr">
                      <a:solidFill>
                        <a:srgbClr val="808000"/>
                      </a:solidFill>
                      <a:prstDash val="solid"/>
                      <a:round/>
                      <a:headEnd type="none" w="med" len="med"/>
                      <a:tailEnd type="none" w="med" len="med"/>
                    </a:lnB>
                    <a:lnTlToBr>
                      <a:noFill/>
                    </a:lnTlToBr>
                    <a:lnBlToTr>
                      <a:noFill/>
                    </a:lnBlToTr>
                    <a:noFill/>
                  </a:tcPr>
                </a:tc>
              </a:tr>
            </a:tbl>
          </a:graphicData>
        </a:graphic>
      </p:graphicFrame>
      <p:sp>
        <p:nvSpPr>
          <p:cNvPr id="1012836" name="Text Box 100"/>
          <p:cNvSpPr txBox="1">
            <a:spLocks noChangeArrowheads="1"/>
          </p:cNvSpPr>
          <p:nvPr/>
        </p:nvSpPr>
        <p:spPr bwMode="auto">
          <a:xfrm>
            <a:off x="839788" y="1994868"/>
            <a:ext cx="4425950" cy="466725"/>
          </a:xfrm>
          <a:prstGeom prst="rect">
            <a:avLst/>
          </a:prstGeom>
          <a:solidFill>
            <a:srgbClr val="808000">
              <a:alpha val="50195"/>
            </a:srgbClr>
          </a:solidFill>
          <a:ln w="9525">
            <a:solidFill>
              <a:schemeClr val="tx1"/>
            </a:solidFill>
            <a:miter lim="800000"/>
            <a:headEnd/>
            <a:tailEnd/>
          </a:ln>
        </p:spPr>
        <p:txBody>
          <a:bodyPr wrap="none">
            <a:spAutoFit/>
          </a:bodyPr>
          <a:lstStyle>
            <a:lvl1pPr>
              <a:defRPr sz="2400" baseline="-25000">
                <a:solidFill>
                  <a:schemeClr val="tx1"/>
                </a:solidFill>
                <a:latin typeface="Times" pitchFamily="18" charset="0"/>
              </a:defRPr>
            </a:lvl1pPr>
            <a:lvl2pPr marL="742950" indent="-285750">
              <a:defRPr sz="2400" baseline="-25000">
                <a:solidFill>
                  <a:schemeClr val="tx1"/>
                </a:solidFill>
                <a:latin typeface="Times" pitchFamily="18" charset="0"/>
              </a:defRPr>
            </a:lvl2pPr>
            <a:lvl3pPr marL="1143000" indent="-228600">
              <a:defRPr sz="2400" baseline="-25000">
                <a:solidFill>
                  <a:schemeClr val="tx1"/>
                </a:solidFill>
                <a:latin typeface="Times" pitchFamily="18" charset="0"/>
              </a:defRPr>
            </a:lvl3pPr>
            <a:lvl4pPr marL="1600200" indent="-228600">
              <a:defRPr sz="2400" baseline="-25000">
                <a:solidFill>
                  <a:schemeClr val="tx1"/>
                </a:solidFill>
                <a:latin typeface="Times" pitchFamily="18" charset="0"/>
              </a:defRPr>
            </a:lvl4pPr>
            <a:lvl5pPr marL="2057400" indent="-228600">
              <a:defRPr sz="2400" baseline="-25000">
                <a:solidFill>
                  <a:schemeClr val="tx1"/>
                </a:solidFill>
                <a:latin typeface="Times" pitchFamily="18" charset="0"/>
              </a:defRPr>
            </a:lvl5pPr>
            <a:lvl6pPr marL="2514600" indent="-228600" eaLnBrk="0" fontAlgn="base" hangingPunct="0">
              <a:spcBef>
                <a:spcPct val="0"/>
              </a:spcBef>
              <a:spcAft>
                <a:spcPct val="0"/>
              </a:spcAft>
              <a:defRPr sz="2400" baseline="-25000">
                <a:solidFill>
                  <a:schemeClr val="tx1"/>
                </a:solidFill>
                <a:latin typeface="Times" pitchFamily="18" charset="0"/>
              </a:defRPr>
            </a:lvl6pPr>
            <a:lvl7pPr marL="2971800" indent="-228600" eaLnBrk="0" fontAlgn="base" hangingPunct="0">
              <a:spcBef>
                <a:spcPct val="0"/>
              </a:spcBef>
              <a:spcAft>
                <a:spcPct val="0"/>
              </a:spcAft>
              <a:defRPr sz="2400" baseline="-25000">
                <a:solidFill>
                  <a:schemeClr val="tx1"/>
                </a:solidFill>
                <a:latin typeface="Times" pitchFamily="18" charset="0"/>
              </a:defRPr>
            </a:lvl7pPr>
            <a:lvl8pPr marL="3429000" indent="-228600" eaLnBrk="0" fontAlgn="base" hangingPunct="0">
              <a:spcBef>
                <a:spcPct val="0"/>
              </a:spcBef>
              <a:spcAft>
                <a:spcPct val="0"/>
              </a:spcAft>
              <a:defRPr sz="2400" baseline="-25000">
                <a:solidFill>
                  <a:schemeClr val="tx1"/>
                </a:solidFill>
                <a:latin typeface="Times" pitchFamily="18" charset="0"/>
              </a:defRPr>
            </a:lvl8pPr>
            <a:lvl9pPr marL="3886200" indent="-228600" eaLnBrk="0" fontAlgn="base" hangingPunct="0">
              <a:spcBef>
                <a:spcPct val="0"/>
              </a:spcBef>
              <a:spcAft>
                <a:spcPct val="0"/>
              </a:spcAft>
              <a:defRPr sz="2400" baseline="-25000">
                <a:solidFill>
                  <a:schemeClr val="tx1"/>
                </a:solidFill>
                <a:latin typeface="Times" pitchFamily="18" charset="0"/>
              </a:defRPr>
            </a:lvl9pPr>
          </a:lstStyle>
          <a:p>
            <a:r>
              <a:rPr lang="en-GB" b="1" baseline="0" dirty="0">
                <a:latin typeface="Arial" pitchFamily="34" charset="0"/>
              </a:rPr>
              <a:t>Overall Profile for each Panel</a:t>
            </a:r>
          </a:p>
        </p:txBody>
      </p:sp>
      <p:sp>
        <p:nvSpPr>
          <p:cNvPr id="22" name="TextBox 21"/>
          <p:cNvSpPr txBox="1"/>
          <p:nvPr/>
        </p:nvSpPr>
        <p:spPr>
          <a:xfrm>
            <a:off x="683568" y="5436622"/>
            <a:ext cx="8064896" cy="584775"/>
          </a:xfrm>
          <a:prstGeom prst="rect">
            <a:avLst/>
          </a:prstGeom>
          <a:noFill/>
        </p:spPr>
        <p:txBody>
          <a:bodyPr wrap="square" rtlCol="0">
            <a:spAutoFit/>
          </a:bodyPr>
          <a:lstStyle/>
          <a:p>
            <a:r>
              <a:rPr lang="en-GB" sz="1600" baseline="0" dirty="0" smtClean="0">
                <a:solidFill>
                  <a:schemeClr val="bg2"/>
                </a:solidFill>
                <a:latin typeface="+mn-lt"/>
              </a:rPr>
              <a:t>¹ These weightings fixed for all UoAs</a:t>
            </a:r>
            <a:r>
              <a:rPr lang="en-US" sz="1600" baseline="0" dirty="0">
                <a:solidFill>
                  <a:schemeClr val="bg2"/>
                </a:solidFill>
                <a:latin typeface="+mn-lt"/>
              </a:rPr>
              <a:t/>
            </a:r>
            <a:br>
              <a:rPr lang="en-US" sz="1600" baseline="0" dirty="0">
                <a:solidFill>
                  <a:schemeClr val="bg2"/>
                </a:solidFill>
                <a:latin typeface="+mn-lt"/>
              </a:rPr>
            </a:br>
            <a:r>
              <a:rPr lang="en-US" sz="1600" baseline="0" dirty="0">
                <a:solidFill>
                  <a:schemeClr val="bg2"/>
                </a:solidFill>
                <a:latin typeface="+mn-lt"/>
              </a:rPr>
              <a:t>Results will be used for funding </a:t>
            </a:r>
            <a:r>
              <a:rPr lang="en-US" sz="1600" baseline="0" dirty="0" smtClean="0">
                <a:solidFill>
                  <a:schemeClr val="bg2"/>
                </a:solidFill>
                <a:latin typeface="+mn-lt"/>
              </a:rPr>
              <a:t>from 2015/2016</a:t>
            </a:r>
            <a:endParaRPr lang="en-GB" sz="1600" baseline="0" dirty="0" smtClean="0">
              <a:solidFill>
                <a:schemeClr val="bg2"/>
              </a:solidFill>
              <a:latin typeface="+mn-lt"/>
            </a:endParaRPr>
          </a:p>
        </p:txBody>
      </p:sp>
      <p:sp>
        <p:nvSpPr>
          <p:cNvPr id="23" name="Rectangle 74"/>
          <p:cNvSpPr txBox="1">
            <a:spLocks noChangeArrowheads="1"/>
          </p:cNvSpPr>
          <p:nvPr/>
        </p:nvSpPr>
        <p:spPr bwMode="auto">
          <a:xfrm>
            <a:off x="2947416" y="332656"/>
            <a:ext cx="546395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4000" b="0" i="0" u="none" strike="noStrike" kern="0" cap="none" spc="0" normalizeH="0" baseline="0" noProof="0" dirty="0" smtClean="0">
                <a:ln>
                  <a:noFill/>
                </a:ln>
                <a:solidFill>
                  <a:srgbClr val="AAAA16"/>
                </a:solidFill>
                <a:effectLst/>
                <a:uLnTx/>
                <a:uFillTx/>
                <a:latin typeface="+mj-lt"/>
                <a:ea typeface="+mj-ea"/>
                <a:cs typeface="+mj-cs"/>
              </a:rPr>
              <a:t>quality profiles</a:t>
            </a:r>
            <a:endParaRPr kumimoji="0" lang="en-US" sz="4000" b="0" i="0" u="none" strike="noStrike" kern="0" cap="none" spc="0" normalizeH="0" baseline="0" noProof="0" dirty="0" smtClean="0">
              <a:ln>
                <a:noFill/>
              </a:ln>
              <a:solidFill>
                <a:srgbClr val="AAAA16"/>
              </a:solidFill>
              <a:effectLst/>
              <a:uLnTx/>
              <a:uFillTx/>
              <a:latin typeface="+mj-lt"/>
              <a:ea typeface="+mj-ea"/>
              <a:cs typeface="+mj-cs"/>
            </a:endParaRPr>
          </a:p>
        </p:txBody>
      </p:sp>
      <p:sp>
        <p:nvSpPr>
          <p:cNvPr id="24" name="Content Placeholder 2"/>
          <p:cNvSpPr txBox="1">
            <a:spLocks/>
          </p:cNvSpPr>
          <p:nvPr/>
        </p:nvSpPr>
        <p:spPr bwMode="auto">
          <a:xfrm>
            <a:off x="315567" y="1054089"/>
            <a:ext cx="3350575" cy="612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0000"/>
              <a:buFont typeface="Arial" pitchFamily="34" charset="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SzPct val="90000"/>
              <a:buFont typeface="Arial" pitchFamily="34" charset="0"/>
              <a:buChar char="•"/>
              <a:defRPr sz="2000">
                <a:solidFill>
                  <a:schemeClr val="tx1"/>
                </a:solidFill>
                <a:latin typeface="+mn-lt"/>
              </a:defRPr>
            </a:lvl2pPr>
            <a:lvl3pPr marL="1143000" indent="-228600" algn="l" rtl="0" eaLnBrk="1" fontAlgn="base" hangingPunct="1">
              <a:spcBef>
                <a:spcPct val="20000"/>
              </a:spcBef>
              <a:spcAft>
                <a:spcPct val="0"/>
              </a:spcAft>
              <a:buSzPct val="90000"/>
              <a:buFont typeface="Arial" pitchFamily="34" charset="0"/>
              <a:buChar char="•"/>
              <a:defRPr sz="1600" b="0">
                <a:solidFill>
                  <a:schemeClr val="tx1"/>
                </a:solidFill>
                <a:latin typeface="+mn-lt"/>
              </a:defRPr>
            </a:lvl3pPr>
            <a:lvl4pPr marL="1600200" indent="-228600" algn="l" rtl="0" eaLnBrk="1" fontAlgn="base" hangingPunct="1">
              <a:spcBef>
                <a:spcPct val="20000"/>
              </a:spcBef>
              <a:spcAft>
                <a:spcPct val="0"/>
              </a:spcAft>
              <a:buSzPct val="105000"/>
              <a:defRPr sz="2000">
                <a:solidFill>
                  <a:schemeClr val="tx1"/>
                </a:solidFill>
                <a:latin typeface="+mn-lt"/>
              </a:defRPr>
            </a:lvl4pPr>
            <a:lvl5pPr marL="2057400" indent="-228600" algn="l" rtl="0" eaLnBrk="1" fontAlgn="base" hangingPunct="1">
              <a:spcBef>
                <a:spcPct val="20000"/>
              </a:spcBef>
              <a:spcAft>
                <a:spcPct val="0"/>
              </a:spcAft>
              <a:buSzPct val="105000"/>
              <a:defRPr sz="2000">
                <a:solidFill>
                  <a:schemeClr val="tx1"/>
                </a:solidFill>
                <a:latin typeface="+mn-lt"/>
              </a:defRPr>
            </a:lvl5pPr>
            <a:lvl6pPr marL="2514600" indent="-228600" algn="l" rtl="0" eaLnBrk="1" fontAlgn="base" hangingPunct="1">
              <a:spcBef>
                <a:spcPct val="20000"/>
              </a:spcBef>
              <a:spcAft>
                <a:spcPct val="0"/>
              </a:spcAft>
              <a:buSzPct val="105000"/>
              <a:defRPr sz="2000">
                <a:solidFill>
                  <a:schemeClr val="tx1"/>
                </a:solidFill>
                <a:latin typeface="+mn-lt"/>
              </a:defRPr>
            </a:lvl6pPr>
            <a:lvl7pPr marL="2971800" indent="-228600" algn="l" rtl="0" eaLnBrk="1" fontAlgn="base" hangingPunct="1">
              <a:spcBef>
                <a:spcPct val="20000"/>
              </a:spcBef>
              <a:spcAft>
                <a:spcPct val="0"/>
              </a:spcAft>
              <a:buSzPct val="105000"/>
              <a:defRPr sz="2000">
                <a:solidFill>
                  <a:schemeClr val="tx1"/>
                </a:solidFill>
                <a:latin typeface="+mn-lt"/>
              </a:defRPr>
            </a:lvl7pPr>
            <a:lvl8pPr marL="3429000" indent="-228600" algn="l" rtl="0" eaLnBrk="1" fontAlgn="base" hangingPunct="1">
              <a:spcBef>
                <a:spcPct val="20000"/>
              </a:spcBef>
              <a:spcAft>
                <a:spcPct val="0"/>
              </a:spcAft>
              <a:buSzPct val="105000"/>
              <a:defRPr sz="2000">
                <a:solidFill>
                  <a:schemeClr val="tx1"/>
                </a:solidFill>
                <a:latin typeface="+mn-lt"/>
              </a:defRPr>
            </a:lvl8pPr>
            <a:lvl9pPr marL="3886200" indent="-228600" algn="l" rtl="0" eaLnBrk="1" fontAlgn="base" hangingPunct="1">
              <a:spcBef>
                <a:spcPct val="20000"/>
              </a:spcBef>
              <a:spcAft>
                <a:spcPct val="0"/>
              </a:spcAft>
              <a:buSzPct val="105000"/>
              <a:defRPr sz="2000">
                <a:solidFill>
                  <a:schemeClr val="tx1"/>
                </a:solidFill>
                <a:latin typeface="+mn-lt"/>
              </a:defRPr>
            </a:lvl9pPr>
          </a:lstStyle>
          <a:p>
            <a:pPr marL="457200" lvl="1" indent="0">
              <a:buFont typeface="Arial" pitchFamily="34" charset="0"/>
              <a:buNone/>
            </a:pPr>
            <a:r>
              <a:rPr lang="en-GB" kern="0" dirty="0" smtClean="0"/>
              <a:t>http://www.ref.ac.uk/</a:t>
            </a:r>
          </a:p>
        </p:txBody>
      </p:sp>
      <p:pic>
        <p:nvPicPr>
          <p:cNvPr id="26" name="Picture 25" descr="REF2014 logo.jpg"/>
          <p:cNvPicPr>
            <a:picLocks noChangeAspect="1"/>
          </p:cNvPicPr>
          <p:nvPr/>
        </p:nvPicPr>
        <p:blipFill>
          <a:blip r:embed="rId4" cstate="print"/>
          <a:stretch>
            <a:fillRect/>
          </a:stretch>
        </p:blipFill>
        <p:spPr>
          <a:xfrm>
            <a:off x="7092280" y="6264814"/>
            <a:ext cx="1818928" cy="428210"/>
          </a:xfrm>
          <a:prstGeom prst="rect">
            <a:avLst/>
          </a:prstGeom>
        </p:spPr>
      </p:pic>
    </p:spTree>
    <p:extLst>
      <p:ext uri="{BB962C8B-B14F-4D97-AF65-F5344CB8AC3E}">
        <p14:creationId xmlns:p14="http://schemas.microsoft.com/office/powerpoint/2010/main" val="6289342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5"/>
                                        </p:tgtEl>
                                      </p:cBhvr>
                                    </p:animEffect>
                                    <p:set>
                                      <p:cBhvr>
                                        <p:cTn id="7" dur="1" fill="hold">
                                          <p:stCondLst>
                                            <p:cond delay="19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91513" cy="576263"/>
          </a:xfrm>
        </p:spPr>
        <p:txBody>
          <a:bodyPr/>
          <a:lstStyle/>
          <a:p>
            <a:r>
              <a:rPr lang="en-GB" dirty="0" smtClean="0"/>
              <a:t>Research Data</a:t>
            </a:r>
            <a:endParaRPr lang="en-GB" dirty="0"/>
          </a:p>
        </p:txBody>
      </p:sp>
      <p:sp>
        <p:nvSpPr>
          <p:cNvPr id="3" name="Content Placeholder 2"/>
          <p:cNvSpPr>
            <a:spLocks noGrp="1"/>
          </p:cNvSpPr>
          <p:nvPr>
            <p:ph sz="half" idx="1"/>
          </p:nvPr>
        </p:nvSpPr>
        <p:spPr>
          <a:xfrm>
            <a:off x="179512" y="1268761"/>
            <a:ext cx="8712968" cy="4897090"/>
          </a:xfrm>
        </p:spPr>
        <p:txBody>
          <a:bodyPr/>
          <a:lstStyle/>
          <a:p>
            <a:pPr lvl="1"/>
            <a:r>
              <a:rPr lang="en-GB" dirty="0" smtClean="0"/>
              <a:t>‘Publication’</a:t>
            </a:r>
          </a:p>
          <a:p>
            <a:pPr lvl="1"/>
            <a:r>
              <a:rPr lang="en-GB" dirty="0" smtClean="0"/>
              <a:t>Usage (‘citation’)</a:t>
            </a:r>
          </a:p>
          <a:p>
            <a:pPr lvl="1"/>
            <a:r>
              <a:rPr lang="en-GB" dirty="0" smtClean="0"/>
              <a:t>Support (</a:t>
            </a:r>
            <a:r>
              <a:rPr lang="en-GB" dirty="0" err="1" smtClean="0"/>
              <a:t>eg</a:t>
            </a:r>
            <a:r>
              <a:rPr lang="en-GB" dirty="0"/>
              <a:t> DCC): http://www.dcc.ac.uk</a:t>
            </a:r>
            <a:r>
              <a:rPr lang="en-GB" dirty="0" smtClean="0"/>
              <a:t>/</a:t>
            </a:r>
          </a:p>
          <a:p>
            <a:pPr lvl="1"/>
            <a:endParaRPr lang="en-GB" dirty="0" smtClean="0"/>
          </a:p>
          <a:p>
            <a:pPr lvl="1"/>
            <a:r>
              <a:rPr lang="en-GB" dirty="0" smtClean="0"/>
              <a:t>C4D</a:t>
            </a:r>
          </a:p>
          <a:p>
            <a:pPr lvl="1"/>
            <a:r>
              <a:rPr lang="en-GB" sz="1800" dirty="0" smtClean="0"/>
              <a:t>http</a:t>
            </a:r>
            <a:r>
              <a:rPr lang="en-GB" sz="1800" dirty="0"/>
              <a:t>://cerif4datasets.wordpress.com/</a:t>
            </a:r>
            <a:endParaRPr lang="en-GB" sz="1800" dirty="0" smtClean="0"/>
          </a:p>
          <a:p>
            <a:pPr lvl="1"/>
            <a:endParaRPr lang="en-GB" dirty="0" smtClean="0"/>
          </a:p>
          <a:p>
            <a:pPr lvl="1"/>
            <a:endParaRPr lang="en-GB" dirty="0" smtClean="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23</a:t>
            </a:fld>
            <a:endParaRPr lang="en-GB" sz="1200"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6884" y="1934158"/>
            <a:ext cx="2503183" cy="973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descr="http://www.witness.org/sites/default/files/user-uploadedimages/lifecycle_web.p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8240" y="2576470"/>
            <a:ext cx="3925759" cy="3516826"/>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543" y="3861048"/>
            <a:ext cx="4562401"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descr="C:\Users\srk\AppData\Local\Microsoft\Windows\Temporary Internet Files\Content.IE5\93XGRDCS\MC900084144[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84681" y="5445223"/>
            <a:ext cx="1154045" cy="142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6693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91513" cy="576263"/>
          </a:xfrm>
        </p:spPr>
        <p:txBody>
          <a:bodyPr/>
          <a:lstStyle/>
          <a:p>
            <a:r>
              <a:rPr lang="en-GB" dirty="0" smtClean="0"/>
              <a:t>THE Methodology</a:t>
            </a:r>
            <a:endParaRPr lang="en-GB" dirty="0"/>
          </a:p>
        </p:txBody>
      </p:sp>
      <p:sp>
        <p:nvSpPr>
          <p:cNvPr id="4" name="Slide Number Placeholder 3"/>
          <p:cNvSpPr>
            <a:spLocks noGrp="1"/>
          </p:cNvSpPr>
          <p:nvPr>
            <p:ph type="sldNum" sz="quarter" idx="4294967295"/>
          </p:nvPr>
        </p:nvSpPr>
        <p:spPr>
          <a:xfrm>
            <a:off x="395288" y="6381750"/>
            <a:ext cx="790575" cy="339725"/>
          </a:xfrm>
          <a:prstGeom prst="rect">
            <a:avLst/>
          </a:prstGeom>
        </p:spPr>
        <p:txBody>
          <a:bodyPr/>
          <a:lstStyle/>
          <a:p>
            <a:r>
              <a:rPr lang="en-GB" sz="1200" dirty="0" smtClean="0"/>
              <a:t>Page </a:t>
            </a:r>
            <a:fld id="{17CCB483-32F6-4B1A-9DF1-446740D27816}" type="slidenum">
              <a:rPr lang="en-GB" sz="1200" smtClean="0"/>
              <a:pPr/>
              <a:t>24</a:t>
            </a:fld>
            <a:endParaRPr lang="en-GB" sz="1200" dirty="0"/>
          </a:p>
        </p:txBody>
      </p:sp>
      <p:sp>
        <p:nvSpPr>
          <p:cNvPr id="5" name="Content Placeholder 4"/>
          <p:cNvSpPr>
            <a:spLocks noGrp="1"/>
          </p:cNvSpPr>
          <p:nvPr>
            <p:ph sz="half" idx="1"/>
          </p:nvPr>
        </p:nvSpPr>
        <p:spPr/>
        <p:txBody>
          <a:bodyPr/>
          <a:lstStyle/>
          <a:p>
            <a:endParaRPr lang="en-US"/>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7603" y="5733256"/>
            <a:ext cx="2061964" cy="10640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2240" y="1556792"/>
            <a:ext cx="2132693" cy="2105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descr="C:\Users\srk\AppData\Local\Microsoft\Windows\Temporary Internet Files\Content.IE5\GZCRR1AA\MP900406586[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34053" y="3797242"/>
            <a:ext cx="1329065" cy="199262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36" y="1158817"/>
            <a:ext cx="5715000" cy="527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49380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Citation Analysis</a:t>
            </a:r>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33427"/>
            <a:ext cx="8712968" cy="5445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15262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5" descr="RMAS | Research Management &amp; Administration Syst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556792"/>
            <a:ext cx="2733675" cy="13144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err="1" smtClean="0"/>
              <a:t>K</a:t>
            </a:r>
            <a:r>
              <a:rPr lang="en-GB" cap="small" dirty="0" err="1" smtClean="0"/>
              <a:t>rimson</a:t>
            </a:r>
            <a:endParaRPr lang="en-US" cap="small" dirty="0"/>
          </a:p>
        </p:txBody>
      </p:sp>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1817" y="3277080"/>
            <a:ext cx="3949948" cy="2392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2996952"/>
            <a:ext cx="4748355"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a:spLocks noGrp="1"/>
          </p:cNvSpPr>
          <p:nvPr>
            <p:ph sz="half" idx="1"/>
          </p:nvPr>
        </p:nvSpPr>
        <p:spPr>
          <a:xfrm>
            <a:off x="179512" y="1268761"/>
            <a:ext cx="8712968" cy="4897090"/>
          </a:xfrm>
        </p:spPr>
        <p:txBody>
          <a:bodyPr/>
          <a:lstStyle/>
          <a:p>
            <a:pPr lvl="1"/>
            <a:r>
              <a:rPr lang="en-GB" dirty="0" smtClean="0"/>
              <a:t>Use the RMAS Procurement framework</a:t>
            </a:r>
          </a:p>
          <a:p>
            <a:pPr lvl="1"/>
            <a:r>
              <a:rPr lang="en-GB" dirty="0"/>
              <a:t>http://www.rmas.ac.uk/</a:t>
            </a:r>
            <a:endParaRPr lang="en-GB" dirty="0" smtClean="0"/>
          </a:p>
          <a:p>
            <a:pPr lvl="1"/>
            <a:endParaRPr lang="en-GB" dirty="0" smtClean="0"/>
          </a:p>
        </p:txBody>
      </p:sp>
    </p:spTree>
    <p:extLst>
      <p:ext uri="{BB962C8B-B14F-4D97-AF65-F5344CB8AC3E}">
        <p14:creationId xmlns:p14="http://schemas.microsoft.com/office/powerpoint/2010/main" val="5578804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9512" y="1268761"/>
            <a:ext cx="8640960" cy="4897090"/>
          </a:xfrm>
        </p:spPr>
        <p:txBody>
          <a:bodyPr/>
          <a:lstStyle/>
          <a:p>
            <a:pPr lvl="1"/>
            <a:endParaRPr lang="en-GB" b="1" dirty="0" smtClean="0"/>
          </a:p>
          <a:p>
            <a:pPr lvl="1"/>
            <a:r>
              <a:rPr lang="en-GB" b="1" dirty="0" smtClean="0"/>
              <a:t>Strategic Ambition </a:t>
            </a:r>
            <a:r>
              <a:rPr lang="en-GB" dirty="0" smtClean="0"/>
              <a:t>(</a:t>
            </a:r>
            <a:r>
              <a:rPr lang="en-GB" dirty="0" err="1" smtClean="0"/>
              <a:t>eg</a:t>
            </a:r>
            <a:r>
              <a:rPr lang="en-GB" dirty="0" smtClean="0"/>
              <a:t> increase league table position)</a:t>
            </a:r>
          </a:p>
          <a:p>
            <a:pPr lvl="1"/>
            <a:r>
              <a:rPr lang="en-GB" b="1" dirty="0" smtClean="0"/>
              <a:t>Research Information </a:t>
            </a:r>
            <a:r>
              <a:rPr lang="en-GB" dirty="0" smtClean="0"/>
              <a:t>(</a:t>
            </a:r>
            <a:r>
              <a:rPr lang="en-GB" dirty="0" err="1" smtClean="0"/>
              <a:t>eg</a:t>
            </a:r>
            <a:r>
              <a:rPr lang="en-GB" dirty="0" smtClean="0"/>
              <a:t> #citations [field weighted!])</a:t>
            </a:r>
          </a:p>
          <a:p>
            <a:pPr lvl="1"/>
            <a:r>
              <a:rPr lang="en-GB" b="1" dirty="0" smtClean="0"/>
              <a:t>Decision Management </a:t>
            </a:r>
            <a:r>
              <a:rPr lang="en-GB" dirty="0" smtClean="0"/>
              <a:t>(</a:t>
            </a:r>
            <a:r>
              <a:rPr lang="en-GB" dirty="0" err="1" smtClean="0"/>
              <a:t>eg</a:t>
            </a:r>
            <a:r>
              <a:rPr lang="en-GB" dirty="0" smtClean="0"/>
              <a:t> promote Open Access</a:t>
            </a:r>
            <a:r>
              <a:rPr lang="en-GB" dirty="0" smtClean="0"/>
              <a:t>)</a:t>
            </a:r>
          </a:p>
          <a:p>
            <a:pPr lvl="1"/>
            <a:endParaRPr lang="en-GB" dirty="0" smtClean="0"/>
          </a:p>
          <a:p>
            <a:pPr lvl="1"/>
            <a:endParaRPr lang="en-GB" dirty="0"/>
          </a:p>
          <a:p>
            <a:pPr lvl="1"/>
            <a:r>
              <a:rPr lang="en-GB" dirty="0" smtClean="0"/>
              <a:t>Build a system… </a:t>
            </a:r>
            <a:r>
              <a:rPr lang="en-GB" dirty="0" err="1" smtClean="0"/>
              <a:t>eg</a:t>
            </a:r>
            <a:r>
              <a:rPr lang="en-GB" dirty="0" smtClean="0"/>
              <a:t> </a:t>
            </a:r>
            <a:r>
              <a:rPr lang="en-GB" b="1" dirty="0" err="1" smtClean="0"/>
              <a:t>K</a:t>
            </a:r>
            <a:r>
              <a:rPr lang="en-GB" b="1" cap="small" dirty="0" err="1" smtClean="0"/>
              <a:t>rimson</a:t>
            </a:r>
            <a:endParaRPr lang="en-GB" b="1" cap="small" dirty="0" smtClean="0"/>
          </a:p>
          <a:p>
            <a:pPr lvl="1"/>
            <a:endParaRPr lang="en-GB" dirty="0" smtClean="0"/>
          </a:p>
          <a:p>
            <a:pPr lvl="1"/>
            <a:r>
              <a:rPr lang="en-GB" dirty="0" smtClean="0"/>
              <a:t>Collect the </a:t>
            </a:r>
            <a:r>
              <a:rPr lang="en-GB" b="1" dirty="0" smtClean="0"/>
              <a:t>RI</a:t>
            </a:r>
            <a:r>
              <a:rPr lang="en-GB" dirty="0" smtClean="0"/>
              <a:t> to inform the </a:t>
            </a:r>
            <a:r>
              <a:rPr lang="en-GB" b="1" dirty="0" smtClean="0"/>
              <a:t>DM</a:t>
            </a:r>
            <a:r>
              <a:rPr lang="en-GB" dirty="0" smtClean="0"/>
              <a:t> to achieve the </a:t>
            </a:r>
            <a:r>
              <a:rPr lang="en-GB" b="1" dirty="0" smtClean="0"/>
              <a:t>SA</a:t>
            </a:r>
            <a:endParaRPr lang="en-GB" b="1" dirty="0"/>
          </a:p>
          <a:p>
            <a:pPr lvl="1"/>
            <a:endParaRPr lang="en-GB" dirty="0" smtClean="0"/>
          </a:p>
          <a:p>
            <a:pPr lvl="1"/>
            <a:r>
              <a:rPr lang="en-GB" dirty="0" smtClean="0"/>
              <a:t>Simple!</a:t>
            </a:r>
          </a:p>
          <a:p>
            <a:pPr lvl="1"/>
            <a:endParaRPr lang="en-GB" b="1" dirty="0" smtClean="0"/>
          </a:p>
        </p:txBody>
      </p:sp>
      <p:sp>
        <p:nvSpPr>
          <p:cNvPr id="2" name="Title 1"/>
          <p:cNvSpPr>
            <a:spLocks noGrp="1"/>
          </p:cNvSpPr>
          <p:nvPr>
            <p:ph type="title"/>
          </p:nvPr>
        </p:nvSpPr>
        <p:spPr>
          <a:xfrm>
            <a:off x="467544" y="548680"/>
            <a:ext cx="8291513" cy="576263"/>
          </a:xfrm>
        </p:spPr>
        <p:txBody>
          <a:bodyPr/>
          <a:lstStyle/>
          <a:p>
            <a:r>
              <a:rPr lang="en-GB" dirty="0" smtClean="0"/>
              <a:t>In Summary</a:t>
            </a:r>
            <a:endParaRPr lang="en-GB" dirty="0"/>
          </a:p>
        </p:txBody>
      </p:sp>
      <p:pic>
        <p:nvPicPr>
          <p:cNvPr id="1026" name="Picture 2" descr="C:\Users\srk\AppData\Local\Microsoft\Windows\Temporary Internet Files\Content.IE5\93XGRDCS\MC90005620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36" y="5013176"/>
            <a:ext cx="1455725" cy="1799539"/>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5" descr="data:image/jpeg;base64,/9j/4AAQSkZJRgABAQAAAQABAAD/2wCEAAkGBxMTEhUUEhQWFhUXGR0bGRgYGB4cHBweHBwZHx0fIxcYHiggHBonIB4cITEiJSksLi4uFx8zODMsNygtLiwBCgoKDg0OGxAQGywlICY3LCw1NSw4Miw0LCwvNy83LDQ0LC00LCw1LCwsNCw0LCwsNCwsLCwsLCwsLCwsLCwsN//AABEIAFABOAMBIgACEQEDEQH/xAAcAAACAgMBAQAAAAAAAAAAAAAFBwQGAAMIAgH/xABKEAACAAQCBgYDDQYEBgMAAAABAgADBBESIQUGBzFBURMiYXGBkTJysRQWIzVCUnOCkqGywdEVJDM0U8JUYrPhFyWi0vDxY5PD/8QAGgEBAAIDAQAAAAAAAAAAAAAAAAIDAQQFBv/EACwRAAICAgEBBwMFAQEAAAAAAAECAAMEERIhBRMxQWGBsSJRcRUjMzTwMhT/2gAMAwEAAhEDEQA/AHDpzTEmklGbPbCo8yeAA4mFJpra1UuSKZEkpwLddz38B3C/eYGbU9PGprWlg/ByCUUcMXyz33FvqwY2Zahy6lPdNUCZd7S5e4Nbezf5eAHGN1KkrTm80ntex+CSvf8AEPSN7+6T3YVt7IZWyzWWqrRPNQVKy8AUhbEk4ib25AL9qLJ71aK2H3LJtywCJWiNDyKVWWRLEtWbEQN17AXz3ZARXZajLoLoyyuqxW2W2JG1n1kkUMrpJxzOSIPSc8gPaeF4T+mdqNdNJ6IrIXgFAY+LsM/IQF111gNbVPNv8GCVljkgOR8d/jDJ2dagSVkpUVSCZMmAMqsOqinMdXix33P63tCJUvJxsyo2Pa/FDoRdStetIA3FXMPfhI8iIuOq21h8YSuVSpy6VBYr6y8R2jd2wxdIar0c5CkynlW7FCkdxWxBhCa5avGhqmk3LLbEjHeVO6/aNx7oyhrt6a1MOLaeu9idIy3DAFSCCLgjMEHcb8oUe0PXStpq55UmaFQKpAwg7xnmYN7GNMmbSvIY3Mhhb1HvhHgQw8oom1r4ymeqnsiumsC0q0susJqDLCeqm0upFSgq5gaS3VY4QMN9zXHAHf2Ew645SmSyLXFri47QeMPPZPrN7pp+hmH4WQAO1k3KfDcfDnEsmoAclkca4k8WgvaprXVUlRKSnmYVaXiIwg54iOMFtmOm6itpZ7Tpl3EworBQMIwIRluNiSYp+3H+bkfQ/wB7RYdh38pP+nP+nLiLKO4B11klY9+RvpKRV6/6Ulu8t5wDoxVhgXepseEO3V7SYqaaVOHy0BPYeI87wmtsGiehrukA6s9cX1lsG/tPjFq2I6WxyJtMxzlMHX1XvfyYH7QjNyK1YdRI0uy2lGMZkKTaLr3UyKwyaaYFWWoDdUG7HM7+QIhqV9WsqW8x8lRSx7gLxzDPmzKmeWtebOfdzZ2yA7Lm0RxqwxJMnlWFQAI9NnOkaqfRtPqXxFmPR9UCyqLXy5m/kIVi7SdJWHww+wv6Q9dH0CyKZJK7pcvD32GZ8TnHLZ9Hw/KLMcK5Y6leQWQKNy4f8SdI/wBcfYWLRs21yrKqtWVPmhkKObYQMxa2Yhl/sOl/w8n/AOtf0jbTaLkS2xS5MtG5qig+YEVNchBAWWrS4IJaU/avp+opJUhqd8Bd2DZA5Bb8YWZ2h6R/xJ+yv6ReNun8Gm+kb8MA9iclWqp+JQ1pQ3gH5Y5xbUFFXIjcptLG7iDqCaXaVpFDfplfsZFPstDM1B19WuJlTEEueovYG6uOJF8wRxB84i7VtX6c0TzhLRJkuxVlABNyAQbb7wrtQZjLpGlK7+kA8CCD90Z4pbWWA1HJ6rApO48tedITKehnTZRwuoBBtfiOBhbala810+ukSps0MjsQwwgX6rHeO0Rf9pnxbUeqPaITmzf4zpfXP4HiFKqamJH3k7mYWqAftOgNLaSl08p505sKILk/kBxJ3WhM6d2q1c1iKcLIThkGfvJOQPYB5xZtuU9hT06D0WmEt9Vch95PhFF2ZyKd65BU4cNjgD+iXywg3yPGw5wprUJzI3MX2MX4A6kb386Rvf3XM/6fZhtDh2Y6Sn1FEJtQ+NmdgCQBkMuA5gxZzSpa2BbcsIt5R9p6dEGFFVV5KABnvyEVWWqw0F1Lq6mU7Lbm2KdtDqWUSkDEK2IsBxthtfzMXGKPtIPWkdz/ANkcrtIn/wAza9PkTp4A3kL7/Bld0VoyZUMVl2uBc3Nsr2gp7zqrkn2v9ok7OR8LNPJB95/2i7VlYkpccxgq7rntjnYeBTZSLH35zeysy2u3gnpKB7zqrkn2v9oj6Q1bnyUMx8OEb7Nf8ovHvlpP6y/f+kCdaNOU8ymdJc1WY2sBfmOyJW4WIqMVbro+YkasrJZwGXp+DKtq7VMlRKwkjE4UjgQTbOMiNoQ/vEn6RfxCPsT7JJ7th6yPaajmp9IsKmcXdnO9mLHvJJjpLUuUFoKYLu6JfvF45409QmRUzpJFsExh4X6p8RY+MOvZRp5J9GkrEOlkDCy8cPyW7QRl3iPU5Q2gInmcU6cgy7QP1hmFaWoYbxKcj7JghGivp+klTJZ+WjL9oEfnGiPGb58JyqBlHWCKAABkBkI5SnSWUsjizKSrA8CMiPOOlNT9NpV0suapBbCA44hwMwfb4xu5g6AzRwzokQ1Ce26IOmpTxKOD3Blt7TDgJhAbUNPpV1nwRDS5S4FYbmN7sQeIvlfsinFBL7l2UwFeod2GE9PUjh0afiNvzgJta+Mpnqp7IumxLRJSROqGFumYKvqpiz8SxH1Ype1r4ymeqnsjYU7vMoYaoElaQ1fM7Q1NVILvJxq4HFC5z+qfuJisasabejqUnpnhNmX5yn0h323doEOnZWgbRcpWAIJmAg7iCzC0KDXbV00NU0rPoz1pRPFTwvxI3eEZrcMWQ+sjYhVVsHpLLtmqFmT6WYhDI8i6kcQWJ/OLLsO/lJ/05/05cKKr0g8yXJltmJIZVP8AlY3t4G/nDd2Hfyk/6c/6cuI3Lxp1JUtyu3J+17Q/TUJmAdeQ2MeqcmHdax+qIWOzPS3ufSEok2WZ8G31vR/6recdA1VOsxGRxdXUqR2EWMcv6UoXp50yS1w8pyt9245Ed+R8YjjHkhQyWSOLhxHRtj0v0NEJQPWnth+qtix/CPrRQ9keiemrg5HVkLjPrHJfzPhEPaHrF7tmyWBuFkre3B2zf78vAQydj2h+houlI689sX1VyQd28/WjJ/bp9TA/du9BLxUei3cfZHKSjId0dW1Hot3H2RygfR8Pyhh+ftGZ5S0e/TSf+JneQ/7Yu+ybT9XUVM1aia7qJVwGGV8Si+4cIaHQL81fIR6WWBuAHcIpe5WXQWWpQytssTFlt0/g030jfhhd6p6zzaCY8yUqMXXCQ4NrXvlhIzhibdP4NN9I34YqGzfQMutaqkzALmTdG4q2IWI/83RsVECn6vCUWgm76fGRNYdb63SOGU4Fr3EqSjdY8MrszGLzsw1EmSZgqqpcLgfByzvF97NyNsgO03hWkTqSo4y50l/Jh7R9xBjofVDWFK6mWctg26Yo+Sw3ju4jsMYyCUTS+EY4DvtvESFtM+Laj1R7RCc2b/GdL65/A8OPaZ8W1Hqj2iE5s3+M6X1z+B4jR/E3vJ3/AMq+3zHbrpq4tdTGUThYHEjcmF9/YQSD3wgNN6AqKVitRKZP81roe5xkY6djxOlKwKsAwO8EXHkYpqvNfTyl1tAs6+c570Br/XUtgszpUHyJt2Fuxr4h5w59Tta5NfKLS+q62Dyyc1vuz4qbGx7DC12u6sU9KZU2nUS+lLBpY3ZAHEBw5HhmI0bFnYVzAeiZTYvArb74vsRHr5gTXrd67OBO48You0r0pHc/9kXqKJtMPWp+6Z/ZHE7R/rt7fInc7P8A7C+/wZ62ajOeeyX/AHwV19VjTAKCSXGQBPM8IE7PKiWiTi7qt2UdZgNwPPvi3S9KyGNlnSieQdT+cU4qq2IKydb38mW5LMuUXA3rXwIoJktl9IEd4I9seLw6pslXFmUMO0XEUfW3VRUUzqcWAzdOQ5j9I0cjsx615KdibtHaKWNxYaMregz+8SfpE/EIyPGgz+8yfpE/EIyNjsofQ35mv2n/ANr+Id2naitUn3TTC84CzpuxgbiL5Yh98KBJk6mmXBmSZq96sPzjqWI1Zo+TNFpspHH+ZQ3tEeiryCo4kbE8/bjBjyB0Zz2de9I2t7qe3ct/PDeGBsY0xOne6VnO75q6s1ze4KsMR7ly7TF3lasUSm60sgHmJSD8oKS5YUWUADkBb2QsuRl0Fiul1bZaKfafqHMaY1XSoXxZzZa7wfnAcb8QO+FzozS1RSuTImPKbcwGW7mpyPiI6ggfX6Epp2c6RKmHm6K33kRmvJ0OLDcxZjbbkp1OfdJ65V09Ck6pcqciAFQHvwAXgjqbqFUVjhnVpUgek5FiexQd57bWEOuk1Zo5RxS6WQrcxLW/naCwEZbJAGkGphcXZ253NFFSJKlrLlqFRAFUDgBCH2tn/mUz1U9kP+I07R8pzieUjHmVBPmRFNVnBuRl1tXNeIlX2S/Fknvf8bR72las+7KUlBedKu0vmfnL4geYEWqTJVBhRQo5AWHkI2RjvDz5iZ7scOBnJ+IQ6Nhp/dJ/05/05cXw6Kkf0Zf2F/SN9PTJLFkRVBzIUAeyLrcgOutSmrH4Nvc2wk9tWiujqpc8DqzlsfWSwPmCPI8odkaailSYAHRWA3YgD7Ypqs4NuXW194upy7o2jafNlyU9KYwUeJ39w3+EdRUVMsqWktBZUUKO4CwjXK0bJUhllSwRuIQAjxAiVE7ru81IU093ua6j0W7j7I5RUiw7o6yMQv2TT/0ZX2F/SFN3d76RdT3musQHv/0j/i28k/7YtmzLWysqa5Zc+e0xMDnCQu8WtuAhp/smn/oyvsL+kbJFBKQ4klop5qoB8wIm16EEBZBKHDAloudup+BpvpG/DAbYaf3qf9CPxiHFUUqTLY0VrbsQBt5x5p6KWhuktFJyuqgeyIC7VfDUmad2c9xbbY9V8aitlDrILTgOK8G8Nx7D2RR9n+tXuGpxMfgZllmjflwa3NbnwJjod0BBBAIORB3HwiJ+yaf+jK+wv6RJL9JwYbkXo2/NTqAtpLg6MqCCCCgII3EEjO8J3Zuf+Z0vrn8Dx0O1OhXAVUpuw2Frd26NUrRslSGWVLUjcQgBHiBEa7gqFdeMlZTycNvwlb2o6TenoGeU5Ry6BWU2PpXOfcDCpk7R9JKLe6L+tLlk+eGH/UU6OMLqrLyYAjyMCm1SoCbmjp7/AESfpGarUVdMu5i2p2batqc/VtfV180dI0yfM3KAL2vyVRYeAhybMtT2opbTJ38eaBcXvgUZhbjIm+Z7hyi20WjpMkWlSkljkihfYIlQsv5DiBoRVj8TyJ2ZkULaf6VP3TP/AM4vsQtKaKlVChZyYgDcZkEdxGcc/KqNtRQToYtwqtDnwiXvGXhpe8mj+Y322/WM95NH8xvtt+scj9Lu9P8Ae07H6pT9j/veAdnmlZnSmQzFkKkqD8kjl2Hl2Rf5iBgQRcEWI7DAvRWrlPTuXlKQxFrlicvEwVIjrYtT118XO5ycu1LLeaDUTegh+8yQM/hV/EIyGZo3VelkOHly+sNxLE27gTa8ZFWFitSpDectzcpbmBUeH3hmMivU0h506oBnTVCOAoVyALjlEnQVcxlTDNYES3Zce4EDjG9NCGIyB0nTUpmUdZcWSllIDdxMbKzSaS2wHEzWvhRSxtzNt0Ik2MiM1cgl9IxKra/WFj5b7xpptLS3YJ1lY5qHUri7rwiT4yIFVpVEYrhmMRvwoTbx3Rtk18t5ZmqboASTblvy5wiSoyIFLpeXMYKmI3F74TYZXsTwPZGp9PSrm2NgMiyoSo8QPZCITvH2AVdUrLrFZzYdD33OI5ADeYIUOlEmsVXEGXMqykG3PPhCJNjIi6UciTMINiEJBHdEalrwlPKeYT1govvzMIhOMgYmnJRZV61mNlYqQpPY0D9Yq5S8uUQ+HH1wFbrAC4AI9Id0IliVgdxvH2BUmqkSZYKqUDnJcJxE7vR3xIotKS5rFRcMMyrAqbc7HfCJNjIGz9OSlLL1iythwqpJuLXy5ZjOPdTpaUjFGJxAA2AJJvuAtvMIk+MgYmnZJBPWBBtgKnHc7urEjR+kEnYsF7qbMrCxHeDCJLjIFPp6UMyJmH52BsPnGjWfSWCSQhYMwBDKDaxPzhkIRDkZAuqrJcyTMJ6RFA6xwlW8L74kGrlypSszHDYWJzJyy7SYRJkZA+l0xLdwnWVjuDqVv3X3x9qdLSkYoxOIAZAEk33WtvMIk+MiHQaRSbiC3BX0lYWIvuyMadYaxpUhmTfkL77XO+0IhKMgZRaOsVcT5r8c3ureG6JVHWpNxYL9VipBFiCIRJMZEH9rSsLsWsqNhJsd/Ic/CPkrSisGOCYMIvmhF+4cYRJ8ZADQmlsTTA3SG804eqbAWFgT8nughU6VloxXrMwzIRS1u+26ESfGREOkpfRGcGugF7gflvvEZ9PSQRm1r2x4ThB5YoRCkZAx9OSQ1iWtfDjwnBfli3RkIgKdQNMeqZCcSTAcIJAYWzBAiTpWcj0IMkYUutwOGeYiwyaZELMosXN2PMx4lUEtcdlFnzYcD4boRB9RotpqANUErcEWVRu3WIj1XUEwTDOkOofDZlYdUgdvCNsvQVOpBEsZG4zNge68bKvREmY2J0ueOZzt4wiA9I1xnSaeYeopmjEd4BF7HPhfnBR9FszS2eeWwMGHVUZ94gg1KhTAVGC1sNsvKItPoWQjBlTMbsybd1zCJo92zJjzFlFEWWbMzC5Jt824sO0mIGhWvSVBve5mm9rXuOXDugxP0RJd8bICx39veNxjdLokVWULYOSWHPFvhEGaPl2oepvMsnLmQfviRq9MT3NLKkWC59h43ifIkqihVFgBYCIL6Cpy2Iylv428t0IkafLBr0vwlEjvuY9sP34fQ/3QS9zJjD26wGG/ZyjDTLj6S3Xthv2coRNOmP4E31G9kBNJLehkg7iZYiyTZYZSrC4IsRGl6GWUVCvVW1hytuhEH6zKBKl24TUt5xmmf5ik9dvwiCdTTLMADi4BBHeN0ZOpkZlZhcobqeV4RBU1gK5cfGV1L87527YzSGdZThfSVXL2+abWv4384J1tDLmgCYoa26/Dxj5RaPlyr9GoW+88T4mEQboKWOnqm44wPC0ZIlg18wkZiUtvGCsmmVCxUWLm7dpjFpkDmYB1yLE9ghEFUcse7pxtmEW3jv8AZGULhamqJ3BUJ8A0FUplDs4HWYAE87boxKVAzOB1ntiPO26EQBXVk2ZTNNLS0lspstsTHsvcAHuBjNL/ABcvqp+UFJehJAJIljO/PK++w4RKakQy+jKgpa1uyESJrCf3ab6sDqtgHoi/oWO/diwra/5QWk6JkqjIqdVvSFznG6dRy3TAygqLWB7N0IgvWKxenUen0oI52HpHujKeWDXzSd4lrbxifRaLlSjeWgB57z5mNy0yhy4HWIAJ7BuhEGUn87O+jSC01VIIaxByIO4+ceFplDlwOswAJ5gboyrpUmLhcXXl/wCoRAVZTCmmSjIYjG4Uyr3BB3kA7rc486Rqfcs+Y/yZqEj11/8Af3wWpdFSJJLIgBA37yPOB8+atXNlCWMUuWcbNbK/BQT9/dCJslaFBpUlMxVsmxcce/xjZo6tmicZE7CzBcQdeI7RwMEKykSauGYLi9//AC0eKLR8uVfo1AvvPE+JhEgaunrVI/8Anb2CIehZLs0+04owmtiXCpPYc87Wgw2iZJmdJgGO9757+cfKvRMmY2J0BbmLg/dCIN0hQ9DSTwGLXJYmwGZIvkI9aalhaAgDIIv5QUXR0oSzKCDAd6xsn0qOmBhdbWt3QiCNY5QWjKgZALbzEZBeppUmLgcXXl3RkIn/2Q=="/>
          <p:cNvSpPr>
            <a:spLocks noChangeAspect="1" noChangeArrowheads="1"/>
          </p:cNvSpPr>
          <p:nvPr/>
        </p:nvSpPr>
        <p:spPr bwMode="auto">
          <a:xfrm>
            <a:off x="63500" y="-1539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3588718"/>
            <a:ext cx="29718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9990" y="404664"/>
            <a:ext cx="1875557"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3368" y="3426717"/>
            <a:ext cx="2343477" cy="543001"/>
          </a:xfrm>
          <a:prstGeom prst="rect">
            <a:avLst/>
          </a:prstGeom>
        </p:spPr>
      </p:pic>
    </p:spTree>
    <p:extLst>
      <p:ext uri="{BB962C8B-B14F-4D97-AF65-F5344CB8AC3E}">
        <p14:creationId xmlns:p14="http://schemas.microsoft.com/office/powerpoint/2010/main" val="3704509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C:\Users\cs0skr\AppData\Local\Microsoft\Windows\Temporary Internet Files\Content.IE5\9MLTJW3F\MP900405496[1].jpg"/>
          <p:cNvPicPr>
            <a:picLocks noChangeAspect="1" noChangeArrowheads="1"/>
          </p:cNvPicPr>
          <p:nvPr/>
        </p:nvPicPr>
        <p:blipFill>
          <a:blip r:embed="rId3" cstate="print"/>
          <a:srcRect/>
          <a:stretch>
            <a:fillRect/>
          </a:stretch>
        </p:blipFill>
        <p:spPr bwMode="auto">
          <a:xfrm>
            <a:off x="6879704" y="2204864"/>
            <a:ext cx="2264296" cy="1617354"/>
          </a:xfrm>
          <a:prstGeom prst="rect">
            <a:avLst/>
          </a:prstGeom>
          <a:noFill/>
        </p:spPr>
      </p:pic>
      <p:sp>
        <p:nvSpPr>
          <p:cNvPr id="2" name="Title 1"/>
          <p:cNvSpPr>
            <a:spLocks noGrp="1"/>
          </p:cNvSpPr>
          <p:nvPr>
            <p:ph type="title"/>
          </p:nvPr>
        </p:nvSpPr>
        <p:spPr>
          <a:xfrm>
            <a:off x="467544" y="548680"/>
            <a:ext cx="8291513" cy="576263"/>
          </a:xfrm>
        </p:spPr>
        <p:txBody>
          <a:bodyPr/>
          <a:lstStyle/>
          <a:p>
            <a:r>
              <a:rPr lang="en-GB" dirty="0" smtClean="0"/>
              <a:t>Questions</a:t>
            </a:r>
            <a:endParaRPr lang="en-GB" dirty="0"/>
          </a:p>
        </p:txBody>
      </p:sp>
      <p:sp>
        <p:nvSpPr>
          <p:cNvPr id="3" name="Content Placeholder 2"/>
          <p:cNvSpPr>
            <a:spLocks noGrp="1"/>
          </p:cNvSpPr>
          <p:nvPr>
            <p:ph sz="half" idx="1"/>
          </p:nvPr>
        </p:nvSpPr>
        <p:spPr>
          <a:xfrm>
            <a:off x="179512" y="1119899"/>
            <a:ext cx="8352927" cy="4897090"/>
          </a:xfrm>
        </p:spPr>
        <p:txBody>
          <a:bodyPr/>
          <a:lstStyle/>
          <a:p>
            <a:pPr lvl="1"/>
            <a:endParaRPr lang="en-GB" dirty="0" smtClean="0"/>
          </a:p>
          <a:p>
            <a:pPr lvl="2"/>
            <a:endParaRPr lang="en-GB" dirty="0"/>
          </a:p>
          <a:p>
            <a:pPr lvl="2"/>
            <a:endParaRPr lang="en-GB" dirty="0" smtClean="0"/>
          </a:p>
          <a:p>
            <a:pPr lvl="1"/>
            <a:endParaRPr lang="en-GB" dirty="0" smtClean="0"/>
          </a:p>
          <a:p>
            <a:pPr lvl="1"/>
            <a:endParaRPr lang="en-GB" dirty="0" smtClean="0"/>
          </a:p>
          <a:p>
            <a:pPr lvl="1"/>
            <a:endParaRPr lang="en-GB" dirty="0" smtClean="0"/>
          </a:p>
          <a:p>
            <a:endParaRPr lang="en-GB" dirty="0"/>
          </a:p>
        </p:txBody>
      </p:sp>
      <p:pic>
        <p:nvPicPr>
          <p:cNvPr id="3075" name="Picture 3" descr="C:\Users\srk\AppData\Local\Microsoft\Windows\Temporary Internet Files\Content.IE5\BHCOB4ZI\MC900441523[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9832" y="1124744"/>
            <a:ext cx="187325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C:\Users\srk\AppData\Local\Microsoft\Windows\Temporary Internet Files\Content.IE5\ICSBUSXB\MP900382650[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3848" y="3840474"/>
            <a:ext cx="2624336" cy="187452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Users\srk\AppData\Local\Microsoft\Windows\Temporary Internet Files\Content.IE5\BHCOB4ZI\MC90028336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04248" y="3900605"/>
            <a:ext cx="1813255" cy="1826971"/>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C:\Users\srk\AppData\Local\Microsoft\Windows\Temporary Internet Files\Content.IE5\SE2650XR\MM900283214[1].gif"/>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2" y="3789040"/>
            <a:ext cx="1800200" cy="191933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194682" y="6209176"/>
            <a:ext cx="2791149" cy="615553"/>
          </a:xfrm>
          <a:prstGeom prst="rect">
            <a:avLst/>
          </a:prstGeom>
          <a:noFill/>
        </p:spPr>
        <p:txBody>
          <a:bodyPr wrap="none" rtlCol="0">
            <a:spAutoFit/>
          </a:bodyPr>
          <a:lstStyle/>
          <a:p>
            <a:r>
              <a:rPr lang="en-GB" dirty="0" smtClean="0"/>
              <a:t>S.R.Kerridge@kent.ac.uk</a:t>
            </a:r>
          </a:p>
          <a:p>
            <a:pPr algn="ctr"/>
            <a:r>
              <a:rPr lang="en-GB" sz="1600" dirty="0" smtClean="0"/>
              <a:t>@</a:t>
            </a:r>
            <a:r>
              <a:rPr lang="en-GB" sz="1600" dirty="0" err="1" smtClean="0"/>
              <a:t>SimonRKerridge</a:t>
            </a:r>
            <a:endParaRPr lang="en-GB" sz="1600" dirty="0"/>
          </a:p>
        </p:txBody>
      </p:sp>
      <p:sp>
        <p:nvSpPr>
          <p:cNvPr id="11" name="TextBox 10"/>
          <p:cNvSpPr txBox="1"/>
          <p:nvPr/>
        </p:nvSpPr>
        <p:spPr>
          <a:xfrm>
            <a:off x="1331640" y="2996952"/>
            <a:ext cx="6144631" cy="523220"/>
          </a:xfrm>
          <a:prstGeom prst="rect">
            <a:avLst/>
          </a:prstGeom>
          <a:noFill/>
        </p:spPr>
        <p:txBody>
          <a:bodyPr wrap="none" rtlCol="0">
            <a:spAutoFit/>
          </a:bodyPr>
          <a:lstStyle/>
          <a:p>
            <a:r>
              <a:rPr lang="en-GB" sz="2800" dirty="0" smtClean="0"/>
              <a:t>How many bears in the presentation?</a:t>
            </a:r>
            <a:endParaRPr lang="en-GB" sz="2800" dirty="0"/>
          </a:p>
        </p:txBody>
      </p:sp>
      <p:pic>
        <p:nvPicPr>
          <p:cNvPr id="1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36296" y="5949280"/>
            <a:ext cx="1790700" cy="79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00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2000"/>
                                  </p:stCondLst>
                                  <p:childTnLst>
                                    <p:set>
                                      <p:cBhvr>
                                        <p:cTn id="9" dur="1" fill="hold">
                                          <p:stCondLst>
                                            <p:cond delay="0"/>
                                          </p:stCondLst>
                                        </p:cTn>
                                        <p:tgtEl>
                                          <p:spTgt spid="2049"/>
                                        </p:tgtEl>
                                        <p:attrNameLst>
                                          <p:attrName>style.visibility</p:attrName>
                                        </p:attrNameLst>
                                      </p:cBhvr>
                                      <p:to>
                                        <p:strVal val="visible"/>
                                      </p:to>
                                    </p:set>
                                    <p:animEffect transition="in" filter="fade">
                                      <p:cBhvr>
                                        <p:cTn id="10" dur="4000"/>
                                        <p:tgtEl>
                                          <p:spTgt spid="2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91513" cy="576263"/>
          </a:xfrm>
        </p:spPr>
        <p:txBody>
          <a:bodyPr/>
          <a:lstStyle/>
          <a:p>
            <a:r>
              <a:rPr lang="en-GB" dirty="0" smtClean="0"/>
              <a:t>References</a:t>
            </a:r>
            <a:endParaRPr lang="en-GB" dirty="0"/>
          </a:p>
        </p:txBody>
      </p:sp>
      <p:sp>
        <p:nvSpPr>
          <p:cNvPr id="3" name="Content Placeholder 2"/>
          <p:cNvSpPr>
            <a:spLocks noGrp="1"/>
          </p:cNvSpPr>
          <p:nvPr>
            <p:ph sz="half" idx="1"/>
          </p:nvPr>
        </p:nvSpPr>
        <p:spPr>
          <a:xfrm>
            <a:off x="179512" y="1119899"/>
            <a:ext cx="8352927" cy="4897090"/>
          </a:xfrm>
        </p:spPr>
        <p:txBody>
          <a:bodyPr/>
          <a:lstStyle/>
          <a:p>
            <a:pPr lvl="1"/>
            <a:endParaRPr lang="en-GB" dirty="0" smtClean="0"/>
          </a:p>
          <a:p>
            <a:pPr lvl="2"/>
            <a:endParaRPr lang="en-GB" dirty="0"/>
          </a:p>
          <a:p>
            <a:pPr lvl="2"/>
            <a:endParaRPr lang="en-GB" dirty="0" smtClean="0"/>
          </a:p>
          <a:p>
            <a:pPr lvl="1"/>
            <a:endParaRPr lang="en-GB" dirty="0" smtClean="0"/>
          </a:p>
          <a:p>
            <a:pPr lvl="1"/>
            <a:endParaRPr lang="en-GB" dirty="0" smtClean="0"/>
          </a:p>
          <a:p>
            <a:pPr lvl="1"/>
            <a:endParaRPr lang="en-GB" dirty="0" smtClean="0"/>
          </a:p>
          <a:p>
            <a:endParaRPr lang="en-GB" dirty="0"/>
          </a:p>
        </p:txBody>
      </p:sp>
      <p:sp>
        <p:nvSpPr>
          <p:cNvPr id="9" name="TextBox 8"/>
          <p:cNvSpPr txBox="1"/>
          <p:nvPr/>
        </p:nvSpPr>
        <p:spPr>
          <a:xfrm>
            <a:off x="3194682" y="6209176"/>
            <a:ext cx="2791149" cy="615553"/>
          </a:xfrm>
          <a:prstGeom prst="rect">
            <a:avLst/>
          </a:prstGeom>
          <a:noFill/>
        </p:spPr>
        <p:txBody>
          <a:bodyPr wrap="none" rtlCol="0">
            <a:spAutoFit/>
          </a:bodyPr>
          <a:lstStyle/>
          <a:p>
            <a:r>
              <a:rPr lang="en-GB" dirty="0" smtClean="0"/>
              <a:t>S.R.Kerridge@kent.ac.uk</a:t>
            </a:r>
          </a:p>
          <a:p>
            <a:pPr algn="ctr"/>
            <a:r>
              <a:rPr lang="en-GB" sz="1600" dirty="0" smtClean="0"/>
              <a:t>@</a:t>
            </a:r>
            <a:r>
              <a:rPr lang="en-GB" sz="1600" dirty="0" err="1" smtClean="0"/>
              <a:t>SimonRKerridge</a:t>
            </a:r>
            <a:endParaRPr lang="en-GB" sz="1600" dirty="0"/>
          </a:p>
        </p:txBody>
      </p:sp>
      <p:pic>
        <p:nvPicPr>
          <p:cNvPr id="10" name="Picture 5" descr="UoK_RGB_Logo"/>
          <p:cNvPicPr>
            <a:picLocks noChangeAspect="1" noChangeArrowheads="1"/>
          </p:cNvPicPr>
          <p:nvPr/>
        </p:nvPicPr>
        <p:blipFill>
          <a:blip r:embed="rId3" cstate="print"/>
          <a:srcRect/>
          <a:stretch>
            <a:fillRect/>
          </a:stretch>
        </p:blipFill>
        <p:spPr bwMode="auto">
          <a:xfrm>
            <a:off x="7596336" y="5922992"/>
            <a:ext cx="1223962" cy="674687"/>
          </a:xfrm>
          <a:prstGeom prst="rect">
            <a:avLst/>
          </a:prstGeom>
          <a:noFill/>
          <a:ln w="9525">
            <a:noFill/>
            <a:miter lim="800000"/>
            <a:headEnd/>
            <a:tailEnd/>
          </a:ln>
        </p:spPr>
      </p:pic>
      <p:sp>
        <p:nvSpPr>
          <p:cNvPr id="12" name="Content Placeholder 2"/>
          <p:cNvSpPr>
            <a:spLocks noGrp="1"/>
          </p:cNvSpPr>
          <p:nvPr>
            <p:ph sz="half" idx="1"/>
          </p:nvPr>
        </p:nvSpPr>
        <p:spPr>
          <a:xfrm>
            <a:off x="233772" y="1192840"/>
            <a:ext cx="8712968" cy="4897090"/>
          </a:xfrm>
        </p:spPr>
        <p:txBody>
          <a:bodyPr/>
          <a:lstStyle/>
          <a:p>
            <a:pPr lvl="1"/>
            <a:r>
              <a:rPr lang="en-GB" sz="1600" dirty="0"/>
              <a:t>http://cerif4datasets.wordpress.com/</a:t>
            </a:r>
          </a:p>
          <a:p>
            <a:pPr lvl="1"/>
            <a:r>
              <a:rPr lang="en-GB" sz="1600" dirty="0" smtClean="0"/>
              <a:t>http</a:t>
            </a:r>
            <a:r>
              <a:rPr lang="en-GB" sz="1600" dirty="0"/>
              <a:t>://gtr.rcuk.ac.uk </a:t>
            </a:r>
          </a:p>
          <a:p>
            <a:pPr lvl="1"/>
            <a:r>
              <a:rPr lang="en-GB" sz="1600" dirty="0" smtClean="0"/>
              <a:t>http://irios2.unis4ne-system.net (GUEST/guest)</a:t>
            </a:r>
            <a:endParaRPr lang="en-GB" sz="1600" dirty="0"/>
          </a:p>
          <a:p>
            <a:pPr lvl="1"/>
            <a:r>
              <a:rPr lang="en-GB" sz="1600" dirty="0" smtClean="0"/>
              <a:t>http</a:t>
            </a:r>
            <a:r>
              <a:rPr lang="en-GB" sz="1600" dirty="0"/>
              <a:t>://orcid.org</a:t>
            </a:r>
            <a:r>
              <a:rPr lang="en-GB" sz="1600" dirty="0" smtClean="0"/>
              <a:t>/</a:t>
            </a:r>
          </a:p>
          <a:p>
            <a:pPr lvl="1"/>
            <a:r>
              <a:rPr lang="en-GB" sz="1600" dirty="0"/>
              <a:t>http://paperscape.org/</a:t>
            </a:r>
            <a:endParaRPr lang="en-GB" sz="1600" dirty="0" smtClean="0"/>
          </a:p>
          <a:p>
            <a:pPr lvl="1"/>
            <a:r>
              <a:rPr lang="en-GB" sz="1600" dirty="0" smtClean="0"/>
              <a:t>https://</a:t>
            </a:r>
            <a:r>
              <a:rPr lang="en-GB" sz="1600" dirty="0"/>
              <a:t>www.arma.ac.uk/professional-development-framework</a:t>
            </a:r>
          </a:p>
          <a:p>
            <a:pPr lvl="1"/>
            <a:r>
              <a:rPr lang="en-GB" sz="1600" dirty="0"/>
              <a:t>http://www.converis5.com</a:t>
            </a:r>
            <a:r>
              <a:rPr lang="en-GB" sz="1600" dirty="0" smtClean="0"/>
              <a:t>/</a:t>
            </a:r>
          </a:p>
          <a:p>
            <a:pPr lvl="1"/>
            <a:r>
              <a:rPr lang="en-GB" sz="1600" dirty="0" smtClean="0"/>
              <a:t>http</a:t>
            </a:r>
            <a:r>
              <a:rPr lang="en-GB" sz="1600" dirty="0"/>
              <a:t>://www.dcc.ac.uk/</a:t>
            </a:r>
          </a:p>
          <a:p>
            <a:pPr lvl="1"/>
            <a:r>
              <a:rPr lang="en-GB" sz="1600" dirty="0" smtClean="0"/>
              <a:t>http</a:t>
            </a:r>
            <a:r>
              <a:rPr lang="en-GB" sz="1600" dirty="0"/>
              <a:t>://</a:t>
            </a:r>
            <a:r>
              <a:rPr lang="en-GB" sz="1600" dirty="0" smtClean="0"/>
              <a:t>www.kent.ac.uk/researchservices/about/research-strategy.html</a:t>
            </a:r>
          </a:p>
          <a:p>
            <a:pPr lvl="1"/>
            <a:r>
              <a:rPr lang="en-GB" sz="1600" dirty="0" smtClean="0"/>
              <a:t>http://www.ref.ac.uk/</a:t>
            </a:r>
          </a:p>
          <a:p>
            <a:pPr lvl="1"/>
            <a:r>
              <a:rPr lang="en-GB" sz="1600" dirty="0"/>
              <a:t>http://www.rmas.ac.uk/</a:t>
            </a:r>
            <a:endParaRPr lang="en-GB" sz="1600" dirty="0" smtClean="0"/>
          </a:p>
          <a:p>
            <a:pPr lvl="1"/>
            <a:r>
              <a:rPr lang="en-GB" sz="1600" dirty="0" smtClean="0"/>
              <a:t>http</a:t>
            </a:r>
            <a:r>
              <a:rPr lang="en-GB" sz="1600" dirty="0"/>
              <a:t>://</a:t>
            </a:r>
            <a:r>
              <a:rPr lang="en-GB" sz="1600" dirty="0" smtClean="0"/>
              <a:t>www.snowballmetrics.com/wp-content/uploads/snowball-metrics-recipe-book-upd.pdf</a:t>
            </a:r>
          </a:p>
          <a:p>
            <a:pPr lvl="1"/>
            <a:r>
              <a:rPr lang="en-GB" sz="1600" dirty="0"/>
              <a:t>http://</a:t>
            </a:r>
            <a:r>
              <a:rPr lang="en-GB" sz="1600" dirty="0" smtClean="0"/>
              <a:t>www.timeshighereducation.co.uk/world-university-rankings/2011-12/world-ranking/methodology</a:t>
            </a:r>
          </a:p>
          <a:p>
            <a:pPr lvl="1"/>
            <a:r>
              <a:rPr lang="en-GB" sz="1600" dirty="0" err="1" smtClean="0"/>
              <a:t>K</a:t>
            </a:r>
            <a:r>
              <a:rPr lang="en-GB" sz="1600" cap="small" dirty="0" err="1" smtClean="0"/>
              <a:t>rimson</a:t>
            </a:r>
            <a:r>
              <a:rPr lang="en-GB" sz="1600" i="1" dirty="0" smtClean="0"/>
              <a:t> - R.S.Pender@kent.ac.uk</a:t>
            </a:r>
          </a:p>
        </p:txBody>
      </p:sp>
    </p:spTree>
    <p:extLst>
      <p:ext uri="{BB962C8B-B14F-4D97-AF65-F5344CB8AC3E}">
        <p14:creationId xmlns:p14="http://schemas.microsoft.com/office/powerpoint/2010/main" val="3965050912"/>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 template">
  <a:themeElements>
    <a:clrScheme name="3_AR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ARM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AR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ARM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ARM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ARM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ARM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ARM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ARM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ARM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ARM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ARM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ARM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ARM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template</Template>
  <TotalTime>1456</TotalTime>
  <Words>1342</Words>
  <Application>Microsoft Office PowerPoint</Application>
  <PresentationFormat>On-screen Show (4:3)</PresentationFormat>
  <Paragraphs>354</Paragraphs>
  <Slides>29</Slides>
  <Notes>24</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Presentation template</vt:lpstr>
      <vt:lpstr>Improved Research Information and Decision Management for Strategic Advantage</vt:lpstr>
      <vt:lpstr>Outline</vt:lpstr>
      <vt:lpstr>Context</vt:lpstr>
      <vt:lpstr>Context</vt:lpstr>
      <vt:lpstr>Strategic Advantage</vt:lpstr>
      <vt:lpstr>Strategic Ambition</vt:lpstr>
      <vt:lpstr>Strategic Ambitions</vt:lpstr>
      <vt:lpstr>Measurable Objectives</vt:lpstr>
      <vt:lpstr>Measurable Objectives</vt:lpstr>
      <vt:lpstr>Measurable Objectives</vt:lpstr>
      <vt:lpstr>Measurable Objectives</vt:lpstr>
      <vt:lpstr>Research Information</vt:lpstr>
      <vt:lpstr>Decision Management</vt:lpstr>
      <vt:lpstr>Current Initiatives</vt:lpstr>
      <vt:lpstr>ORCID</vt:lpstr>
      <vt:lpstr>Gateway to Research</vt:lpstr>
      <vt:lpstr>GtR</vt:lpstr>
      <vt:lpstr>G4HE</vt:lpstr>
      <vt:lpstr>Snowball Metrics</vt:lpstr>
      <vt:lpstr>Example Snowball Metrics</vt:lpstr>
      <vt:lpstr>Alt Metrics</vt:lpstr>
      <vt:lpstr>REF2014</vt:lpstr>
      <vt:lpstr>Research Data</vt:lpstr>
      <vt:lpstr>THE Methodology</vt:lpstr>
      <vt:lpstr>Citation Analysis</vt:lpstr>
      <vt:lpstr>Krimson</vt:lpstr>
      <vt:lpstr>In Summary</vt:lpstr>
      <vt:lpstr>Questions</vt:lpstr>
      <vt:lpstr>References</vt:lpstr>
    </vt:vector>
  </TitlesOfParts>
  <Company>University of Sunderland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 Award Financial II</dc:title>
  <dc:creator>Simon Kerridge</dc:creator>
  <cp:lastModifiedBy>Simon Kerridge</cp:lastModifiedBy>
  <cp:revision>84</cp:revision>
  <cp:lastPrinted>2013-09-06T13:33:16Z</cp:lastPrinted>
  <dcterms:created xsi:type="dcterms:W3CDTF">2013-02-26T22:22:57Z</dcterms:created>
  <dcterms:modified xsi:type="dcterms:W3CDTF">2013-09-06T13:43:54Z</dcterms:modified>
</cp:coreProperties>
</file>