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tiff" ContentType="image/tiff"/>
  <Default Extension="jpg" ContentType="image/jpeg"/>
  <Default Extension="rels" ContentType="application/vnd.openxmlformats-package.relationships+xml"/>
  <Default Extension="gif" ContentType="image/gif"/>
  <Default Extension="bin" ContentType="application/vnd.openxmlformats-officedocument.presentationml.printerSettings"/>
  <Default Extension="png" ContentType="image/p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0"/>
  </p:notesMasterIdLst>
  <p:handoutMasterIdLst>
    <p:handoutMasterId r:id="rId21"/>
  </p:handoutMasterIdLst>
  <p:sldIdLst>
    <p:sldId id="308" r:id="rId2"/>
    <p:sldId id="361" r:id="rId3"/>
    <p:sldId id="311" r:id="rId4"/>
    <p:sldId id="312" r:id="rId5"/>
    <p:sldId id="317" r:id="rId6"/>
    <p:sldId id="337" r:id="rId7"/>
    <p:sldId id="347" r:id="rId8"/>
    <p:sldId id="315" r:id="rId9"/>
    <p:sldId id="316" r:id="rId10"/>
    <p:sldId id="367" r:id="rId11"/>
    <p:sldId id="350" r:id="rId12"/>
    <p:sldId id="353" r:id="rId13"/>
    <p:sldId id="354" r:id="rId14"/>
    <p:sldId id="355" r:id="rId15"/>
    <p:sldId id="368" r:id="rId16"/>
    <p:sldId id="364" r:id="rId17"/>
    <p:sldId id="369" r:id="rId18"/>
    <p:sldId id="36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What is DRI?" id="{FA1E205A-C4C6-B24B-8A84-AD8FA11B081C}">
          <p14:sldIdLst>
            <p14:sldId id="308"/>
            <p14:sldId id="361"/>
            <p14:sldId id="311"/>
            <p14:sldId id="312"/>
            <p14:sldId id="317"/>
            <p14:sldId id="337"/>
            <p14:sldId id="347"/>
            <p14:sldId id="315"/>
            <p14:sldId id="316"/>
            <p14:sldId id="367"/>
            <p14:sldId id="350"/>
            <p14:sldId id="353"/>
            <p14:sldId id="354"/>
            <p14:sldId id="355"/>
            <p14:sldId id="368"/>
            <p14:sldId id="364"/>
            <p14:sldId id="369"/>
            <p14:sldId id="363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305" autoAdjust="0"/>
    <p:restoredTop sz="99630" autoAdjust="0"/>
  </p:normalViewPr>
  <p:slideViewPr>
    <p:cSldViewPr snapToGrid="0">
      <p:cViewPr>
        <p:scale>
          <a:sx n="80" d="100"/>
          <a:sy n="80" d="100"/>
        </p:scale>
        <p:origin x="-1032" y="-43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21" Type="http://schemas.openxmlformats.org/officeDocument/2006/relationships/handoutMaster" Target="handoutMasters/handoutMaster1.xml"/><Relationship Id="rId22" Type="http://schemas.openxmlformats.org/officeDocument/2006/relationships/printerSettings" Target="printerSettings/printerSettings1.bin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58DDDAA-C1F0-6545-8F7A-B4BDC04598C7}" type="datetime1">
              <a:rPr lang="en-IE" smtClean="0"/>
              <a:t>25/05/17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23CFC7-9995-B243-8CB4-AEFC2A72BBD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0665890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6051BA-F808-0A4E-BFFD-266DE80EEC19}" type="datetime1">
              <a:rPr lang="en-IE" smtClean="0"/>
              <a:t>25/05/17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66B208-95AD-3849-964C-3B78FD120B2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52301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IE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7244D196-E7B9-4414-923D-2F603587F87D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AE818-9ECF-4BDE-B2E7-09E54FEA2551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9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666B208-95AD-3849-964C-3B78FD120B29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76013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AE818-9ECF-4BDE-B2E7-09E54FEA255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9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AE818-9ECF-4BDE-B2E7-09E54FEA2551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9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AE818-9ECF-4BDE-B2E7-09E54FEA2551}" type="slidenum">
              <a:rPr lang="en-US" smtClean="0"/>
              <a:pPr>
                <a:defRPr/>
              </a:pPr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9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FAFAE818-9ECF-4BDE-B2E7-09E54FEA2551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46792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Shape 280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>
            <a:noFill/>
          </a:ln>
        </p:spPr>
      </p:sp>
      <p:sp>
        <p:nvSpPr>
          <p:cNvPr id="281" name="Shape 281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399" cy="4114800"/>
          </a:xfrm>
          <a:prstGeom prst="rect">
            <a:avLst/>
          </a:prstGeom>
          <a:noFill/>
          <a:ln>
            <a:noFill/>
          </a:ln>
        </p:spPr>
        <p:txBody>
          <a:bodyPr lIns="91425" tIns="45700" rIns="91425" bIns="45700" anchor="t" anchorCtr="0">
            <a:noAutofit/>
          </a:bodyPr>
          <a:lstStyle/>
          <a:p>
            <a:pPr>
              <a:spcBef>
                <a:spcPts val="0"/>
              </a:spcBef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CC2E50-0864-754C-8F77-486FF6AFC9B8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552675-0A16-B14B-8269-83AD79A1E92D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6A1178-CD4A-9B4C-868A-C1B9F51A99ED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156B86-AE5C-774E-841B-F7DB6EC23285}" type="datetime1">
              <a:rPr lang="en-IE" smtClean="0"/>
              <a:t>25/05/17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6F6078-DD63-3146-AABC-9EABF85A8BCE}" type="datetime1">
              <a:rPr lang="en-IE" smtClean="0"/>
              <a:t>25/05/17</a:t>
            </a:fld>
            <a:endParaRPr lang="en-I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BF53E9-8E9C-DB4F-819F-42051D7A7DE4}" type="datetime1">
              <a:rPr lang="en-IE" smtClean="0"/>
              <a:t>25/05/17</a:t>
            </a:fld>
            <a:endParaRPr lang="en-I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F9AE41-DCFA-DD4D-BDD5-C7C0E5F84B27}" type="datetime1">
              <a:rPr lang="en-IE" smtClean="0"/>
              <a:t>25/05/17</a:t>
            </a:fld>
            <a:endParaRPr lang="en-I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BEB68-21A1-B144-A18B-0DB7F853E42B}" type="datetime1">
              <a:rPr lang="en-IE" smtClean="0"/>
              <a:t>25/05/17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8E4740-333F-7444-B9C3-230B6C4BCCE9}" type="datetime1">
              <a:rPr lang="en-IE" smtClean="0"/>
              <a:t>25/05/17</a:t>
            </a:fld>
            <a:endParaRPr lang="en-I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B25F01-EE5F-7A42-9794-37BB4E894FAC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0B23F0-F853-7648-84B3-5B1AE51BB2B2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I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I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E9AB40-20BC-0249-8402-359A2D5E8F92}" type="datetime1">
              <a:rPr lang="en-IE" smtClean="0"/>
              <a:t>25/05/17</a:t>
            </a:fld>
            <a:endParaRPr lang="en-I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smtClean="0"/>
              <a:t>@aaocarroll |  www.dri.ie</a:t>
            </a:r>
            <a:endParaRPr lang="en-I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650CC0-3BA0-46A5-ABD2-E1047BC000E4}" type="slidenum">
              <a:rPr lang="en-IE" smtClean="0"/>
              <a:pPr/>
              <a:t>‹#›</a:t>
            </a:fld>
            <a:endParaRPr lang="en-I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Relationship Id="rId3" Type="http://schemas.openxmlformats.org/officeDocument/2006/relationships/image" Target="../media/image3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3.jpeg"/><Relationship Id="rId12" Type="http://schemas.openxmlformats.org/officeDocument/2006/relationships/image" Target="../media/image14.jpeg"/><Relationship Id="rId13" Type="http://schemas.openxmlformats.org/officeDocument/2006/relationships/image" Target="../media/image15.jpeg"/><Relationship Id="rId14" Type="http://schemas.openxmlformats.org/officeDocument/2006/relationships/image" Target="../media/image16.png"/><Relationship Id="rId15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Relationship Id="rId10" Type="http://schemas.openxmlformats.org/officeDocument/2006/relationships/image" Target="../media/image12.jpeg"/></Relationships>
</file>

<file path=ppt/slides/_rels/slide5.xml.rels><?xml version="1.0" encoding="UTF-8" standalone="yes"?>
<Relationships xmlns="http://schemas.openxmlformats.org/package/2006/relationships"><Relationship Id="rId11" Type="http://schemas.openxmlformats.org/officeDocument/2006/relationships/image" Target="../media/image25.jpeg"/><Relationship Id="rId12" Type="http://schemas.openxmlformats.org/officeDocument/2006/relationships/image" Target="../media/image26.JP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gif"/><Relationship Id="rId3" Type="http://schemas.openxmlformats.org/officeDocument/2006/relationships/image" Target="../media/image18.jpeg"/><Relationship Id="rId4" Type="http://schemas.openxmlformats.org/officeDocument/2006/relationships/image" Target="../media/image19.png"/><Relationship Id="rId5" Type="http://schemas.openxmlformats.org/officeDocument/2006/relationships/image" Target="../media/image20.jpeg"/><Relationship Id="rId6" Type="http://schemas.openxmlformats.org/officeDocument/2006/relationships/image" Target="../media/image21.jpeg"/><Relationship Id="rId7" Type="http://schemas.openxmlformats.org/officeDocument/2006/relationships/image" Target="../media/image2.jpeg"/><Relationship Id="rId8" Type="http://schemas.openxmlformats.org/officeDocument/2006/relationships/image" Target="../media/image22.jpeg"/><Relationship Id="rId9" Type="http://schemas.openxmlformats.org/officeDocument/2006/relationships/image" Target="../media/image23.jpg"/><Relationship Id="rId10" Type="http://schemas.openxmlformats.org/officeDocument/2006/relationships/image" Target="../media/image2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4" Type="http://schemas.openxmlformats.org/officeDocument/2006/relationships/image" Target="../media/image28.jpeg"/><Relationship Id="rId5" Type="http://schemas.openxmlformats.org/officeDocument/2006/relationships/image" Target="../media/image29.jpeg"/><Relationship Id="rId6" Type="http://schemas.openxmlformats.org/officeDocument/2006/relationships/image" Target="../media/image30.jpeg"/><Relationship Id="rId7" Type="http://schemas.openxmlformats.org/officeDocument/2006/relationships/image" Target="../media/image2.jpeg"/><Relationship Id="rId8" Type="http://schemas.openxmlformats.org/officeDocument/2006/relationships/image" Target="../media/image31.png"/><Relationship Id="rId9" Type="http://schemas.openxmlformats.org/officeDocument/2006/relationships/image" Target="../media/image32.png"/><Relationship Id="rId10" Type="http://schemas.openxmlformats.org/officeDocument/2006/relationships/image" Target="../media/image3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4" Type="http://schemas.openxmlformats.org/officeDocument/2006/relationships/image" Target="../media/image35.png"/><Relationship Id="rId5" Type="http://schemas.openxmlformats.org/officeDocument/2006/relationships/image" Target="../media/image36.png"/><Relationship Id="rId6" Type="http://schemas.openxmlformats.org/officeDocument/2006/relationships/image" Target="../media/image37.png"/><Relationship Id="rId7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4" Type="http://schemas.openxmlformats.org/officeDocument/2006/relationships/image" Target="../media/image2.jpeg"/><Relationship Id="rId5" Type="http://schemas.openxmlformats.org/officeDocument/2006/relationships/image" Target="../media/image34.png"/><Relationship Id="rId6" Type="http://schemas.openxmlformats.org/officeDocument/2006/relationships/image" Target="../media/image35.png"/><Relationship Id="rId7" Type="http://schemas.openxmlformats.org/officeDocument/2006/relationships/image" Target="../media/image36.png"/><Relationship Id="rId8" Type="http://schemas.openxmlformats.org/officeDocument/2006/relationships/image" Target="../media/image37.png"/><Relationship Id="rId9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34.png"/><Relationship Id="rId5" Type="http://schemas.openxmlformats.org/officeDocument/2006/relationships/image" Target="../media/image35.png"/><Relationship Id="rId6" Type="http://schemas.openxmlformats.org/officeDocument/2006/relationships/image" Target="../media/image36.png"/><Relationship Id="rId7" Type="http://schemas.openxmlformats.org/officeDocument/2006/relationships/image" Target="../media/image37.png"/><Relationship Id="rId8" Type="http://schemas.openxmlformats.org/officeDocument/2006/relationships/image" Target="../media/image38.png"/><Relationship Id="rId9" Type="http://schemas.openxmlformats.org/officeDocument/2006/relationships/image" Target="../media/image40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4" Type="http://schemas.openxmlformats.org/officeDocument/2006/relationships/image" Target="../media/image41.png"/><Relationship Id="rId5" Type="http://schemas.openxmlformats.org/officeDocument/2006/relationships/image" Target="../media/image26.JPG"/><Relationship Id="rId6" Type="http://schemas.openxmlformats.org/officeDocument/2006/relationships/image" Target="../media/image42.jpeg"/><Relationship Id="rId7" Type="http://schemas.openxmlformats.org/officeDocument/2006/relationships/image" Target="../media/image43.png"/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4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6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7.tif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8.jpg"/><Relationship Id="rId3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4" Type="http://schemas.openxmlformats.org/officeDocument/2006/relationships/image" Target="../media/image50.jpg"/><Relationship Id="rId5" Type="http://schemas.openxmlformats.org/officeDocument/2006/relationships/image" Target="../media/image51.gif"/><Relationship Id="rId6" Type="http://schemas.openxmlformats.org/officeDocument/2006/relationships/image" Target="../media/image52.tiff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eg"/><Relationship Id="rId3" Type="http://schemas.openxmlformats.org/officeDocument/2006/relationships/image" Target="../media/image29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819638"/>
          </a:solidFill>
          <a:ln>
            <a:noFill/>
          </a:ln>
          <a:effectLst>
            <a:outerShdw blurRad="40000" dist="23000" dir="5400000" rotWithShape="0">
              <a:schemeClr val="bg1">
                <a:alpha val="35000"/>
              </a:scheme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pic>
        <p:nvPicPr>
          <p:cNvPr id="2052" name="Picture 7" descr="logo_green_on_green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7179" y="160235"/>
            <a:ext cx="5155980" cy="16775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1891829" y="4516388"/>
            <a:ext cx="6696744" cy="17543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 smtClean="0">
                <a:solidFill>
                  <a:schemeClr val="bg1"/>
                </a:solidFill>
                <a:latin typeface="Garamond" pitchFamily="18" charset="0"/>
              </a:rPr>
              <a:t>____________________</a:t>
            </a:r>
          </a:p>
          <a:p>
            <a:pPr algn="r"/>
            <a:endParaRPr lang="en-US" sz="240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r"/>
            <a:r>
              <a:rPr lang="en-US" sz="2000" dirty="0" smtClean="0">
                <a:solidFill>
                  <a:schemeClr val="bg1"/>
                </a:solidFill>
                <a:latin typeface="Garamond" pitchFamily="18" charset="0"/>
              </a:rPr>
              <a:t>Dr. </a:t>
            </a:r>
            <a:r>
              <a:rPr lang="en-US" sz="2000" dirty="0" smtClean="0">
                <a:solidFill>
                  <a:schemeClr val="bg1"/>
                </a:solidFill>
                <a:latin typeface="Garamond" pitchFamily="18" charset="0"/>
              </a:rPr>
              <a:t>Aileen O’Carroll</a:t>
            </a:r>
            <a:endParaRPr lang="en-US" sz="200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r"/>
            <a:r>
              <a:rPr lang="en-US" sz="2000" dirty="0" smtClean="0">
                <a:solidFill>
                  <a:schemeClr val="bg1"/>
                </a:solidFill>
                <a:latin typeface="Garamond" pitchFamily="18" charset="0"/>
              </a:rPr>
              <a:t>Policy Manager</a:t>
            </a:r>
            <a:endParaRPr lang="en-US" sz="2000" dirty="0" smtClean="0">
              <a:solidFill>
                <a:schemeClr val="bg1"/>
              </a:solidFill>
              <a:latin typeface="Garamond" pitchFamily="18" charset="0"/>
            </a:endParaRPr>
          </a:p>
          <a:p>
            <a:pPr algn="r"/>
            <a:r>
              <a:rPr lang="en-US" sz="2000" dirty="0" smtClean="0">
                <a:solidFill>
                  <a:schemeClr val="bg1"/>
                </a:solidFill>
                <a:latin typeface="Garamond" pitchFamily="18" charset="0"/>
              </a:rPr>
              <a:t>Digital Repository of Ireland</a:t>
            </a:r>
            <a:endParaRPr lang="en-US" sz="2000" b="1" dirty="0" smtClean="0">
              <a:solidFill>
                <a:srgbClr val="819638"/>
              </a:solidFill>
              <a:latin typeface="Garamond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238250" y="2889250"/>
            <a:ext cx="7334250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smtClean="0">
                <a:solidFill>
                  <a:srgbClr val="FFFFFF"/>
                </a:solidFill>
                <a:latin typeface="Garamond"/>
                <a:cs typeface="Garamond"/>
              </a:rPr>
              <a:t>Digital Repository of Ireland</a:t>
            </a:r>
            <a:endParaRPr lang="en-US" sz="3200" dirty="0">
              <a:solidFill>
                <a:srgbClr val="FFFFFF"/>
              </a:solidFill>
              <a:latin typeface="Garamond"/>
              <a:cs typeface="Garamond"/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48134813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2" name="Picture 1" descr="DRI front page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5" y="1057274"/>
            <a:ext cx="8937625" cy="5197475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7072855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485775" y="1268413"/>
            <a:ext cx="8008938" cy="11387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600" dirty="0" smtClean="0">
                <a:solidFill>
                  <a:srgbClr val="819638"/>
                </a:solidFill>
                <a:latin typeface="Garamond"/>
                <a:cs typeface="Garamond"/>
              </a:rPr>
              <a:t>DRI is also</a:t>
            </a:r>
            <a:r>
              <a:rPr lang="is-IS" sz="3600" dirty="0" smtClean="0">
                <a:solidFill>
                  <a:srgbClr val="819638"/>
                </a:solidFill>
                <a:latin typeface="Garamond"/>
                <a:cs typeface="Garamond"/>
              </a:rPr>
              <a:t>…</a:t>
            </a:r>
          </a:p>
          <a:p>
            <a:r>
              <a:rPr lang="en-US" b="1" dirty="0" smtClean="0">
                <a:solidFill>
                  <a:srgbClr val="819638"/>
                </a:solidFill>
                <a:latin typeface="Garamond"/>
                <a:cs typeface="Garamond"/>
              </a:rPr>
              <a:t>Research Centre for Best Practices</a:t>
            </a:r>
            <a:endParaRPr lang="en-US" b="1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sp>
        <p:nvSpPr>
          <p:cNvPr id="11270" name="Text Placeholder 2"/>
          <p:cNvSpPr txBox="1">
            <a:spLocks/>
          </p:cNvSpPr>
          <p:nvPr/>
        </p:nvSpPr>
        <p:spPr bwMode="auto">
          <a:xfrm>
            <a:off x="920750" y="2635250"/>
            <a:ext cx="8223250" cy="350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Digital Preservation </a:t>
            </a:r>
          </a:p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Digital Archiving &amp; Metadata </a:t>
            </a:r>
            <a:endParaRPr lang="en-CA" sz="2700" dirty="0">
              <a:solidFill>
                <a:schemeClr val="tx1">
                  <a:lumMod val="50000"/>
                  <a:lumOff val="50000"/>
                </a:schemeClr>
              </a:solidFill>
              <a:latin typeface="Garamond"/>
              <a:cs typeface="Garamond"/>
            </a:endParaRPr>
          </a:p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Data </a:t>
            </a:r>
            <a:r>
              <a:rPr lang="en-CA" sz="2700" dirty="0" err="1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Curation</a:t>
            </a: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 &amp; Digital Exhibitions</a:t>
            </a:r>
          </a:p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Education</a:t>
            </a:r>
            <a:r>
              <a:rPr lang="en-CA" sz="2700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 </a:t>
            </a: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&amp; Training</a:t>
            </a:r>
          </a:p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Advocacy &amp; Policy influence</a:t>
            </a:r>
          </a:p>
          <a:p>
            <a:pPr marL="241200" indent="-241200">
              <a:spcAft>
                <a:spcPts val="600"/>
              </a:spcAft>
              <a:buFont typeface="Arial"/>
              <a:buChar char="•"/>
            </a:pPr>
            <a:r>
              <a:rPr lang="en-CA" sz="27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Gateway to international network</a:t>
            </a:r>
          </a:p>
          <a:p>
            <a:pPr marL="457200" indent="-457200">
              <a:spcAft>
                <a:spcPts val="1200"/>
              </a:spcAft>
            </a:pPr>
            <a:endParaRPr lang="en-CA" sz="2600" dirty="0" smtClean="0">
              <a:solidFill>
                <a:srgbClr val="424242"/>
              </a:solidFill>
              <a:latin typeface="Arial" charset="0"/>
              <a:cs typeface="Arial" charset="0"/>
            </a:endParaRPr>
          </a:p>
          <a:p>
            <a:pPr marL="457200" indent="-457200">
              <a:spcAft>
                <a:spcPts val="1200"/>
              </a:spcAft>
            </a:pPr>
            <a:endParaRPr lang="en-CA" sz="2600" dirty="0" smtClean="0">
              <a:solidFill>
                <a:srgbClr val="424242"/>
              </a:solidFill>
              <a:latin typeface="Arial" charset="0"/>
              <a:cs typeface="Arial" charset="0"/>
            </a:endParaRPr>
          </a:p>
          <a:p>
            <a:pPr marL="1143000" lvl="2" indent="-228600">
              <a:spcBef>
                <a:spcPct val="20000"/>
              </a:spcBef>
              <a:buFont typeface="Arial" charset="0"/>
              <a:buChar char="•"/>
            </a:pPr>
            <a:endParaRPr lang="en-US" dirty="0">
              <a:solidFill>
                <a:srgbClr val="424242"/>
              </a:solidFill>
              <a:latin typeface="Arial" charset="0"/>
              <a:cs typeface="Arial" charset="0"/>
            </a:endParaRPr>
          </a:p>
        </p:txBody>
      </p:sp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45978319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26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7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8" name="Text Placeholder 2"/>
          <p:cNvSpPr txBox="1">
            <a:spLocks/>
          </p:cNvSpPr>
          <p:nvPr/>
        </p:nvSpPr>
        <p:spPr bwMode="auto">
          <a:xfrm>
            <a:off x="644525" y="2016646"/>
            <a:ext cx="8248650" cy="3281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1143000" lvl="2" indent="-228600">
              <a:spcBef>
                <a:spcPct val="20000"/>
              </a:spcBef>
              <a:buFont typeface="Arial" charset="0"/>
              <a:buChar char="•"/>
            </a:pPr>
            <a:endParaRPr lang="en-US" sz="2400" dirty="0">
              <a:solidFill>
                <a:srgbClr val="424242"/>
              </a:solidFill>
              <a:cs typeface="Arial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90781" y="1778337"/>
            <a:ext cx="1296000" cy="18337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74957" y="1790728"/>
            <a:ext cx="1296000" cy="182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3323736" y="1790533"/>
            <a:ext cx="1287381" cy="182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4827142" y="1790533"/>
            <a:ext cx="1293847" cy="182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0" name="Picture 6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1514629" y="3892549"/>
            <a:ext cx="127211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1" name="Picture 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233860" y="4604384"/>
            <a:ext cx="1280769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32" name="Picture 8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2786744" y="4604384"/>
            <a:ext cx="1306731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0" y="100726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4000" dirty="0" smtClean="0">
                <a:solidFill>
                  <a:srgbClr val="819638"/>
                </a:solidFill>
                <a:latin typeface="Garamond"/>
                <a:cs typeface="Garamond"/>
              </a:rPr>
              <a:t>Publications</a:t>
            </a:r>
            <a:endParaRPr lang="en-US" sz="40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2050" name="Picture 2" descr="http://dri.ie/sites/default/files/first_steps_file_transfer_storage_cover_200x284_grey_border_0.png"/>
          <p:cNvPicPr>
            <a:picLocks noChangeAspect="1" noChangeArrowheads="1"/>
          </p:cNvPicPr>
          <p:nvPr/>
        </p:nvPicPr>
        <p:blipFill>
          <a:blip r:embed="rId9"/>
          <a:srcRect/>
          <a:stretch>
            <a:fillRect/>
          </a:stretch>
        </p:blipFill>
        <p:spPr bwMode="auto">
          <a:xfrm>
            <a:off x="6339309" y="1811933"/>
            <a:ext cx="1281626" cy="1821600"/>
          </a:xfrm>
          <a:prstGeom prst="rect">
            <a:avLst/>
          </a:prstGeom>
          <a:noFill/>
        </p:spPr>
      </p:pic>
      <p:pic>
        <p:nvPicPr>
          <p:cNvPr id="2052" name="Picture 4" descr="http://dri.ie/sites/default/files/images/cms-guidelines-cover.jpg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7851477" y="1811933"/>
            <a:ext cx="1287350" cy="1821600"/>
          </a:xfrm>
          <a:prstGeom prst="rect">
            <a:avLst/>
          </a:prstGeom>
          <a:noFill/>
        </p:spPr>
      </p:pic>
      <p:pic>
        <p:nvPicPr>
          <p:cNvPr id="2054" name="Picture 6" descr="http://dri.ie/sites/default/files/images/DRI%20%20no%202%20report%20cover.jpg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5365560" y="4604384"/>
            <a:ext cx="1272084" cy="1800000"/>
          </a:xfrm>
          <a:prstGeom prst="rect">
            <a:avLst/>
          </a:prstGeom>
          <a:noFill/>
        </p:spPr>
      </p:pic>
      <p:pic>
        <p:nvPicPr>
          <p:cNvPr id="2056" name="Picture 8" descr="http://dri.ie/sites/default/files/images/DRI%20report%20cover.jpg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6637644" y="3892549"/>
            <a:ext cx="1264500" cy="1800000"/>
          </a:xfrm>
          <a:prstGeom prst="rect">
            <a:avLst/>
          </a:prstGeom>
          <a:noFill/>
        </p:spPr>
      </p:pic>
      <p:pic>
        <p:nvPicPr>
          <p:cNvPr id="2058" name="Picture 10" descr="http://dri.ie/sites/default/files/images/linked-logainm-dataset-cover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4093475" y="3892549"/>
            <a:ext cx="1272085" cy="1800000"/>
          </a:xfrm>
          <a:prstGeom prst="rect">
            <a:avLst/>
          </a:prstGeom>
          <a:noFill/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7902144" y="4604384"/>
            <a:ext cx="1269605" cy="1800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4" name="Picture 33" descr="aaaaa.jp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63869105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0" y="975518"/>
            <a:ext cx="91439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4000" dirty="0" smtClean="0">
                <a:solidFill>
                  <a:srgbClr val="819638"/>
                </a:solidFill>
                <a:latin typeface="Garamond"/>
                <a:cs typeface="Garamond"/>
              </a:rPr>
              <a:t>Partners &amp; Projects</a:t>
            </a:r>
            <a:endParaRPr lang="en-US" sz="40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2" name="Picture 1" descr="cmc_logo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2651" y="1818122"/>
            <a:ext cx="1678574" cy="1165410"/>
          </a:xfrm>
          <a:prstGeom prst="rect">
            <a:avLst/>
          </a:prstGeom>
        </p:spPr>
      </p:pic>
      <p:pic>
        <p:nvPicPr>
          <p:cNvPr id="4" name="Picture 3" descr="Inspiring-logo_master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7926" y="2134559"/>
            <a:ext cx="2595912" cy="1115484"/>
          </a:xfrm>
          <a:prstGeom prst="rect">
            <a:avLst/>
          </a:prstGeom>
        </p:spPr>
      </p:pic>
      <p:pic>
        <p:nvPicPr>
          <p:cNvPr id="8" name="Picture 7" descr="IRL-LOGO-01-281014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0317" y="5476875"/>
            <a:ext cx="1959583" cy="902072"/>
          </a:xfrm>
          <a:prstGeom prst="rect">
            <a:avLst/>
          </a:prstGeom>
        </p:spPr>
      </p:pic>
      <p:pic>
        <p:nvPicPr>
          <p:cNvPr id="9" name="Picture 8" descr="RTE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44060" y="3912558"/>
            <a:ext cx="1233190" cy="684195"/>
          </a:xfrm>
          <a:prstGeom prst="rect">
            <a:avLst/>
          </a:prstGeom>
        </p:spPr>
      </p:pic>
      <p:pic>
        <p:nvPicPr>
          <p:cNvPr id="10" name="Picture 9" descr="SocRepWordcloud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3239" y="3875626"/>
            <a:ext cx="1905258" cy="1105050"/>
          </a:xfrm>
          <a:prstGeom prst="rect">
            <a:avLst/>
          </a:prstGeom>
        </p:spPr>
      </p:pic>
      <p:pic>
        <p:nvPicPr>
          <p:cNvPr id="18" name="Picture 17" descr="aaaa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7" name="Picture 6" descr="AP logo.jpe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06750" y="2384168"/>
            <a:ext cx="3416299" cy="1345525"/>
          </a:xfrm>
          <a:prstGeom prst="rect">
            <a:avLst/>
          </a:prstGeom>
        </p:spPr>
      </p:pic>
      <p:pic>
        <p:nvPicPr>
          <p:cNvPr id="13" name="Picture 12" descr="Insight-JPG.jp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375" y="3968749"/>
            <a:ext cx="2063750" cy="1031875"/>
          </a:xfrm>
          <a:prstGeom prst="rect">
            <a:avLst/>
          </a:prstGeom>
        </p:spPr>
      </p:pic>
      <p:pic>
        <p:nvPicPr>
          <p:cNvPr id="15" name="Picture 14" descr="UCD ICS-200x200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875" y="5524500"/>
            <a:ext cx="1190625" cy="1190625"/>
          </a:xfrm>
          <a:prstGeom prst="rect">
            <a:avLst/>
          </a:prstGeom>
        </p:spPr>
      </p:pic>
      <p:pic>
        <p:nvPicPr>
          <p:cNvPr id="19" name="Picture 18" descr="project-arts-centre-logo.jpg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8124" y="5379907"/>
            <a:ext cx="2336419" cy="1029402"/>
          </a:xfrm>
          <a:prstGeom prst="rect">
            <a:avLst/>
          </a:prstGeom>
        </p:spPr>
      </p:pic>
      <p:pic>
        <p:nvPicPr>
          <p:cNvPr id="3" name="Picture 2" descr="1916-2016.JP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41600" y="4022725"/>
            <a:ext cx="2066925" cy="1314450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7552311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1"/>
          <p:cNvSpPr txBox="1">
            <a:spLocks noChangeArrowheads="1"/>
          </p:cNvSpPr>
          <p:nvPr/>
        </p:nvSpPr>
        <p:spPr bwMode="auto">
          <a:xfrm>
            <a:off x="0" y="975518"/>
            <a:ext cx="9143999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algn="ctr"/>
            <a:r>
              <a:rPr lang="en-US" sz="4000" dirty="0" smtClean="0">
                <a:solidFill>
                  <a:srgbClr val="819638"/>
                </a:solidFill>
                <a:latin typeface="Garamond"/>
                <a:cs typeface="Garamond"/>
              </a:rPr>
              <a:t>Networks &amp; International Initiatives</a:t>
            </a:r>
            <a:endParaRPr lang="en-US" sz="40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5" name="Picture 4" descr="ALLEA_logo_a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13711" y="3065797"/>
            <a:ext cx="3392680" cy="1317999"/>
          </a:xfrm>
          <a:prstGeom prst="rect">
            <a:avLst/>
          </a:prstGeom>
        </p:spPr>
      </p:pic>
      <p:pic>
        <p:nvPicPr>
          <p:cNvPr id="6" name="Picture 5" descr="dah_logo.jp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40335" y="4905374"/>
            <a:ext cx="2012425" cy="1826089"/>
          </a:xfrm>
          <a:prstGeom prst="rect">
            <a:avLst/>
          </a:prstGeom>
        </p:spPr>
      </p:pic>
      <p:pic>
        <p:nvPicPr>
          <p:cNvPr id="16" name="Picture 15" descr="RDA_Logo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064" y="1937793"/>
            <a:ext cx="2538511" cy="1776958"/>
          </a:xfrm>
          <a:prstGeom prst="rect">
            <a:avLst/>
          </a:prstGeom>
        </p:spPr>
      </p:pic>
      <p:pic>
        <p:nvPicPr>
          <p:cNvPr id="17" name="Picture 2" descr="J:\Branding\DRI Partners Logos\DPC logo.jpg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69739" y="2039054"/>
            <a:ext cx="4605512" cy="1011407"/>
          </a:xfrm>
          <a:prstGeom prst="rect">
            <a:avLst/>
          </a:prstGeom>
          <a:noFill/>
        </p:spPr>
      </p:pic>
      <p:pic>
        <p:nvPicPr>
          <p:cNvPr id="18" name="Picture 17" descr="aaaaa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7" name="Picture 6" descr="OECD.png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59125" y="5066771"/>
            <a:ext cx="2825750" cy="1648354"/>
          </a:xfrm>
          <a:prstGeom prst="rect">
            <a:avLst/>
          </a:prstGeom>
        </p:spPr>
      </p:pic>
      <p:pic>
        <p:nvPicPr>
          <p:cNvPr id="11" name="Picture 10" descr="DARIAH-IE-Logo-full-RGB.png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001" y="4191000"/>
            <a:ext cx="3048000" cy="1517606"/>
          </a:xfrm>
          <a:prstGeom prst="rect">
            <a:avLst/>
          </a:prstGeom>
        </p:spPr>
      </p:pic>
      <p:pic>
        <p:nvPicPr>
          <p:cNvPr id="12" name="Picture 11" descr="datacite.png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94350" y="4000500"/>
            <a:ext cx="1402080" cy="1460500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049759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Picture 47" descr="a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53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84176" y="640871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043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2008" y="63174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55" name="Picture 19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87216" y="64888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56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8" y="5301208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8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080120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59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39552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61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76064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2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238336" y="479715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3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474870">
            <a:off x="2561147" y="6674731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4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611898">
            <a:off x="3055926" y="673746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5" name="Picture 5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20990239">
            <a:off x="-335474" y="425940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6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19283202">
            <a:off x="-465799" y="6096057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77" name="Picture 3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 rot="19474870">
            <a:off x="400907" y="6835389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sp>
        <p:nvSpPr>
          <p:cNvPr id="19" name="TextBox 18"/>
          <p:cNvSpPr txBox="1"/>
          <p:nvPr/>
        </p:nvSpPr>
        <p:spPr>
          <a:xfrm>
            <a:off x="0" y="1658268"/>
            <a:ext cx="9144000" cy="4401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sz="6000" dirty="0" err="1" smtClean="0">
                <a:solidFill>
                  <a:srgbClr val="819638"/>
                </a:solidFill>
                <a:latin typeface="Garamond" pitchFamily="18" charset="0"/>
              </a:rPr>
              <a:t>Curation</a:t>
            </a:r>
            <a:r>
              <a:rPr lang="en-CA" sz="6000" dirty="0" smtClean="0">
                <a:solidFill>
                  <a:srgbClr val="819638"/>
                </a:solidFill>
                <a:latin typeface="Garamond" pitchFamily="18" charset="0"/>
              </a:rPr>
              <a:t> Projects</a:t>
            </a:r>
          </a:p>
          <a:p>
            <a:pPr algn="ctr"/>
            <a:endParaRPr lang="en-CA" sz="6000" dirty="0" smtClean="0">
              <a:solidFill>
                <a:srgbClr val="819638"/>
              </a:solidFill>
              <a:latin typeface="Garamond" pitchFamily="18" charset="0"/>
            </a:endParaRPr>
          </a:p>
          <a:p>
            <a:pPr algn="ctr"/>
            <a:r>
              <a:rPr lang="en-CA" sz="3200" dirty="0" smtClean="0">
                <a:solidFill>
                  <a:srgbClr val="819638"/>
                </a:solidFill>
                <a:latin typeface="Garamond" pitchFamily="18" charset="0"/>
              </a:rPr>
              <a:t>Research Data: </a:t>
            </a:r>
          </a:p>
          <a:p>
            <a:pPr algn="ctr"/>
            <a:r>
              <a:rPr lang="en-CA" sz="3200" dirty="0" smtClean="0">
                <a:solidFill>
                  <a:srgbClr val="819638"/>
                </a:solidFill>
                <a:latin typeface="Garamond" pitchFamily="18" charset="0"/>
              </a:rPr>
              <a:t>Preservation, Access, Dissemination</a:t>
            </a:r>
          </a:p>
          <a:p>
            <a:pPr marL="514350" indent="-514350" algn="ctr">
              <a:buAutoNum type="alphaLcPeriod"/>
            </a:pPr>
            <a:endParaRPr lang="en-CA" sz="3200" dirty="0">
              <a:solidFill>
                <a:srgbClr val="819638"/>
              </a:solidFill>
              <a:latin typeface="Garamond" pitchFamily="18" charset="0"/>
            </a:endParaRPr>
          </a:p>
          <a:p>
            <a:pPr algn="ctr"/>
            <a:r>
              <a:rPr lang="en-CA" sz="3200" dirty="0" smtClean="0">
                <a:solidFill>
                  <a:srgbClr val="819638"/>
                </a:solidFill>
                <a:latin typeface="Garamond" pitchFamily="18" charset="0"/>
              </a:rPr>
              <a:t>New Collections: </a:t>
            </a:r>
          </a:p>
          <a:p>
            <a:pPr algn="ctr"/>
            <a:r>
              <a:rPr lang="en-CA" sz="3200" dirty="0" smtClean="0">
                <a:solidFill>
                  <a:srgbClr val="819638"/>
                </a:solidFill>
                <a:latin typeface="Garamond" pitchFamily="18" charset="0"/>
              </a:rPr>
              <a:t>Storytelling &amp; Engagement</a:t>
            </a:r>
            <a:endParaRPr lang="en-IE" sz="32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4124732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406400" y="1189038"/>
            <a:ext cx="8610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400" dirty="0" smtClean="0">
                <a:solidFill>
                  <a:srgbClr val="819638"/>
                </a:solidFill>
                <a:latin typeface="Garamond"/>
                <a:cs typeface="Garamond"/>
              </a:rPr>
              <a:t>‘Research Data’ Example: IQDA Oral Histories </a:t>
            </a:r>
            <a:endParaRPr lang="en-US" sz="34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63688" y="2219842"/>
            <a:ext cx="7380312" cy="463815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584176" y="640871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8" y="63174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2087216" y="64888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08" y="5301208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72008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080120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539552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76064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238336" y="479715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9474870">
            <a:off x="2561147" y="6674731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19611898">
            <a:off x="3055926" y="673746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 rot="20990239">
            <a:off x="-335474" y="425940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 rot="19283202">
            <a:off x="-465799" y="6096057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9474870">
            <a:off x="400907" y="6835389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6435166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533399" y="1109663"/>
            <a:ext cx="86106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400" dirty="0" smtClean="0">
                <a:solidFill>
                  <a:srgbClr val="819638"/>
                </a:solidFill>
                <a:latin typeface="Garamond"/>
                <a:cs typeface="Garamond"/>
              </a:rPr>
              <a:t>Research Data </a:t>
            </a:r>
            <a:r>
              <a:rPr lang="en-US" sz="3400" dirty="0">
                <a:solidFill>
                  <a:srgbClr val="819638"/>
                </a:solidFill>
                <a:latin typeface="Garamond"/>
                <a:cs typeface="Garamond"/>
              </a:rPr>
              <a:t>Example: IQDA </a:t>
            </a:r>
            <a:r>
              <a:rPr lang="en-US" sz="3400" dirty="0" smtClean="0">
                <a:solidFill>
                  <a:srgbClr val="819638"/>
                </a:solidFill>
                <a:latin typeface="Garamond"/>
                <a:cs typeface="Garamond"/>
              </a:rPr>
              <a:t>Qualitative Data</a:t>
            </a:r>
            <a:endParaRPr lang="en-US" sz="34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sp>
        <p:nvSpPr>
          <p:cNvPr id="11270" name="Text Placeholder 2"/>
          <p:cNvSpPr txBox="1">
            <a:spLocks/>
          </p:cNvSpPr>
          <p:nvPr/>
        </p:nvSpPr>
        <p:spPr bwMode="auto">
          <a:xfrm>
            <a:off x="491926" y="2269505"/>
            <a:ext cx="8652073" cy="41768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pPr marL="914400" lvl="1" indent="-457200">
              <a:buFont typeface="Arial" pitchFamily="34" charset="0"/>
              <a:buChar char="•"/>
            </a:pPr>
            <a:r>
              <a:rPr lang="en-CA" sz="2600" dirty="0" smtClean="0">
                <a:solidFill>
                  <a:srgbClr val="7F7F7F"/>
                </a:solidFill>
                <a:latin typeface="Garamond"/>
                <a:cs typeface="Garamond"/>
              </a:rPr>
              <a:t>Second World War and Irish Women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CA" sz="2600" dirty="0" smtClean="0">
                <a:solidFill>
                  <a:srgbClr val="7F7F7F"/>
                </a:solidFill>
                <a:latin typeface="Garamond"/>
                <a:cs typeface="Garamond"/>
              </a:rPr>
              <a:t>Magdalene Oral History Collection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CA" sz="2600" dirty="0" smtClean="0">
                <a:solidFill>
                  <a:srgbClr val="7F7F7F"/>
                </a:solidFill>
                <a:latin typeface="Garamond"/>
                <a:cs typeface="Garamond"/>
              </a:rPr>
              <a:t>Outside the Glow: Protestants and </a:t>
            </a:r>
            <a:r>
              <a:rPr lang="en-CA" sz="2600" dirty="0" err="1" smtClean="0">
                <a:solidFill>
                  <a:srgbClr val="7F7F7F"/>
                </a:solidFill>
                <a:latin typeface="Garamond"/>
                <a:cs typeface="Garamond"/>
              </a:rPr>
              <a:t>Irishness</a:t>
            </a:r>
            <a:r>
              <a:rPr lang="en-CA" sz="2600" dirty="0" smtClean="0">
                <a:solidFill>
                  <a:srgbClr val="7F7F7F"/>
                </a:solidFill>
                <a:latin typeface="Garamond"/>
                <a:cs typeface="Garamond"/>
              </a:rPr>
              <a:t> in Independent Ireland </a:t>
            </a:r>
          </a:p>
          <a:p>
            <a:pPr marL="914400" lvl="1" indent="-457200">
              <a:buFont typeface="Arial" pitchFamily="34" charset="0"/>
              <a:buChar char="•"/>
            </a:pPr>
            <a:r>
              <a:rPr lang="en-CA" sz="2600" dirty="0" smtClean="0">
                <a:solidFill>
                  <a:srgbClr val="7F7F7F"/>
                </a:solidFill>
                <a:latin typeface="Garamond"/>
                <a:cs typeface="Garamond"/>
              </a:rPr>
              <a:t>Life History and Social Change</a:t>
            </a:r>
          </a:p>
          <a:p>
            <a:pPr marL="457200" indent="-457200">
              <a:spcAft>
                <a:spcPts val="1200"/>
              </a:spcAft>
              <a:buFont typeface="Arial" pitchFamily="34" charset="0"/>
              <a:buChar char="•"/>
            </a:pPr>
            <a:endParaRPr lang="en-US" sz="3000" dirty="0" smtClean="0">
              <a:solidFill>
                <a:srgbClr val="7F7F7F"/>
              </a:solidFill>
              <a:latin typeface="Garamond"/>
              <a:cs typeface="Garamond"/>
            </a:endParaRPr>
          </a:p>
          <a:p>
            <a:pPr marL="457200" indent="-457200">
              <a:spcAft>
                <a:spcPts val="1200"/>
              </a:spcAft>
            </a:pPr>
            <a:endParaRPr lang="en-IE" sz="3000" dirty="0" smtClean="0">
              <a:solidFill>
                <a:srgbClr val="7F7F7F"/>
              </a:solidFill>
              <a:latin typeface="Garamond"/>
              <a:cs typeface="Garamond"/>
            </a:endParaRPr>
          </a:p>
        </p:txBody>
      </p:sp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176" y="640871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8" y="63174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7216" y="64888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8" y="5301208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08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0120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064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8336" y="479715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74870">
            <a:off x="2561147" y="6674731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9611898">
            <a:off x="3055926" y="673746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990239">
            <a:off x="-335474" y="425940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283202">
            <a:off x="-465799" y="6096057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74870">
            <a:off x="400907" y="6835389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5561372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533399" y="1109663"/>
            <a:ext cx="8610601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400" dirty="0">
                <a:solidFill>
                  <a:srgbClr val="819638"/>
                </a:solidFill>
                <a:latin typeface="Garamond"/>
                <a:cs typeface="Garamond"/>
              </a:rPr>
              <a:t>‘Existing Data’ Example: IQDA </a:t>
            </a:r>
            <a:r>
              <a:rPr lang="en-US" sz="3400" dirty="0" smtClean="0">
                <a:solidFill>
                  <a:srgbClr val="819638"/>
                </a:solidFill>
                <a:latin typeface="Garamond"/>
                <a:cs typeface="Garamond"/>
              </a:rPr>
              <a:t>Qualitative Data</a:t>
            </a:r>
            <a:endParaRPr lang="en-US" sz="34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84176" y="640871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6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72008" y="63174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8" name="Picture 1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087216" y="6488832"/>
            <a:ext cx="468560" cy="4685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2008" y="5301208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0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72008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80120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2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539552" y="5805264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76064" y="6309320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4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238336" y="479715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74870">
            <a:off x="2561147" y="6674731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6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19611898">
            <a:off x="3055926" y="673746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7" name="Picture 5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rot="20990239">
            <a:off x="-335474" y="4259402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8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 rot="19283202">
            <a:off x="-465799" y="6096057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 rot="19474870">
            <a:off x="400907" y="6835389"/>
            <a:ext cx="476672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scene3d>
            <a:camera prst="orthographicFront">
              <a:rot lat="0" lon="0" rev="20399999"/>
            </a:camera>
            <a:lightRig rig="threePt" dir="t"/>
          </a:scene3d>
        </p:spPr>
      </p:pic>
      <p:pic>
        <p:nvPicPr>
          <p:cNvPr id="20" name="Picture 19" descr="GUIessay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167" y="2471375"/>
            <a:ext cx="5312917" cy="261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extBox 2"/>
          <p:cNvSpPr txBox="1"/>
          <p:nvPr/>
        </p:nvSpPr>
        <p:spPr>
          <a:xfrm>
            <a:off x="2571750" y="5318125"/>
            <a:ext cx="541337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smtClean="0">
                <a:ln>
                  <a:solidFill>
                    <a:schemeClr val="tx1"/>
                  </a:solidFill>
                </a:ln>
                <a:solidFill>
                  <a:schemeClr val="tx1">
                    <a:lumMod val="50000"/>
                    <a:lumOff val="50000"/>
                  </a:schemeClr>
                </a:solidFill>
              </a:rPr>
              <a:t>Growing up in Ireland</a:t>
            </a:r>
            <a:endParaRPr lang="en-US" sz="3600" dirty="0">
              <a:ln>
                <a:solidFill>
                  <a:schemeClr val="tx1"/>
                </a:solidFill>
              </a:ln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402561807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TextBox 4"/>
          <p:cNvSpPr txBox="1">
            <a:spLocks noChangeArrowheads="1"/>
          </p:cNvSpPr>
          <p:nvPr/>
        </p:nvSpPr>
        <p:spPr bwMode="auto">
          <a:xfrm>
            <a:off x="406400" y="1189038"/>
            <a:ext cx="8610600" cy="6155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3200">
                <a:solidFill>
                  <a:schemeClr val="tx1"/>
                </a:solidFill>
                <a:latin typeface="Calibri" charset="0"/>
                <a:ea typeface="ＭＳ Ｐゴシック" charset="0"/>
                <a:cs typeface="ＭＳ Ｐゴシック" charset="0"/>
              </a:defRPr>
            </a:lvl1pPr>
            <a:lvl2pPr>
              <a:defRPr sz="28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2pPr>
            <a:lvl3pPr>
              <a:defRPr sz="24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3pPr>
            <a:lvl4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4pPr>
            <a:lvl5pPr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5pPr>
            <a:lvl6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6pPr>
            <a:lvl7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7pPr>
            <a:lvl8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8pPr>
            <a:lvl9pPr eaLnBrk="0" fontAlgn="base" hangingPunct="0"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charset="0"/>
                <a:ea typeface="ＭＳ Ｐゴシック" charset="0"/>
              </a:defRPr>
            </a:lvl9pPr>
          </a:lstStyle>
          <a:p>
            <a:r>
              <a:rPr lang="en-US" sz="3400" dirty="0" smtClean="0">
                <a:solidFill>
                  <a:srgbClr val="819638"/>
                </a:solidFill>
                <a:latin typeface="Garamond"/>
                <a:cs typeface="Garamond"/>
              </a:rPr>
              <a:t>‘New Collections’ Example: Inspiring Ireland</a:t>
            </a:r>
            <a:endParaRPr lang="en-US" sz="34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sp>
        <p:nvSpPr>
          <p:cNvPr id="8" name="TextBox 7"/>
          <p:cNvSpPr txBox="1"/>
          <p:nvPr/>
        </p:nvSpPr>
        <p:spPr>
          <a:xfrm>
            <a:off x="3726060" y="2241465"/>
            <a:ext cx="5290939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0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Inspiring Ireland 1916: </a:t>
            </a:r>
            <a:r>
              <a:rPr lang="en-US" sz="3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Weaving Public and Private Narratives</a:t>
            </a:r>
          </a:p>
          <a:p>
            <a:endParaRPr lang="en-US" sz="30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r>
              <a:rPr lang="en-US" sz="30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Inspiring Ireland 1916: </a:t>
            </a:r>
            <a:r>
              <a:rPr lang="en-US" sz="3000" i="1" dirty="0" err="1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Frongoch</a:t>
            </a:r>
            <a:r>
              <a:rPr lang="en-US" sz="3000" i="1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 1916</a:t>
            </a:r>
            <a:endParaRPr lang="en-US" sz="3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3000" i="1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3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endParaRPr lang="en-US" sz="3000" i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pic>
        <p:nvPicPr>
          <p:cNvPr id="9" name="Picture 8" descr="Vector-Smart-Object.png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8334" y="2416694"/>
            <a:ext cx="2690440" cy="3784478"/>
          </a:xfrm>
          <a:prstGeom prst="rect">
            <a:avLst/>
          </a:prstGeom>
        </p:spPr>
      </p:pic>
      <p:pic>
        <p:nvPicPr>
          <p:cNvPr id="11" name="Picture 3" descr="1916-2016.JPG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8600" y="4731974"/>
            <a:ext cx="1795400" cy="114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4" descr="diaspora-logo.jpg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20910" y="4882617"/>
            <a:ext cx="1099028" cy="9831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" name="Picture 5" descr="DAHG_Logo.tif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5973" y="5127625"/>
            <a:ext cx="2529839" cy="577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1726452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0-21 at 15.45.39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3600" y="0"/>
            <a:ext cx="6899275" cy="6386426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32019109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Screen Shot 2016-10-21 at 15.48.05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8500" y="0"/>
            <a:ext cx="7207250" cy="638691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70920807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creen Shot 2016-10-21 at 15.54.24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9200" y="0"/>
            <a:ext cx="6257925" cy="6414635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3395739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Frongoch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73100"/>
            <a:ext cx="9144000" cy="5506423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25031994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33400" y="1523400"/>
            <a:ext cx="785502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5400" dirty="0" smtClean="0">
                <a:solidFill>
                  <a:srgbClr val="819638"/>
                </a:solidFill>
                <a:latin typeface="Garamond"/>
                <a:cs typeface="Garamond"/>
              </a:rPr>
              <a:t>Digital Preservation</a:t>
            </a:r>
          </a:p>
        </p:txBody>
      </p:sp>
      <p:pic>
        <p:nvPicPr>
          <p:cNvPr id="4" name="Picture 3" descr="DPA2016_Log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6999" y="1196132"/>
            <a:ext cx="2105868" cy="2105868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187624" y="2564904"/>
            <a:ext cx="72008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>
                <a:solidFill>
                  <a:srgbClr val="819638"/>
                </a:solidFill>
                <a:latin typeface="Garamond"/>
                <a:cs typeface="Garamond"/>
              </a:rPr>
              <a:t>Digital Preservation Awards 2016</a:t>
            </a:r>
          </a:p>
          <a:p>
            <a:r>
              <a:rPr lang="en-US" sz="2400" dirty="0" smtClean="0">
                <a:solidFill>
                  <a:srgbClr val="819638"/>
                </a:solidFill>
                <a:latin typeface="Garamond"/>
                <a:cs typeface="Garamond"/>
              </a:rPr>
              <a:t>Finalist: Safeguarding the Digital Legacy</a:t>
            </a:r>
            <a:endParaRPr lang="en-US" sz="2400" dirty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03648" y="3636054"/>
            <a:ext cx="6120679" cy="29546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International Panel of Judges:</a:t>
            </a:r>
          </a:p>
          <a:p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aramond"/>
              <a:cs typeface="Garamond"/>
            </a:endParaRPr>
          </a:p>
          <a:p>
            <a:r>
              <a:rPr lang="en-US" sz="3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“DRI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is not only an </a:t>
            </a:r>
            <a:r>
              <a:rPr lang="en-US"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exemplar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 in digital preservation, </a:t>
            </a: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but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is </a:t>
            </a:r>
            <a:r>
              <a:rPr lang="en-US" sz="28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leading the way</a:t>
            </a:r>
            <a:r>
              <a:rPr lang="en-US" sz="2800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 </a:t>
            </a:r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internationally.” </a:t>
            </a:r>
          </a:p>
          <a:p>
            <a:endParaRPr lang="en-US" dirty="0" smtClean="0">
              <a:solidFill>
                <a:schemeClr val="tx1">
                  <a:lumMod val="50000"/>
                  <a:lumOff val="50000"/>
                </a:schemeClr>
              </a:solidFill>
              <a:latin typeface="Garamond"/>
              <a:cs typeface="Garamond"/>
            </a:endParaRP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Best practices in archiving &amp; repository architecture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Advocacy and policy work in Open Science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Publications, Guidelines, Interoperability</a:t>
            </a:r>
          </a:p>
          <a:p>
            <a:pPr marL="285750" indent="-285750">
              <a:buFont typeface="Arial"/>
              <a:buChar char="•"/>
            </a:pPr>
            <a:r>
              <a:rPr lang="en-US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Education, Training, Community building</a:t>
            </a:r>
            <a:r>
              <a:rPr lang="sk-SK" dirty="0">
                <a:solidFill>
                  <a:schemeClr val="tx1">
                    <a:lumMod val="50000"/>
                    <a:lumOff val="50000"/>
                  </a:schemeClr>
                </a:solidFill>
                <a:latin typeface="Garamond"/>
                <a:cs typeface="Garamond"/>
              </a:rPr>
              <a:t> </a:t>
            </a:r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Garamond"/>
              <a:cs typeface="Garamond"/>
            </a:endParaRPr>
          </a:p>
        </p:txBody>
      </p:sp>
      <p:pic>
        <p:nvPicPr>
          <p:cNvPr id="9" name="Picture 8" descr="aaaaa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492875"/>
            <a:ext cx="2895600" cy="365125"/>
          </a:xfrm>
        </p:spPr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aaocarroll</a:t>
            </a:r>
            <a:r>
              <a:rPr lang="en-US" dirty="0" smtClean="0"/>
              <a:t> |  </a:t>
            </a:r>
            <a:r>
              <a:rPr lang="en-US" dirty="0" err="1" smtClean="0"/>
              <a:t>www.dri.ie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25207267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Shape 274"/>
          <p:cNvSpPr txBox="1"/>
          <p:nvPr/>
        </p:nvSpPr>
        <p:spPr>
          <a:xfrm>
            <a:off x="3589734" y="6327799"/>
            <a:ext cx="5105548" cy="275704"/>
          </a:xfrm>
          <a:prstGeom prst="rect">
            <a:avLst/>
          </a:prstGeom>
          <a:noFill/>
          <a:ln>
            <a:noFill/>
          </a:ln>
        </p:spPr>
        <p:txBody>
          <a:bodyPr lIns="91421" tIns="45702" rIns="91421" bIns="45702" anchor="t" anchorCtr="0">
            <a:noAutofit/>
          </a:bodyPr>
          <a:lstStyle/>
          <a:p>
            <a:pPr algn="r">
              <a:buClr>
                <a:srgbClr val="A6A6A6"/>
              </a:buClr>
              <a:buSzPct val="25000"/>
            </a:pPr>
            <a:r>
              <a:rPr lang="en-US" sz="1200">
                <a:solidFill>
                  <a:srgbClr val="A6A6A6"/>
                </a:solidFill>
                <a:latin typeface="Arial"/>
                <a:ea typeface="Arial"/>
                <a:cs typeface="Arial"/>
                <a:sym typeface="Arial"/>
              </a:rPr>
              <a:t>DRI Presentation</a:t>
            </a:r>
          </a:p>
        </p:txBody>
      </p:sp>
      <p:cxnSp>
        <p:nvCxnSpPr>
          <p:cNvPr id="275" name="Shape 275"/>
          <p:cNvCxnSpPr/>
          <p:nvPr/>
        </p:nvCxnSpPr>
        <p:spPr>
          <a:xfrm>
            <a:off x="0" y="1218902"/>
            <a:ext cx="2819549" cy="2232"/>
          </a:xfrm>
          <a:prstGeom prst="straightConnector1">
            <a:avLst/>
          </a:prstGeom>
          <a:noFill/>
          <a:ln w="9525" cap="rnd">
            <a:solidFill>
              <a:srgbClr val="7F7F7F"/>
            </a:solidFill>
            <a:prstDash val="solid"/>
            <a:miter/>
            <a:headEnd type="none" w="med" len="med"/>
            <a:tailEnd type="none" w="med" len="med"/>
          </a:ln>
        </p:spPr>
      </p:cxnSp>
      <p:pic>
        <p:nvPicPr>
          <p:cNvPr id="276" name="Shape 27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86823" y="323701"/>
            <a:ext cx="1695523" cy="895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7" name="Shape 277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33549" y="438671"/>
            <a:ext cx="2230189" cy="48555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 descr="DSA_2014_2015.gif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716" y="1824983"/>
            <a:ext cx="3763936" cy="3763936"/>
          </a:xfrm>
          <a:prstGeom prst="rect">
            <a:avLst/>
          </a:prstGeom>
        </p:spPr>
      </p:pic>
      <p:pic>
        <p:nvPicPr>
          <p:cNvPr id="4" name="Picture 3" descr="DSA list 1.tiff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8652" y="1464469"/>
            <a:ext cx="5188148" cy="5393531"/>
          </a:xfrm>
          <a:prstGeom prst="rect">
            <a:avLst/>
          </a:prstGeom>
        </p:spPr>
      </p:pic>
      <p:sp>
        <p:nvSpPr>
          <p:cNvPr id="10" name="Freeform 9"/>
          <p:cNvSpPr/>
          <p:nvPr/>
        </p:nvSpPr>
        <p:spPr>
          <a:xfrm>
            <a:off x="3998653" y="4398342"/>
            <a:ext cx="2218606" cy="496096"/>
          </a:xfrm>
          <a:custGeom>
            <a:avLst/>
            <a:gdLst>
              <a:gd name="connsiteX0" fmla="*/ 2657781 w 2916466"/>
              <a:gd name="connsiteY0" fmla="*/ 94122 h 1105345"/>
              <a:gd name="connsiteX1" fmla="*/ 2375580 w 2916466"/>
              <a:gd name="connsiteY1" fmla="*/ 70605 h 1105345"/>
              <a:gd name="connsiteX2" fmla="*/ 2163928 w 2916466"/>
              <a:gd name="connsiteY2" fmla="*/ 47088 h 1105345"/>
              <a:gd name="connsiteX3" fmla="*/ 1058638 w 2916466"/>
              <a:gd name="connsiteY3" fmla="*/ 70605 h 1105345"/>
              <a:gd name="connsiteX4" fmla="*/ 964570 w 2916466"/>
              <a:gd name="connsiteY4" fmla="*/ 117639 h 1105345"/>
              <a:gd name="connsiteX5" fmla="*/ 705885 w 2916466"/>
              <a:gd name="connsiteY5" fmla="*/ 258739 h 1105345"/>
              <a:gd name="connsiteX6" fmla="*/ 635335 w 2916466"/>
              <a:gd name="connsiteY6" fmla="*/ 282256 h 1105345"/>
              <a:gd name="connsiteX7" fmla="*/ 400167 w 2916466"/>
              <a:gd name="connsiteY7" fmla="*/ 446874 h 1105345"/>
              <a:gd name="connsiteX8" fmla="*/ 353133 w 2916466"/>
              <a:gd name="connsiteY8" fmla="*/ 517424 h 1105345"/>
              <a:gd name="connsiteX9" fmla="*/ 282583 w 2916466"/>
              <a:gd name="connsiteY9" fmla="*/ 564458 h 1105345"/>
              <a:gd name="connsiteX10" fmla="*/ 141482 w 2916466"/>
              <a:gd name="connsiteY10" fmla="*/ 705559 h 1105345"/>
              <a:gd name="connsiteX11" fmla="*/ 70931 w 2916466"/>
              <a:gd name="connsiteY11" fmla="*/ 776109 h 1105345"/>
              <a:gd name="connsiteX12" fmla="*/ 47415 w 2916466"/>
              <a:gd name="connsiteY12" fmla="*/ 846660 h 1105345"/>
              <a:gd name="connsiteX13" fmla="*/ 381 w 2916466"/>
              <a:gd name="connsiteY13" fmla="*/ 917210 h 1105345"/>
              <a:gd name="connsiteX14" fmla="*/ 141482 w 2916466"/>
              <a:gd name="connsiteY14" fmla="*/ 1011278 h 1105345"/>
              <a:gd name="connsiteX15" fmla="*/ 400167 w 2916466"/>
              <a:gd name="connsiteY15" fmla="*/ 1058311 h 1105345"/>
              <a:gd name="connsiteX16" fmla="*/ 705885 w 2916466"/>
              <a:gd name="connsiteY16" fmla="*/ 1105345 h 1105345"/>
              <a:gd name="connsiteX17" fmla="*/ 1975794 w 2916466"/>
              <a:gd name="connsiteY17" fmla="*/ 1081828 h 1105345"/>
              <a:gd name="connsiteX18" fmla="*/ 2046344 w 2916466"/>
              <a:gd name="connsiteY18" fmla="*/ 1011278 h 1105345"/>
              <a:gd name="connsiteX19" fmla="*/ 2234479 w 2916466"/>
              <a:gd name="connsiteY19" fmla="*/ 917210 h 1105345"/>
              <a:gd name="connsiteX20" fmla="*/ 2328546 w 2916466"/>
              <a:gd name="connsiteY20" fmla="*/ 870177 h 1105345"/>
              <a:gd name="connsiteX21" fmla="*/ 2446130 w 2916466"/>
              <a:gd name="connsiteY21" fmla="*/ 846660 h 1105345"/>
              <a:gd name="connsiteX22" fmla="*/ 2516680 w 2916466"/>
              <a:gd name="connsiteY22" fmla="*/ 776109 h 1105345"/>
              <a:gd name="connsiteX23" fmla="*/ 2822399 w 2916466"/>
              <a:gd name="connsiteY23" fmla="*/ 493908 h 1105345"/>
              <a:gd name="connsiteX24" fmla="*/ 2869433 w 2916466"/>
              <a:gd name="connsiteY24" fmla="*/ 423357 h 1105345"/>
              <a:gd name="connsiteX25" fmla="*/ 2916466 w 2916466"/>
              <a:gd name="connsiteY25" fmla="*/ 258739 h 1105345"/>
              <a:gd name="connsiteX26" fmla="*/ 2775365 w 2916466"/>
              <a:gd name="connsiteY26" fmla="*/ 117639 h 1105345"/>
              <a:gd name="connsiteX27" fmla="*/ 2704815 w 2916466"/>
              <a:gd name="connsiteY27" fmla="*/ 47088 h 1105345"/>
              <a:gd name="connsiteX28" fmla="*/ 2610748 w 2916466"/>
              <a:gd name="connsiteY28" fmla="*/ 23571 h 1105345"/>
              <a:gd name="connsiteX29" fmla="*/ 2305029 w 2916466"/>
              <a:gd name="connsiteY29" fmla="*/ 54 h 1105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2916466" h="1105345">
                <a:moveTo>
                  <a:pt x="2657781" y="94122"/>
                </a:moveTo>
                <a:lnTo>
                  <a:pt x="2375580" y="70605"/>
                </a:lnTo>
                <a:cubicBezTo>
                  <a:pt x="2304915" y="63875"/>
                  <a:pt x="2234913" y="47088"/>
                  <a:pt x="2163928" y="47088"/>
                </a:cubicBezTo>
                <a:cubicBezTo>
                  <a:pt x="1795415" y="47088"/>
                  <a:pt x="1427068" y="62766"/>
                  <a:pt x="1058638" y="70605"/>
                </a:cubicBezTo>
                <a:cubicBezTo>
                  <a:pt x="1027282" y="86283"/>
                  <a:pt x="995008" y="100246"/>
                  <a:pt x="964570" y="117639"/>
                </a:cubicBezTo>
                <a:cubicBezTo>
                  <a:pt x="844346" y="186338"/>
                  <a:pt x="897807" y="194764"/>
                  <a:pt x="705885" y="258739"/>
                </a:cubicBezTo>
                <a:cubicBezTo>
                  <a:pt x="682368" y="266578"/>
                  <a:pt x="657507" y="271170"/>
                  <a:pt x="635335" y="282256"/>
                </a:cubicBezTo>
                <a:cubicBezTo>
                  <a:pt x="562668" y="318590"/>
                  <a:pt x="456855" y="390186"/>
                  <a:pt x="400167" y="446874"/>
                </a:cubicBezTo>
                <a:cubicBezTo>
                  <a:pt x="380182" y="466859"/>
                  <a:pt x="373118" y="497439"/>
                  <a:pt x="353133" y="517424"/>
                </a:cubicBezTo>
                <a:cubicBezTo>
                  <a:pt x="333148" y="537409"/>
                  <a:pt x="303707" y="545681"/>
                  <a:pt x="282583" y="564458"/>
                </a:cubicBezTo>
                <a:cubicBezTo>
                  <a:pt x="232869" y="608649"/>
                  <a:pt x="188516" y="658525"/>
                  <a:pt x="141482" y="705559"/>
                </a:cubicBezTo>
                <a:lnTo>
                  <a:pt x="70931" y="776109"/>
                </a:lnTo>
                <a:cubicBezTo>
                  <a:pt x="63092" y="799626"/>
                  <a:pt x="58501" y="824488"/>
                  <a:pt x="47415" y="846660"/>
                </a:cubicBezTo>
                <a:cubicBezTo>
                  <a:pt x="34775" y="871940"/>
                  <a:pt x="-4265" y="889331"/>
                  <a:pt x="381" y="917210"/>
                </a:cubicBezTo>
                <a:cubicBezTo>
                  <a:pt x="9884" y="974230"/>
                  <a:pt x="97947" y="1000394"/>
                  <a:pt x="141482" y="1011278"/>
                </a:cubicBezTo>
                <a:cubicBezTo>
                  <a:pt x="200177" y="1025952"/>
                  <a:pt x="345666" y="1049926"/>
                  <a:pt x="400167" y="1058311"/>
                </a:cubicBezTo>
                <a:cubicBezTo>
                  <a:pt x="793532" y="1118829"/>
                  <a:pt x="353941" y="1046687"/>
                  <a:pt x="705885" y="1105345"/>
                </a:cubicBezTo>
                <a:cubicBezTo>
                  <a:pt x="1129188" y="1097506"/>
                  <a:pt x="1553457" y="1111466"/>
                  <a:pt x="1975794" y="1081828"/>
                </a:cubicBezTo>
                <a:cubicBezTo>
                  <a:pt x="2008970" y="1079500"/>
                  <a:pt x="2018286" y="1029133"/>
                  <a:pt x="2046344" y="1011278"/>
                </a:cubicBezTo>
                <a:cubicBezTo>
                  <a:pt x="2105496" y="973636"/>
                  <a:pt x="2171767" y="948566"/>
                  <a:pt x="2234479" y="917210"/>
                </a:cubicBezTo>
                <a:cubicBezTo>
                  <a:pt x="2265835" y="901532"/>
                  <a:pt x="2294170" y="877052"/>
                  <a:pt x="2328546" y="870177"/>
                </a:cubicBezTo>
                <a:lnTo>
                  <a:pt x="2446130" y="846660"/>
                </a:lnTo>
                <a:cubicBezTo>
                  <a:pt x="2469647" y="823143"/>
                  <a:pt x="2491291" y="797592"/>
                  <a:pt x="2516680" y="776109"/>
                </a:cubicBezTo>
                <a:cubicBezTo>
                  <a:pt x="2764285" y="566597"/>
                  <a:pt x="2698711" y="667072"/>
                  <a:pt x="2822399" y="493908"/>
                </a:cubicBezTo>
                <a:cubicBezTo>
                  <a:pt x="2838827" y="470909"/>
                  <a:pt x="2856793" y="448637"/>
                  <a:pt x="2869433" y="423357"/>
                </a:cubicBezTo>
                <a:cubicBezTo>
                  <a:pt x="2886304" y="389615"/>
                  <a:pt x="2908930" y="288884"/>
                  <a:pt x="2916466" y="258739"/>
                </a:cubicBezTo>
                <a:cubicBezTo>
                  <a:pt x="2873476" y="129766"/>
                  <a:pt x="2923462" y="228712"/>
                  <a:pt x="2775365" y="117639"/>
                </a:cubicBezTo>
                <a:cubicBezTo>
                  <a:pt x="2748759" y="97684"/>
                  <a:pt x="2733691" y="63589"/>
                  <a:pt x="2704815" y="47088"/>
                </a:cubicBezTo>
                <a:cubicBezTo>
                  <a:pt x="2676753" y="31052"/>
                  <a:pt x="2642744" y="28142"/>
                  <a:pt x="2610748" y="23571"/>
                </a:cubicBezTo>
                <a:cubicBezTo>
                  <a:pt x="2429750" y="-2286"/>
                  <a:pt x="2431204" y="54"/>
                  <a:pt x="2305029" y="54"/>
                </a:cubicBezTo>
              </a:path>
            </a:pathLst>
          </a:custGeom>
          <a:ln w="635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lIns="64291" tIns="32146" rIns="64291" bIns="32146" rtlCol="0" anchor="ctr"/>
          <a:lstStyle/>
          <a:p>
            <a:pPr algn="ctr"/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584200" y="6372225"/>
            <a:ext cx="2895600" cy="365125"/>
          </a:xfrm>
        </p:spPr>
        <p:txBody>
          <a:bodyPr/>
          <a:lstStyle/>
          <a:p>
            <a:r>
              <a:rPr lang="en-US" dirty="0" smtClean="0"/>
              <a:t>@</a:t>
            </a:r>
            <a:r>
              <a:rPr lang="en-US" dirty="0" err="1" smtClean="0"/>
              <a:t>aaocarroll</a:t>
            </a:r>
            <a:r>
              <a:rPr lang="en-US" dirty="0" smtClean="0"/>
              <a:t> |  </a:t>
            </a:r>
            <a:r>
              <a:rPr lang="en-US" dirty="0" err="1" smtClean="0"/>
              <a:t>www.dri.ie</a:t>
            </a:r>
            <a:endParaRPr lang="en-IE" dirty="0"/>
          </a:p>
        </p:txBody>
      </p:sp>
    </p:spTree>
    <p:extLst>
      <p:ext uri="{BB962C8B-B14F-4D97-AF65-F5344CB8AC3E}">
        <p14:creationId xmlns:p14="http://schemas.microsoft.com/office/powerpoint/2010/main" val="4265423648"/>
      </p:ext>
    </p:extLst>
  </p:cSld>
  <p:clrMapOvr>
    <a:masterClrMapping/>
  </p:clrMapOvr>
  <p:transition xmlns:p14="http://schemas.microsoft.com/office/powerpoint/2010/main" spd="slow">
    <p:cut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4"/>
          <p:cNvSpPr txBox="1">
            <a:spLocks noChangeArrowheads="1"/>
          </p:cNvSpPr>
          <p:nvPr/>
        </p:nvSpPr>
        <p:spPr bwMode="auto">
          <a:xfrm>
            <a:off x="381000" y="1258853"/>
            <a:ext cx="8763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4000" kern="0" dirty="0" smtClean="0">
                <a:solidFill>
                  <a:srgbClr val="819638"/>
                </a:solidFill>
                <a:latin typeface="Garamond"/>
                <a:cs typeface="Garamond"/>
              </a:rPr>
              <a:t>Research Data – future trends</a:t>
            </a:r>
            <a:endParaRPr lang="en-US" altLang="en-US" sz="4000" kern="0" dirty="0" smtClean="0">
              <a:solidFill>
                <a:srgbClr val="819638"/>
              </a:solidFill>
              <a:latin typeface="Garamond"/>
              <a:cs typeface="Garamond"/>
            </a:endParaRPr>
          </a:p>
        </p:txBody>
      </p:sp>
      <p:pic>
        <p:nvPicPr>
          <p:cNvPr id="7" name="Picture 6" descr="aaaaa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881235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</p:spPr>
      </p:pic>
      <p:pic>
        <p:nvPicPr>
          <p:cNvPr id="5" name="Picture 4" descr="RDA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9705" y="4985793"/>
            <a:ext cx="1971545" cy="138008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08000" y="2248585"/>
            <a:ext cx="758825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Networks: Research Data Alliance</a:t>
            </a:r>
          </a:p>
          <a:p>
            <a:pPr marL="571500" indent="-571500">
              <a:buFont typeface="Arial"/>
              <a:buChar char="•"/>
            </a:pPr>
            <a:endParaRPr lang="en-US" sz="3600" dirty="0" smtClean="0">
              <a:solidFill>
                <a:schemeClr val="tx1">
                  <a:lumMod val="50000"/>
                  <a:lumOff val="50000"/>
                </a:schemeClr>
              </a:solidFill>
            </a:endParaRPr>
          </a:p>
          <a:p>
            <a:pPr marL="571500" indent="-571500">
              <a:buFont typeface="Arial"/>
              <a:buChar char="•"/>
            </a:pPr>
            <a:r>
              <a:rPr lang="en-US" sz="3600" dirty="0" smtClean="0">
                <a:solidFill>
                  <a:schemeClr val="tx1">
                    <a:lumMod val="50000"/>
                    <a:lumOff val="50000"/>
                  </a:schemeClr>
                </a:solidFill>
              </a:rPr>
              <a:t>Services: Research Data Management</a:t>
            </a:r>
            <a:endParaRPr lang="en-US" sz="36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@aaocarroll |  www.dri.ie</a:t>
            </a:r>
            <a:endParaRPr lang="en-IE"/>
          </a:p>
        </p:txBody>
      </p:sp>
    </p:spTree>
    <p:extLst>
      <p:ext uri="{BB962C8B-B14F-4D97-AF65-F5344CB8AC3E}">
        <p14:creationId xmlns:p14="http://schemas.microsoft.com/office/powerpoint/2010/main" val="113523946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3380</TotalTime>
  <Words>304</Words>
  <Application>Microsoft Macintosh PowerPoint</Application>
  <PresentationFormat>On-screen Show (4:3)</PresentationFormat>
  <Paragraphs>79</Paragraphs>
  <Slides>18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Natalie Harrower</dc:creator>
  <cp:lastModifiedBy>Aileen O'Carroll</cp:lastModifiedBy>
  <cp:revision>220</cp:revision>
  <dcterms:created xsi:type="dcterms:W3CDTF">2015-02-20T17:46:43Z</dcterms:created>
  <dcterms:modified xsi:type="dcterms:W3CDTF">2017-05-25T11:30:44Z</dcterms:modified>
</cp:coreProperties>
</file>