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5" r:id="rId3"/>
    <p:sldId id="257" r:id="rId4"/>
    <p:sldId id="258" r:id="rId5"/>
    <p:sldId id="261" r:id="rId6"/>
    <p:sldId id="260" r:id="rId7"/>
    <p:sldId id="273" r:id="rId8"/>
    <p:sldId id="262" r:id="rId9"/>
    <p:sldId id="263" r:id="rId10"/>
    <p:sldId id="272" r:id="rId11"/>
    <p:sldId id="275" r:id="rId12"/>
    <p:sldId id="274" r:id="rId13"/>
    <p:sldId id="266" r:id="rId14"/>
    <p:sldId id="268" r:id="rId15"/>
    <p:sldId id="269" r:id="rId16"/>
    <p:sldId id="267" r:id="rId17"/>
    <p:sldId id="264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49" autoAdjust="0"/>
  </p:normalViewPr>
  <p:slideViewPr>
    <p:cSldViewPr>
      <p:cViewPr varScale="1">
        <p:scale>
          <a:sx n="53" d="100"/>
          <a:sy n="53" d="100"/>
        </p:scale>
        <p:origin x="-9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ELA\Documents\TotalResearcher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GB" sz="1600" dirty="0"/>
              <a:t>Proportion</a:t>
            </a:r>
            <a:r>
              <a:rPr lang="en-GB" sz="1600" baseline="0" dirty="0"/>
              <a:t> of Researchers by Sector </a:t>
            </a:r>
            <a:r>
              <a:rPr lang="en-GB" sz="1600" baseline="0" dirty="0" smtClean="0"/>
              <a:t>(FTE - </a:t>
            </a:r>
            <a:r>
              <a:rPr lang="en-GB" sz="1600" baseline="0" dirty="0" err="1" smtClean="0"/>
              <a:t>EuroStat</a:t>
            </a:r>
            <a:r>
              <a:rPr lang="en-GB" sz="1600" baseline="0" dirty="0" smtClean="0"/>
              <a:t> </a:t>
            </a:r>
            <a:r>
              <a:rPr lang="en-GB" sz="1600" baseline="0" dirty="0"/>
              <a:t>2010)</a:t>
            </a:r>
            <a:endParaRPr lang="en-GB" sz="1600" dirty="0"/>
          </a:p>
        </c:rich>
      </c:tx>
      <c:layout>
        <c:manualLayout>
          <c:xMode val="edge"/>
          <c:yMode val="edge"/>
          <c:x val="0.15760176083449201"/>
          <c:y val="1.3888888888888907E-2"/>
        </c:manualLayout>
      </c:layout>
    </c:title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'2010Stats'!$B$36</c:f>
              <c:strCache>
                <c:ptCount val="1"/>
                <c:pt idx="0">
                  <c:v>Government</c:v>
                </c:pt>
              </c:strCache>
            </c:strRef>
          </c:tx>
          <c:cat>
            <c:strRef>
              <c:f>'2010Stats'!$A$37:$A$64</c:f>
              <c:strCache>
                <c:ptCount val="28"/>
                <c:pt idx="0">
                  <c:v>Greece</c:v>
                </c:pt>
                <c:pt idx="1">
                  <c:v>Ireland</c:v>
                </c:pt>
                <c:pt idx="2">
                  <c:v>Denmark</c:v>
                </c:pt>
                <c:pt idx="3">
                  <c:v>United Kingdom</c:v>
                </c:pt>
                <c:pt idx="4">
                  <c:v>Sweden</c:v>
                </c:pt>
                <c:pt idx="5">
                  <c:v>Austria</c:v>
                </c:pt>
                <c:pt idx="6">
                  <c:v>Malta</c:v>
                </c:pt>
                <c:pt idx="7">
                  <c:v>Portugal</c:v>
                </c:pt>
                <c:pt idx="8">
                  <c:v>Belgium</c:v>
                </c:pt>
                <c:pt idx="9">
                  <c:v>Cyprus</c:v>
                </c:pt>
                <c:pt idx="10">
                  <c:v>Finland</c:v>
                </c:pt>
                <c:pt idx="11">
                  <c:v>France</c:v>
                </c:pt>
                <c:pt idx="12">
                  <c:v>EU (27 countries)</c:v>
                </c:pt>
                <c:pt idx="13">
                  <c:v>Netherlands</c:v>
                </c:pt>
                <c:pt idx="14">
                  <c:v>Estonia</c:v>
                </c:pt>
                <c:pt idx="15">
                  <c:v>Latvia</c:v>
                </c:pt>
                <c:pt idx="16">
                  <c:v>Germany</c:v>
                </c:pt>
                <c:pt idx="17">
                  <c:v>Italy</c:v>
                </c:pt>
                <c:pt idx="18">
                  <c:v>Lithuania</c:v>
                </c:pt>
                <c:pt idx="19">
                  <c:v>Spain</c:v>
                </c:pt>
                <c:pt idx="20">
                  <c:v>Slovakia</c:v>
                </c:pt>
                <c:pt idx="21">
                  <c:v>Poland</c:v>
                </c:pt>
                <c:pt idx="22">
                  <c:v>Czech Republic</c:v>
                </c:pt>
                <c:pt idx="23">
                  <c:v>Hungary</c:v>
                </c:pt>
                <c:pt idx="24">
                  <c:v>Luxembourg</c:v>
                </c:pt>
                <c:pt idx="25">
                  <c:v>Slovenia</c:v>
                </c:pt>
                <c:pt idx="26">
                  <c:v>Romania</c:v>
                </c:pt>
                <c:pt idx="27">
                  <c:v>Bulgaria</c:v>
                </c:pt>
              </c:strCache>
            </c:strRef>
          </c:cat>
          <c:val>
            <c:numRef>
              <c:f>'2010Stats'!$B$37:$B$64</c:f>
              <c:numCache>
                <c:formatCode>0.0%</c:formatCode>
                <c:ptCount val="28"/>
                <c:pt idx="0">
                  <c:v>0</c:v>
                </c:pt>
                <c:pt idx="1">
                  <c:v>3.0962111241947768E-2</c:v>
                </c:pt>
                <c:pt idx="2">
                  <c:v>3.2071786452288642E-2</c:v>
                </c:pt>
                <c:pt idx="3">
                  <c:v>3.4562163034842566E-2</c:v>
                </c:pt>
                <c:pt idx="4">
                  <c:v>3.8367942894224571E-2</c:v>
                </c:pt>
                <c:pt idx="5">
                  <c:v>4.4989149184797711E-2</c:v>
                </c:pt>
                <c:pt idx="6">
                  <c:v>4.923599320882855E-2</c:v>
                </c:pt>
                <c:pt idx="7">
                  <c:v>5.5014701078079084E-2</c:v>
                </c:pt>
                <c:pt idx="8">
                  <c:v>7.8811538763853578E-2</c:v>
                </c:pt>
                <c:pt idx="9">
                  <c:v>0.1061452513966481</c:v>
                </c:pt>
                <c:pt idx="10">
                  <c:v>0.1098585429440448</c:v>
                </c:pt>
                <c:pt idx="11">
                  <c:v>0.12255284990243423</c:v>
                </c:pt>
                <c:pt idx="12">
                  <c:v>0.12689077187652378</c:v>
                </c:pt>
                <c:pt idx="13">
                  <c:v>0.13365728114316444</c:v>
                </c:pt>
                <c:pt idx="14">
                  <c:v>0.13467682477267137</c:v>
                </c:pt>
                <c:pt idx="15">
                  <c:v>0.14893617021276606</c:v>
                </c:pt>
                <c:pt idx="16">
                  <c:v>0.15541984732824443</c:v>
                </c:pt>
                <c:pt idx="17">
                  <c:v>0.15751185684862928</c:v>
                </c:pt>
                <c:pt idx="18">
                  <c:v>0.17503278883987133</c:v>
                </c:pt>
                <c:pt idx="19">
                  <c:v>0.18103569916748996</c:v>
                </c:pt>
                <c:pt idx="20">
                  <c:v>0.19752354607126396</c:v>
                </c:pt>
                <c:pt idx="21">
                  <c:v>0.21008820201205999</c:v>
                </c:pt>
                <c:pt idx="22">
                  <c:v>0.21363076501984388</c:v>
                </c:pt>
                <c:pt idx="23">
                  <c:v>0.23554493487020919</c:v>
                </c:pt>
                <c:pt idx="24">
                  <c:v>0.25946372239747656</c:v>
                </c:pt>
                <c:pt idx="25">
                  <c:v>0.26431260547838525</c:v>
                </c:pt>
                <c:pt idx="26">
                  <c:v>0.28260869565217411</c:v>
                </c:pt>
                <c:pt idx="27">
                  <c:v>0.52661909989023048</c:v>
                </c:pt>
              </c:numCache>
            </c:numRef>
          </c:val>
        </c:ser>
        <c:ser>
          <c:idx val="1"/>
          <c:order val="1"/>
          <c:tx>
            <c:strRef>
              <c:f>'2010Stats'!$C$36</c:f>
              <c:strCache>
                <c:ptCount val="1"/>
                <c:pt idx="0">
                  <c:v>HE</c:v>
                </c:pt>
              </c:strCache>
            </c:strRef>
          </c:tx>
          <c:cat>
            <c:strRef>
              <c:f>'2010Stats'!$A$37:$A$64</c:f>
              <c:strCache>
                <c:ptCount val="28"/>
                <c:pt idx="0">
                  <c:v>Greece</c:v>
                </c:pt>
                <c:pt idx="1">
                  <c:v>Ireland</c:v>
                </c:pt>
                <c:pt idx="2">
                  <c:v>Denmark</c:v>
                </c:pt>
                <c:pt idx="3">
                  <c:v>United Kingdom</c:v>
                </c:pt>
                <c:pt idx="4">
                  <c:v>Sweden</c:v>
                </c:pt>
                <c:pt idx="5">
                  <c:v>Austria</c:v>
                </c:pt>
                <c:pt idx="6">
                  <c:v>Malta</c:v>
                </c:pt>
                <c:pt idx="7">
                  <c:v>Portugal</c:v>
                </c:pt>
                <c:pt idx="8">
                  <c:v>Belgium</c:v>
                </c:pt>
                <c:pt idx="9">
                  <c:v>Cyprus</c:v>
                </c:pt>
                <c:pt idx="10">
                  <c:v>Finland</c:v>
                </c:pt>
                <c:pt idx="11">
                  <c:v>France</c:v>
                </c:pt>
                <c:pt idx="12">
                  <c:v>EU (27 countries)</c:v>
                </c:pt>
                <c:pt idx="13">
                  <c:v>Netherlands</c:v>
                </c:pt>
                <c:pt idx="14">
                  <c:v>Estonia</c:v>
                </c:pt>
                <c:pt idx="15">
                  <c:v>Latvia</c:v>
                </c:pt>
                <c:pt idx="16">
                  <c:v>Germany</c:v>
                </c:pt>
                <c:pt idx="17">
                  <c:v>Italy</c:v>
                </c:pt>
                <c:pt idx="18">
                  <c:v>Lithuania</c:v>
                </c:pt>
                <c:pt idx="19">
                  <c:v>Spain</c:v>
                </c:pt>
                <c:pt idx="20">
                  <c:v>Slovakia</c:v>
                </c:pt>
                <c:pt idx="21">
                  <c:v>Poland</c:v>
                </c:pt>
                <c:pt idx="22">
                  <c:v>Czech Republic</c:v>
                </c:pt>
                <c:pt idx="23">
                  <c:v>Hungary</c:v>
                </c:pt>
                <c:pt idx="24">
                  <c:v>Luxembourg</c:v>
                </c:pt>
                <c:pt idx="25">
                  <c:v>Slovenia</c:v>
                </c:pt>
                <c:pt idx="26">
                  <c:v>Romania</c:v>
                </c:pt>
                <c:pt idx="27">
                  <c:v>Bulgaria</c:v>
                </c:pt>
              </c:strCache>
            </c:strRef>
          </c:cat>
          <c:val>
            <c:numRef>
              <c:f>'2010Stats'!$C$37:$C$64</c:f>
              <c:numCache>
                <c:formatCode>0.0%</c:formatCode>
                <c:ptCount val="28"/>
                <c:pt idx="0">
                  <c:v>0</c:v>
                </c:pt>
                <c:pt idx="1">
                  <c:v>0.42294105423564476</c:v>
                </c:pt>
                <c:pt idx="2">
                  <c:v>0.35482775214425266</c:v>
                </c:pt>
                <c:pt idx="3">
                  <c:v>0.60638645893964049</c:v>
                </c:pt>
                <c:pt idx="4">
                  <c:v>0.34391223231667783</c:v>
                </c:pt>
                <c:pt idx="5">
                  <c:v>0.3248845361972072</c:v>
                </c:pt>
                <c:pt idx="6">
                  <c:v>0.3803056027164689</c:v>
                </c:pt>
                <c:pt idx="7">
                  <c:v>0.62789937928781503</c:v>
                </c:pt>
                <c:pt idx="8">
                  <c:v>0.45232792726701115</c:v>
                </c:pt>
                <c:pt idx="9">
                  <c:v>0.59217877094972049</c:v>
                </c:pt>
                <c:pt idx="10">
                  <c:v>0.32704098875102616</c:v>
                </c:pt>
                <c:pt idx="11">
                  <c:v>0.29332069461701737</c:v>
                </c:pt>
                <c:pt idx="12">
                  <c:v>0.40918191863218328</c:v>
                </c:pt>
                <c:pt idx="13">
                  <c:v>0.38796911612184576</c:v>
                </c:pt>
                <c:pt idx="14">
                  <c:v>0.53551241091177149</c:v>
                </c:pt>
                <c:pt idx="15">
                  <c:v>0.69057000262674062</c:v>
                </c:pt>
                <c:pt idx="16">
                  <c:v>0.27358778625954244</c:v>
                </c:pt>
                <c:pt idx="17">
                  <c:v>0.41069100391134289</c:v>
                </c:pt>
                <c:pt idx="18">
                  <c:v>0.6768808870871591</c:v>
                </c:pt>
                <c:pt idx="19">
                  <c:v>0.47967739300275553</c:v>
                </c:pt>
                <c:pt idx="20">
                  <c:v>0.67200158071527372</c:v>
                </c:pt>
                <c:pt idx="21">
                  <c:v>0.6071832710700501</c:v>
                </c:pt>
                <c:pt idx="22">
                  <c:v>0.34607225947721387</c:v>
                </c:pt>
                <c:pt idx="23">
                  <c:v>0.28305688314122412</c:v>
                </c:pt>
                <c:pt idx="24">
                  <c:v>0.20425867507886436</c:v>
                </c:pt>
                <c:pt idx="25">
                  <c:v>0.29365182396468942</c:v>
                </c:pt>
                <c:pt idx="26">
                  <c:v>0.41683518705763417</c:v>
                </c:pt>
                <c:pt idx="27">
                  <c:v>0.33004024881083083</c:v>
                </c:pt>
              </c:numCache>
            </c:numRef>
          </c:val>
        </c:ser>
        <c:ser>
          <c:idx val="2"/>
          <c:order val="2"/>
          <c:tx>
            <c:strRef>
              <c:f>'2010Stats'!$D$36</c:f>
              <c:strCache>
                <c:ptCount val="1"/>
                <c:pt idx="0">
                  <c:v>NonProfit</c:v>
                </c:pt>
              </c:strCache>
            </c:strRef>
          </c:tx>
          <c:cat>
            <c:strRef>
              <c:f>'2010Stats'!$A$37:$A$64</c:f>
              <c:strCache>
                <c:ptCount val="28"/>
                <c:pt idx="0">
                  <c:v>Greece</c:v>
                </c:pt>
                <c:pt idx="1">
                  <c:v>Ireland</c:v>
                </c:pt>
                <c:pt idx="2">
                  <c:v>Denmark</c:v>
                </c:pt>
                <c:pt idx="3">
                  <c:v>United Kingdom</c:v>
                </c:pt>
                <c:pt idx="4">
                  <c:v>Sweden</c:v>
                </c:pt>
                <c:pt idx="5">
                  <c:v>Austria</c:v>
                </c:pt>
                <c:pt idx="6">
                  <c:v>Malta</c:v>
                </c:pt>
                <c:pt idx="7">
                  <c:v>Portugal</c:v>
                </c:pt>
                <c:pt idx="8">
                  <c:v>Belgium</c:v>
                </c:pt>
                <c:pt idx="9">
                  <c:v>Cyprus</c:v>
                </c:pt>
                <c:pt idx="10">
                  <c:v>Finland</c:v>
                </c:pt>
                <c:pt idx="11">
                  <c:v>France</c:v>
                </c:pt>
                <c:pt idx="12">
                  <c:v>EU (27 countries)</c:v>
                </c:pt>
                <c:pt idx="13">
                  <c:v>Netherlands</c:v>
                </c:pt>
                <c:pt idx="14">
                  <c:v>Estonia</c:v>
                </c:pt>
                <c:pt idx="15">
                  <c:v>Latvia</c:v>
                </c:pt>
                <c:pt idx="16">
                  <c:v>Germany</c:v>
                </c:pt>
                <c:pt idx="17">
                  <c:v>Italy</c:v>
                </c:pt>
                <c:pt idx="18">
                  <c:v>Lithuania</c:v>
                </c:pt>
                <c:pt idx="19">
                  <c:v>Spain</c:v>
                </c:pt>
                <c:pt idx="20">
                  <c:v>Slovakia</c:v>
                </c:pt>
                <c:pt idx="21">
                  <c:v>Poland</c:v>
                </c:pt>
                <c:pt idx="22">
                  <c:v>Czech Republic</c:v>
                </c:pt>
                <c:pt idx="23">
                  <c:v>Hungary</c:v>
                </c:pt>
                <c:pt idx="24">
                  <c:v>Luxembourg</c:v>
                </c:pt>
                <c:pt idx="25">
                  <c:v>Slovenia</c:v>
                </c:pt>
                <c:pt idx="26">
                  <c:v>Romania</c:v>
                </c:pt>
                <c:pt idx="27">
                  <c:v>Bulgaria</c:v>
                </c:pt>
              </c:strCache>
            </c:strRef>
          </c:cat>
          <c:val>
            <c:numRef>
              <c:f>'2010Stats'!$D$37:$D$64</c:f>
              <c:numCache>
                <c:formatCode>0.0%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5.0386390013304333E-3</c:v>
                </c:pt>
                <c:pt idx="3">
                  <c:v>1.678187387678283E-2</c:v>
                </c:pt>
                <c:pt idx="4">
                  <c:v>4.2585983127839118E-4</c:v>
                </c:pt>
                <c:pt idx="5">
                  <c:v>7.0112959768515986E-3</c:v>
                </c:pt>
                <c:pt idx="6">
                  <c:v>0</c:v>
                </c:pt>
                <c:pt idx="7">
                  <c:v>9.1386257214417885E-2</c:v>
                </c:pt>
                <c:pt idx="8">
                  <c:v>7.4671836927188472E-3</c:v>
                </c:pt>
                <c:pt idx="9">
                  <c:v>8.9385474860335185E-2</c:v>
                </c:pt>
                <c:pt idx="10">
                  <c:v>1.0210978612465619E-2</c:v>
                </c:pt>
                <c:pt idx="11">
                  <c:v>1.3949556150486125E-2</c:v>
                </c:pt>
                <c:pt idx="12">
                  <c:v>1.1244456856626311E-2</c:v>
                </c:pt>
                <c:pt idx="13">
                  <c:v>0</c:v>
                </c:pt>
                <c:pt idx="14">
                  <c:v>1.6711722782010337E-2</c:v>
                </c:pt>
                <c:pt idx="15">
                  <c:v>0</c:v>
                </c:pt>
                <c:pt idx="16">
                  <c:v>0</c:v>
                </c:pt>
                <c:pt idx="17">
                  <c:v>3.8074183247359394E-2</c:v>
                </c:pt>
                <c:pt idx="18">
                  <c:v>0</c:v>
                </c:pt>
                <c:pt idx="19">
                  <c:v>2.2947873422797895E-3</c:v>
                </c:pt>
                <c:pt idx="20">
                  <c:v>3.4907462293354429E-3</c:v>
                </c:pt>
                <c:pt idx="21">
                  <c:v>9.1457270853032913E-4</c:v>
                </c:pt>
                <c:pt idx="22">
                  <c:v>7.1164636649787925E-3</c:v>
                </c:pt>
                <c:pt idx="23">
                  <c:v>0</c:v>
                </c:pt>
                <c:pt idx="24">
                  <c:v>0</c:v>
                </c:pt>
                <c:pt idx="25">
                  <c:v>2.0771128131896674E-3</c:v>
                </c:pt>
                <c:pt idx="26">
                  <c:v>4.6511627906976822E-3</c:v>
                </c:pt>
                <c:pt idx="27">
                  <c:v>6.9520673252835815E-3</c:v>
                </c:pt>
              </c:numCache>
            </c:numRef>
          </c:val>
        </c:ser>
        <c:ser>
          <c:idx val="3"/>
          <c:order val="3"/>
          <c:tx>
            <c:strRef>
              <c:f>'2010Stats'!$E$36</c:f>
              <c:strCache>
                <c:ptCount val="1"/>
                <c:pt idx="0">
                  <c:v>Business</c:v>
                </c:pt>
              </c:strCache>
            </c:strRef>
          </c:tx>
          <c:cat>
            <c:strRef>
              <c:f>'2010Stats'!$A$37:$A$64</c:f>
              <c:strCache>
                <c:ptCount val="28"/>
                <c:pt idx="0">
                  <c:v>Greece</c:v>
                </c:pt>
                <c:pt idx="1">
                  <c:v>Ireland</c:v>
                </c:pt>
                <c:pt idx="2">
                  <c:v>Denmark</c:v>
                </c:pt>
                <c:pt idx="3">
                  <c:v>United Kingdom</c:v>
                </c:pt>
                <c:pt idx="4">
                  <c:v>Sweden</c:v>
                </c:pt>
                <c:pt idx="5">
                  <c:v>Austria</c:v>
                </c:pt>
                <c:pt idx="6">
                  <c:v>Malta</c:v>
                </c:pt>
                <c:pt idx="7">
                  <c:v>Portugal</c:v>
                </c:pt>
                <c:pt idx="8">
                  <c:v>Belgium</c:v>
                </c:pt>
                <c:pt idx="9">
                  <c:v>Cyprus</c:v>
                </c:pt>
                <c:pt idx="10">
                  <c:v>Finland</c:v>
                </c:pt>
                <c:pt idx="11">
                  <c:v>France</c:v>
                </c:pt>
                <c:pt idx="12">
                  <c:v>EU (27 countries)</c:v>
                </c:pt>
                <c:pt idx="13">
                  <c:v>Netherlands</c:v>
                </c:pt>
                <c:pt idx="14">
                  <c:v>Estonia</c:v>
                </c:pt>
                <c:pt idx="15">
                  <c:v>Latvia</c:v>
                </c:pt>
                <c:pt idx="16">
                  <c:v>Germany</c:v>
                </c:pt>
                <c:pt idx="17">
                  <c:v>Italy</c:v>
                </c:pt>
                <c:pt idx="18">
                  <c:v>Lithuania</c:v>
                </c:pt>
                <c:pt idx="19">
                  <c:v>Spain</c:v>
                </c:pt>
                <c:pt idx="20">
                  <c:v>Slovakia</c:v>
                </c:pt>
                <c:pt idx="21">
                  <c:v>Poland</c:v>
                </c:pt>
                <c:pt idx="22">
                  <c:v>Czech Republic</c:v>
                </c:pt>
                <c:pt idx="23">
                  <c:v>Hungary</c:v>
                </c:pt>
                <c:pt idx="24">
                  <c:v>Luxembourg</c:v>
                </c:pt>
                <c:pt idx="25">
                  <c:v>Slovenia</c:v>
                </c:pt>
                <c:pt idx="26">
                  <c:v>Romania</c:v>
                </c:pt>
                <c:pt idx="27">
                  <c:v>Bulgaria</c:v>
                </c:pt>
              </c:strCache>
            </c:strRef>
          </c:cat>
          <c:val>
            <c:numRef>
              <c:f>'2010Stats'!$E$37:$E$64</c:f>
              <c:numCache>
                <c:formatCode>0.0%</c:formatCode>
                <c:ptCount val="28"/>
                <c:pt idx="0">
                  <c:v>0</c:v>
                </c:pt>
                <c:pt idx="1">
                  <c:v>0.54609683452240765</c:v>
                </c:pt>
                <c:pt idx="2">
                  <c:v>0.60806182240212914</c:v>
                </c:pt>
                <c:pt idx="3">
                  <c:v>0.34226950414873425</c:v>
                </c:pt>
                <c:pt idx="4">
                  <c:v>0.61729396495781952</c:v>
                </c:pt>
                <c:pt idx="5">
                  <c:v>0.62311501864114471</c:v>
                </c:pt>
                <c:pt idx="6">
                  <c:v>0.57045840407470294</c:v>
                </c:pt>
                <c:pt idx="7">
                  <c:v>0.2256996624196885</c:v>
                </c:pt>
                <c:pt idx="8">
                  <c:v>0.46139335027641676</c:v>
                </c:pt>
                <c:pt idx="9">
                  <c:v>0.21229050279329625</c:v>
                </c:pt>
                <c:pt idx="10">
                  <c:v>0.55288948969246354</c:v>
                </c:pt>
                <c:pt idx="11">
                  <c:v>0.57017689933006266</c:v>
                </c:pt>
                <c:pt idx="12">
                  <c:v>0.45268285263466695</c:v>
                </c:pt>
                <c:pt idx="13">
                  <c:v>0.47837360273499047</c:v>
                </c:pt>
                <c:pt idx="14">
                  <c:v>0.31309904153354634</c:v>
                </c:pt>
                <c:pt idx="15">
                  <c:v>0.16049382716049401</c:v>
                </c:pt>
                <c:pt idx="16">
                  <c:v>0.57099236641221351</c:v>
                </c:pt>
                <c:pt idx="17">
                  <c:v>0.39372295599266927</c:v>
                </c:pt>
                <c:pt idx="18">
                  <c:v>0.14808632407297026</c:v>
                </c:pt>
                <c:pt idx="19">
                  <c:v>0.33699212048747551</c:v>
                </c:pt>
                <c:pt idx="20">
                  <c:v>0.12698412698412698</c:v>
                </c:pt>
                <c:pt idx="21">
                  <c:v>0.18181395420935964</c:v>
                </c:pt>
                <c:pt idx="22">
                  <c:v>0.43318051183796408</c:v>
                </c:pt>
                <c:pt idx="23">
                  <c:v>0.48139818198856754</c:v>
                </c:pt>
                <c:pt idx="24">
                  <c:v>0.53627760252365964</c:v>
                </c:pt>
                <c:pt idx="25">
                  <c:v>0.43995845774373632</c:v>
                </c:pt>
                <c:pt idx="26">
                  <c:v>0.29590495449949467</c:v>
                </c:pt>
                <c:pt idx="27">
                  <c:v>0.13638858397365522</c:v>
                </c:pt>
              </c:numCache>
            </c:numRef>
          </c:val>
        </c:ser>
        <c:gapWidth val="75"/>
        <c:shape val="box"/>
        <c:axId val="83657472"/>
        <c:axId val="83659008"/>
        <c:axId val="0"/>
      </c:bar3DChart>
      <c:catAx>
        <c:axId val="83657472"/>
        <c:scaling>
          <c:orientation val="minMax"/>
        </c:scaling>
        <c:axPos val="b"/>
        <c:majorTickMark val="none"/>
        <c:tickLblPos val="nextTo"/>
        <c:crossAx val="83659008"/>
        <c:crosses val="autoZero"/>
        <c:auto val="1"/>
        <c:lblAlgn val="ctr"/>
        <c:lblOffset val="100"/>
        <c:tickLblSkip val="1"/>
      </c:catAx>
      <c:valAx>
        <c:axId val="83659008"/>
        <c:scaling>
          <c:orientation val="minMax"/>
        </c:scaling>
        <c:axPos val="l"/>
        <c:majorGridlines/>
        <c:numFmt formatCode="0%" sourceLinked="1"/>
        <c:majorTickMark val="none"/>
        <c:tickLblPos val="nextTo"/>
        <c:spPr>
          <a:ln w="9525">
            <a:noFill/>
          </a:ln>
        </c:spPr>
        <c:crossAx val="83657472"/>
        <c:crosses val="autoZero"/>
        <c:crossBetween val="between"/>
      </c:valAx>
    </c:plotArea>
    <c:legend>
      <c:legendPos val="b"/>
      <c:layout/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23D90-A795-4D15-8737-3F651A9DC6D6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17E253-C7A1-42FD-AD60-2065820C3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voweb.org/files/HolmesSarliPosterFinal.pd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alphagalileo.org/ViewItem.aspx?ItemId=123842&amp;CultureCode=en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netwatch.jrc.ec.europa.eu/static/download/pub_eralearn_newsletter_vol1.pdf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pp.eurostat.ec.europa.eu/tgm/refreshTableAction.do?tab=table&amp;plugin=1&amp;pcode=tsc00004&amp;language=en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ossref.org/fundref/index.html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crossref.org/cms/index.html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GB" dirty="0" smtClean="0"/>
          </a:p>
          <a:p>
            <a:pPr marL="228600" indent="-228600">
              <a:buFont typeface="+mj-lt"/>
              <a:buNone/>
            </a:pPr>
            <a:endParaRPr lang="en-GB" dirty="0" smtClean="0">
              <a:latin typeface="Arial" pitchFamily="34" charset="0"/>
              <a:ea typeface="ＭＳ Ｐゴシック" pitchFamily="1" charset="-128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88BE85-0E2E-4E98-B185-3CB61E08E71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Linear, post research approach</a:t>
            </a:r>
          </a:p>
          <a:p>
            <a:r>
              <a:rPr lang="en-GB" dirty="0" smtClean="0"/>
              <a:t>Dedicated funding schemes </a:t>
            </a:r>
          </a:p>
          <a:p>
            <a:r>
              <a:rPr lang="en-GB" dirty="0" smtClean="0"/>
              <a:t>Dedicated professionals</a:t>
            </a:r>
          </a:p>
          <a:p>
            <a:r>
              <a:rPr lang="en-GB" dirty="0" smtClean="0"/>
              <a:t>Making knowledge exploitable, e.g. through IP</a:t>
            </a:r>
          </a:p>
          <a:p>
            <a:endParaRPr lang="en-GB" dirty="0" smtClean="0"/>
          </a:p>
          <a:p>
            <a:pPr>
              <a:buNone/>
            </a:pPr>
            <a:r>
              <a:rPr lang="en-GB" dirty="0" smtClean="0"/>
              <a:t>2012: still important in wider ecosystem</a:t>
            </a:r>
          </a:p>
          <a:p>
            <a:r>
              <a:rPr lang="en-GB" dirty="0" smtClean="0"/>
              <a:t>more flexibility </a:t>
            </a:r>
          </a:p>
          <a:p>
            <a:r>
              <a:rPr lang="en-GB" dirty="0" smtClean="0"/>
              <a:t>making knowledge  openly available for  reuse</a:t>
            </a:r>
          </a:p>
          <a:p>
            <a:r>
              <a:rPr lang="en-GB" dirty="0" smtClean="0"/>
              <a:t>Monitoring and managing outputs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7E253-C7A1-42FD-AD60-2065820C35E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 eaLnBrk="1" hangingPunct="1">
              <a:lnSpc>
                <a:spcPct val="90000"/>
              </a:lnSpc>
            </a:pPr>
            <a:r>
              <a:rPr lang="en-GB" sz="2200" dirty="0" smtClean="0"/>
              <a:t>2,500 user organisations collaborate on our grants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200" dirty="0" smtClean="0"/>
              <a:t>RCs speaking to Industry with one voice, e.g. </a:t>
            </a:r>
            <a:r>
              <a:rPr lang="en-GB" sz="2200" dirty="0" err="1" smtClean="0"/>
              <a:t>Pharma</a:t>
            </a:r>
            <a:r>
              <a:rPr lang="en-GB" sz="2200" dirty="0" smtClean="0"/>
              <a:t> Forum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GB" sz="2200" dirty="0" smtClean="0"/>
              <a:t>Inform innovation – process, product, …..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7E253-C7A1-42FD-AD60-2065820C35E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Network model, co-production of research</a:t>
            </a:r>
          </a:p>
          <a:p>
            <a:r>
              <a:rPr lang="en-GB" dirty="0" smtClean="0"/>
              <a:t>Broader  understanding of the wider contribution of science and research</a:t>
            </a:r>
          </a:p>
          <a:p>
            <a:r>
              <a:rPr lang="en-US" dirty="0" smtClean="0"/>
              <a:t>User and public involvement in all stages </a:t>
            </a:r>
          </a:p>
          <a:p>
            <a:pPr lvl="1"/>
            <a:r>
              <a:rPr lang="en-US" dirty="0" smtClean="0"/>
              <a:t>Scoping and specifying the research agenda</a:t>
            </a:r>
          </a:p>
          <a:p>
            <a:pPr lvl="1"/>
            <a:r>
              <a:rPr lang="en-US" dirty="0" smtClean="0"/>
              <a:t>Commissioning the research </a:t>
            </a:r>
          </a:p>
          <a:p>
            <a:pPr lvl="1"/>
            <a:r>
              <a:rPr lang="en-US" dirty="0" smtClean="0"/>
              <a:t>Managing the research</a:t>
            </a:r>
          </a:p>
          <a:p>
            <a:pPr lvl="1"/>
            <a:r>
              <a:rPr lang="en-US" dirty="0" smtClean="0"/>
              <a:t>Research use and impact</a:t>
            </a:r>
          </a:p>
          <a:p>
            <a:r>
              <a:rPr lang="en-US" dirty="0" smtClean="0"/>
              <a:t>Pathways to Impact</a:t>
            </a:r>
          </a:p>
          <a:p>
            <a:r>
              <a:rPr lang="en-US" dirty="0" smtClean="0"/>
              <a:t>Skills development of academics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7E253-C7A1-42FD-AD60-2065820C35E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3"/>
              </a:rPr>
              <a:t>http://www.vivoweb.org/files/HolmesSarliPosterFinal.pdf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http://www.alphagalileo.org/ViewItem.aspx?ItemId=123842&amp;CultureCode=en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7E253-C7A1-42FD-AD60-2065820C35E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Today more than 50 countries participate in ERA-NETs, which encourage EU member states and other </a:t>
            </a:r>
          </a:p>
          <a:p>
            <a:r>
              <a:rPr lang="en-GB" dirty="0" smtClean="0"/>
              <a:t>countries to combine their existing </a:t>
            </a:r>
          </a:p>
          <a:p>
            <a:r>
              <a:rPr lang="en-GB" dirty="0" smtClean="0"/>
              <a:t>research and development resources </a:t>
            </a:r>
          </a:p>
          <a:p>
            <a:r>
              <a:rPr lang="en-GB" dirty="0" smtClean="0"/>
              <a:t>on projects in areas of common interest. </a:t>
            </a:r>
          </a:p>
          <a:p>
            <a:r>
              <a:rPr lang="en-GB" dirty="0" smtClean="0"/>
              <a:t>The networks implement around 35 </a:t>
            </a:r>
          </a:p>
          <a:p>
            <a:r>
              <a:rPr lang="en-GB" dirty="0" smtClean="0"/>
              <a:t>calls per year and to date over 100 </a:t>
            </a:r>
          </a:p>
          <a:p>
            <a:r>
              <a:rPr lang="en-GB" dirty="0" smtClean="0"/>
              <a:t>ERA-NET or ERA-NET plus activities </a:t>
            </a:r>
          </a:p>
          <a:p>
            <a:r>
              <a:rPr lang="en-GB" dirty="0" smtClean="0"/>
              <a:t>have received funding through FP6 </a:t>
            </a:r>
          </a:p>
          <a:p>
            <a:r>
              <a:rPr lang="en-GB" dirty="0" smtClean="0"/>
              <a:t>and FP7 up to the end of 2010. </a:t>
            </a:r>
            <a:r>
              <a:rPr lang="en-GB" dirty="0" smtClean="0">
                <a:hlinkClick r:id="rId3"/>
              </a:rPr>
              <a:t>http://netwatch.jrc.ec.europa.eu/static/download/pub_eralearn_newsletter_vol1.pdf</a:t>
            </a:r>
            <a:endParaRPr lang="en-GB" dirty="0" smtClean="0"/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http://cordis.europa.eu/coordination/projects.htm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6531-7DCF-47A8-8F07-94C7D486DFB8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83066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http://epp.eurostat.ec.europa.eu/tgm/refreshTableAction.do?tab=table&amp;plugin=1&amp;pcode=tsc00004&amp;language=en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6531-7DCF-47A8-8F07-94C7D486DFB8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830000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hlinkClick r:id="rId3"/>
              </a:rPr>
              <a:t>http://www.crossref.org/fundref/index.html</a:t>
            </a:r>
            <a:endParaRPr lang="en-GB" dirty="0" smtClean="0"/>
          </a:p>
          <a:p>
            <a:r>
              <a:rPr lang="en-GB" baseline="0" dirty="0" err="1" smtClean="0"/>
              <a:t>Crossref</a:t>
            </a:r>
            <a:r>
              <a:rPr lang="en-GB" baseline="0" dirty="0" smtClean="0"/>
              <a:t> Metadata Service </a:t>
            </a:r>
            <a:r>
              <a:rPr lang="en-GB" dirty="0" smtClean="0">
                <a:hlinkClick r:id="rId4"/>
              </a:rPr>
              <a:t>http://www.crossref.org/cms/index.html</a:t>
            </a:r>
            <a:r>
              <a:rPr lang="en-GB" dirty="0" smtClean="0"/>
              <a:t> (but</a:t>
            </a:r>
            <a:r>
              <a:rPr lang="en-GB" baseline="0" dirty="0" smtClean="0"/>
              <a:t> is this cost prohibitive since membership of Cross Ref is assumed).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B6531-7DCF-47A8-8F07-94C7D486DFB8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818434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A99A-6E10-4E87-81CA-AB90818C5EB9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D7984-9A6B-4EF1-B4A6-63CAA21FA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A99A-6E10-4E87-81CA-AB90818C5EB9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D7984-9A6B-4EF1-B4A6-63CAA21FA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A99A-6E10-4E87-81CA-AB90818C5EB9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D7984-9A6B-4EF1-B4A6-63CAA21FA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A99A-6E10-4E87-81CA-AB90818C5EB9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D7984-9A6B-4EF1-B4A6-63CAA21FA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A99A-6E10-4E87-81CA-AB90818C5EB9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D7984-9A6B-4EF1-B4A6-63CAA21FA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A99A-6E10-4E87-81CA-AB90818C5EB9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D7984-9A6B-4EF1-B4A6-63CAA21FA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A99A-6E10-4E87-81CA-AB90818C5EB9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D7984-9A6B-4EF1-B4A6-63CAA21FA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A99A-6E10-4E87-81CA-AB90818C5EB9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D7984-9A6B-4EF1-B4A6-63CAA21FA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A99A-6E10-4E87-81CA-AB90818C5EB9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D7984-9A6B-4EF1-B4A6-63CAA21FA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A99A-6E10-4E87-81CA-AB90818C5EB9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D7984-9A6B-4EF1-B4A6-63CAA21FA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6A99A-6E10-4E87-81CA-AB90818C5EB9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D7984-9A6B-4EF1-B4A6-63CAA21FA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6A99A-6E10-4E87-81CA-AB90818C5EB9}" type="datetimeFigureOut">
              <a:rPr lang="en-US" smtClean="0"/>
              <a:pPr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D7984-9A6B-4EF1-B4A6-63CAA21FA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phagalileo.org/ViewItem.aspx?ItemId=123842&amp;CultureCode=e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ivoweb.org/files/HolmesSarliPosterFinal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ossref.org/fundref/index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file:///E:\ROS%20EVal%20Mapping.xlsx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ocris.org/Index.php?page=CERIFintroduction&amp;t=1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3.org/TR/rdf-sparql-query/" TargetMode="External"/><Relationship Id="rId4" Type="http://schemas.openxmlformats.org/officeDocument/2006/relationships/hyperlink" Target="http://www.w3.org/RDF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370583"/>
          </a:xfrm>
        </p:spPr>
        <p:txBody>
          <a:bodyPr/>
          <a:lstStyle/>
          <a:p>
            <a:r>
              <a:rPr lang="en-GB" dirty="0" smtClean="0"/>
              <a:t>Impact Measurement &amp; CERIF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Brussels 10-11 </a:t>
            </a:r>
            <a:r>
              <a:rPr lang="en-GB" dirty="0" smtClean="0"/>
              <a:t>September; </a:t>
            </a:r>
            <a:endParaRPr lang="en-GB" dirty="0" smtClean="0"/>
          </a:p>
          <a:p>
            <a:r>
              <a:rPr lang="en-GB" dirty="0" smtClean="0"/>
              <a:t>Horizon 2020 and </a:t>
            </a:r>
            <a:r>
              <a:rPr lang="en-GB" dirty="0" smtClean="0"/>
              <a:t>Beyond</a:t>
            </a:r>
          </a:p>
          <a:p>
            <a:r>
              <a:rPr lang="en-GB" sz="2600" dirty="0" smtClean="0"/>
              <a:t>Gerry Lawson, Natural Environment Research Council, gela@nerc.ac.uk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Research Impact – many pressures</a:t>
            </a:r>
            <a:endParaRPr lang="en-GB" sz="32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06202" y="1584226"/>
            <a:ext cx="3589734" cy="4941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474663" marR="0" lvl="1" indent="-284163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80000"/>
              </a:spcAft>
              <a:buClr>
                <a:schemeClr val="tx2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Still having to do ‘more with less’</a:t>
            </a:r>
          </a:p>
          <a:p>
            <a:pPr marL="474663" marR="0" lvl="1" indent="-284163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80000"/>
              </a:spcAft>
              <a:buClr>
                <a:schemeClr val="tx2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Business investment in R&amp;D not rising in UK</a:t>
            </a:r>
          </a:p>
          <a:p>
            <a:pPr marL="474663" marR="0" lvl="1" indent="-284163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80000"/>
              </a:spcAft>
              <a:buClr>
                <a:schemeClr val="tx2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Impact of UK research is still high (per £ invested)</a:t>
            </a:r>
          </a:p>
          <a:p>
            <a:pPr marL="474663" marR="0" lvl="1" indent="-284163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80000"/>
              </a:spcAft>
              <a:buClr>
                <a:schemeClr val="tx2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Impact of UK Research on Growth and Innovation  needs to be made more clearly</a:t>
            </a:r>
          </a:p>
        </p:txBody>
      </p:sp>
      <p:pic>
        <p:nvPicPr>
          <p:cNvPr id="6" name="Picture 1" descr="Gross domestic expenditure on R&amp;D 2004 to 20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03409" y="2230016"/>
            <a:ext cx="4718553" cy="358142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379408" y="5912560"/>
            <a:ext cx="47462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/>
              <a:t>Source: Office for National Statistics (March 2012)</a:t>
            </a:r>
            <a:endParaRPr lang="en-GB" sz="1600" dirty="0"/>
          </a:p>
        </p:txBody>
      </p:sp>
      <p:sp>
        <p:nvSpPr>
          <p:cNvPr id="8" name="Rectangle 7"/>
          <p:cNvSpPr/>
          <p:nvPr/>
        </p:nvSpPr>
        <p:spPr>
          <a:xfrm>
            <a:off x="4709952" y="1581132"/>
            <a:ext cx="42114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/>
              <a:t>Gross domestic expenditure on R&amp;D</a:t>
            </a:r>
          </a:p>
          <a:p>
            <a:pPr algn="ctr"/>
            <a:r>
              <a:rPr lang="en-GB" sz="1800" b="1" dirty="0" smtClean="0"/>
              <a:t> 2004 to 2010</a:t>
            </a:r>
            <a:endParaRPr lang="en-GB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 smtClean="0"/>
              <a:t>Research Impact – many meanings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200" dirty="0" smtClean="0"/>
              <a:t>NERC Impact Report 2011 – “Environmental Science for UK Economic Growth &amp; Wellbeing”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6203" t="18500" r="24333" b="23750"/>
          <a:stretch>
            <a:fillRect/>
          </a:stretch>
        </p:blipFill>
        <p:spPr bwMode="auto">
          <a:xfrm>
            <a:off x="899592" y="1772816"/>
            <a:ext cx="763284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Research Impact – many measurements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68552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defRPr/>
            </a:pPr>
            <a:r>
              <a:rPr lang="en-GB" dirty="0">
                <a:latin typeface="Times"/>
              </a:rPr>
              <a:t>UK Research Councils:  RCUK “Pathways to Impact”</a:t>
            </a:r>
          </a:p>
          <a:p>
            <a:pPr marL="457200" indent="-457200">
              <a:defRPr/>
            </a:pPr>
            <a:endParaRPr lang="en-GB" dirty="0">
              <a:latin typeface="Times"/>
            </a:endParaRPr>
          </a:p>
          <a:p>
            <a:pPr marL="457200" indent="-457200">
              <a:defRPr/>
            </a:pPr>
            <a:r>
              <a:rPr lang="en-GB" b="1" dirty="0">
                <a:solidFill>
                  <a:srgbClr val="FF0000"/>
                </a:solidFill>
                <a:latin typeface="Times"/>
              </a:rPr>
              <a:t>UK Research Councils: “Outputs and Outcomes Collection”</a:t>
            </a:r>
          </a:p>
          <a:p>
            <a:pPr marL="457200" indent="-457200">
              <a:defRPr/>
            </a:pPr>
            <a:endParaRPr lang="en-GB" dirty="0">
              <a:latin typeface="Times"/>
            </a:endParaRPr>
          </a:p>
          <a:p>
            <a:pPr marL="457200" indent="-457200">
              <a:defRPr/>
            </a:pPr>
            <a:r>
              <a:rPr lang="en-GB" dirty="0" smtClean="0">
                <a:latin typeface="Times"/>
              </a:rPr>
              <a:t>Funding Councils Research </a:t>
            </a:r>
            <a:r>
              <a:rPr lang="en-GB" dirty="0">
                <a:latin typeface="Times"/>
              </a:rPr>
              <a:t>Excellence Framework: “Impact Assessment”</a:t>
            </a:r>
          </a:p>
          <a:p>
            <a:pPr marL="457200" indent="-457200">
              <a:defRPr/>
            </a:pPr>
            <a:endParaRPr lang="en-GB" dirty="0">
              <a:latin typeface="Times"/>
            </a:endParaRPr>
          </a:p>
          <a:p>
            <a:pPr marL="457200" indent="-457200">
              <a:defRPr/>
            </a:pPr>
            <a:r>
              <a:rPr lang="en-GB" dirty="0">
                <a:latin typeface="Times"/>
              </a:rPr>
              <a:t>Academic Journal Impact </a:t>
            </a:r>
            <a:r>
              <a:rPr lang="en-GB" dirty="0" smtClean="0">
                <a:latin typeface="Times"/>
              </a:rPr>
              <a:t>Factors.</a:t>
            </a:r>
            <a:endParaRPr lang="en-GB" dirty="0">
              <a:latin typeface="Times"/>
            </a:endParaRPr>
          </a:p>
          <a:p>
            <a:pPr marL="457200" indent="-457200">
              <a:defRPr/>
            </a:pPr>
            <a:endParaRPr lang="en-GB" dirty="0">
              <a:latin typeface="Times"/>
            </a:endParaRPr>
          </a:p>
          <a:p>
            <a:pPr marL="457200" indent="-457200">
              <a:defRPr/>
            </a:pPr>
            <a:r>
              <a:rPr lang="en-GB" dirty="0">
                <a:latin typeface="Times"/>
              </a:rPr>
              <a:t>Academic Research Publication </a:t>
            </a:r>
            <a:r>
              <a:rPr lang="en-GB" dirty="0" smtClean="0">
                <a:latin typeface="Times"/>
              </a:rPr>
              <a:t>Citations.</a:t>
            </a:r>
            <a:endParaRPr lang="en-GB" dirty="0">
              <a:latin typeface="Times"/>
            </a:endParaRPr>
          </a:p>
          <a:p>
            <a:pPr marL="457200" indent="-457200">
              <a:defRPr/>
            </a:pPr>
            <a:endParaRPr lang="en-GB" dirty="0">
              <a:latin typeface="Times"/>
            </a:endParaRPr>
          </a:p>
          <a:p>
            <a:pPr marL="457200" indent="-457200">
              <a:defRPr/>
            </a:pPr>
            <a:r>
              <a:rPr lang="en-GB" dirty="0" smtClean="0">
                <a:latin typeface="Times"/>
              </a:rPr>
              <a:t>BIS Economic Impact Frameworks.</a:t>
            </a:r>
          </a:p>
          <a:p>
            <a:pPr marL="457200" indent="-457200">
              <a:defRPr/>
            </a:pPr>
            <a:endParaRPr lang="en-GB" dirty="0">
              <a:latin typeface="Times"/>
            </a:endParaRPr>
          </a:p>
          <a:p>
            <a:pPr marL="457200" indent="-457200">
              <a:defRPr/>
            </a:pPr>
            <a:r>
              <a:rPr lang="en-GB" dirty="0" smtClean="0">
                <a:latin typeface="Times"/>
              </a:rPr>
              <a:t>HE-Business &amp; Community Interaction Survey.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n-GB" sz="3200" dirty="0" smtClean="0"/>
              <a:t>Research Impact – many programmes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4525963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Awards &amp; Incentives</a:t>
            </a:r>
          </a:p>
          <a:p>
            <a:r>
              <a:rPr lang="en-GB" dirty="0" smtClean="0"/>
              <a:t>Brokerage</a:t>
            </a:r>
          </a:p>
          <a:p>
            <a:r>
              <a:rPr lang="en-GB" dirty="0" smtClean="0"/>
              <a:t>Collaborative Doctoral  Studentships</a:t>
            </a:r>
          </a:p>
          <a:p>
            <a:r>
              <a:rPr lang="en-GB" dirty="0" smtClean="0"/>
              <a:t>Collaborative Research Grants</a:t>
            </a:r>
          </a:p>
          <a:p>
            <a:r>
              <a:rPr lang="en-GB" dirty="0" smtClean="0"/>
              <a:t>Cross-council research programmes</a:t>
            </a:r>
          </a:p>
          <a:p>
            <a:r>
              <a:rPr lang="en-GB" dirty="0" smtClean="0"/>
              <a:t>Data products and Services</a:t>
            </a:r>
          </a:p>
          <a:p>
            <a:r>
              <a:rPr lang="en-GB" dirty="0" smtClean="0"/>
              <a:t>Enterprise training</a:t>
            </a:r>
          </a:p>
          <a:p>
            <a:r>
              <a:rPr lang="en-GB" dirty="0" smtClean="0"/>
              <a:t>Evidence for public Policy</a:t>
            </a:r>
          </a:p>
          <a:p>
            <a:r>
              <a:rPr lang="en-GB" dirty="0" smtClean="0"/>
              <a:t>Follow-on Funding</a:t>
            </a:r>
          </a:p>
          <a:p>
            <a:r>
              <a:rPr lang="en-GB" dirty="0" smtClean="0"/>
              <a:t>Joint Strategic P:rogrammes</a:t>
            </a:r>
          </a:p>
          <a:p>
            <a:r>
              <a:rPr lang="en-GB" dirty="0" smtClean="0"/>
              <a:t>Networks</a:t>
            </a:r>
          </a:p>
          <a:p>
            <a:r>
              <a:rPr lang="en-GB" dirty="0" smtClean="0"/>
              <a:t>People Exchange</a:t>
            </a:r>
          </a:p>
          <a:p>
            <a:r>
              <a:rPr lang="en-GB" dirty="0" smtClean="0"/>
              <a:t>Support for Enterprise</a:t>
            </a:r>
          </a:p>
          <a:p>
            <a:r>
              <a:rPr lang="en-GB" dirty="0" smtClean="0"/>
              <a:t>Training in Business and Policy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t="14437" r="84496" b="-2374"/>
          <a:stretch>
            <a:fillRect/>
          </a:stretch>
        </p:blipFill>
        <p:spPr bwMode="auto">
          <a:xfrm>
            <a:off x="6372200" y="1196752"/>
            <a:ext cx="2088232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en-GB" sz="3200" dirty="0" smtClean="0"/>
              <a:t>Research Impact – many pathways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6" descr="Diagram of typolog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766" t="8841" r="11172"/>
          <a:stretch/>
        </p:blipFill>
        <p:spPr bwMode="auto">
          <a:xfrm>
            <a:off x="251520" y="764704"/>
            <a:ext cx="8568952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GB" sz="3200" baseline="0" dirty="0" smtClean="0"/>
              <a:t>  Research</a:t>
            </a:r>
            <a:r>
              <a:rPr lang="en-GB" sz="3200" dirty="0" smtClean="0"/>
              <a:t> impact – much duplication – e.g. </a:t>
            </a:r>
            <a:r>
              <a:rPr lang="en-GB" sz="2700" dirty="0" smtClean="0"/>
              <a:t>ERA-Nets</a:t>
            </a:r>
            <a:endParaRPr lang="en-GB" sz="2700" dirty="0"/>
          </a:p>
        </p:txBody>
      </p:sp>
    </p:spTree>
    <p:extLst>
      <p:ext uri="{BB962C8B-B14F-4D97-AF65-F5344CB8AC3E}">
        <p14:creationId xmlns="" xmlns:p14="http://schemas.microsoft.com/office/powerpoint/2010/main" val="322224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Research </a:t>
            </a:r>
            <a:r>
              <a:rPr lang="en-GB" sz="3200" dirty="0" smtClean="0"/>
              <a:t>Impacts – many meanings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277" y="1784832"/>
            <a:ext cx="8706495" cy="4873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Research </a:t>
            </a:r>
            <a:r>
              <a:rPr lang="en-GB" sz="3200" dirty="0" smtClean="0"/>
              <a:t>Impacts </a:t>
            </a:r>
            <a:r>
              <a:rPr lang="en-GB" sz="3200" dirty="0" smtClean="0"/>
              <a:t>– </a:t>
            </a:r>
            <a:r>
              <a:rPr lang="en-GB" sz="3200" dirty="0" smtClean="0"/>
              <a:t>scope for </a:t>
            </a:r>
            <a:r>
              <a:rPr lang="en-GB" sz="3200" dirty="0" err="1" smtClean="0"/>
              <a:t>harmonisaiton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525963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Largely qualitative (final reports and case studies) to largely quantitative (indices and metrics):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Final reports (about to be abandoned by RCUK) -&gt; RCUK Research Outcome Systems (ROS &amp; </a:t>
            </a:r>
            <a:r>
              <a:rPr lang="en-GB" dirty="0" err="1" smtClean="0"/>
              <a:t>eVAL</a:t>
            </a:r>
            <a:r>
              <a:rPr lang="en-GB" dirty="0" smtClean="0"/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Tightening acknowledgement of funding in publications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Harmonisation of outcome </a:t>
            </a:r>
            <a:r>
              <a:rPr lang="en-GB" dirty="0" err="1" smtClean="0"/>
              <a:t>ontologies</a:t>
            </a:r>
            <a:r>
              <a:rPr lang="en-GB" dirty="0" smtClean="0"/>
              <a:t> and semantics between funders (CERIF &amp; DC Application Profiles)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Harmonisation between funders and HEI CRIS systems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Open Access &amp; Open Data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International Initiatives – </a:t>
            </a:r>
            <a:r>
              <a:rPr lang="en-GB" dirty="0" err="1" smtClean="0"/>
              <a:t>EuroCris</a:t>
            </a:r>
            <a:r>
              <a:rPr lang="en-GB" dirty="0" smtClean="0"/>
              <a:t>, </a:t>
            </a:r>
            <a:r>
              <a:rPr lang="en-GB" dirty="0" err="1" smtClean="0"/>
              <a:t>OpenAire</a:t>
            </a:r>
            <a:r>
              <a:rPr lang="en-GB" dirty="0" smtClean="0"/>
              <a:t>, Driver, </a:t>
            </a:r>
            <a:r>
              <a:rPr lang="en-GB" dirty="0" err="1" smtClean="0"/>
              <a:t>CoData</a:t>
            </a:r>
            <a:r>
              <a:rPr lang="en-GB" dirty="0" smtClean="0"/>
              <a:t>, ORCID, ISNI, </a:t>
            </a:r>
            <a:r>
              <a:rPr lang="en-GB" dirty="0" smtClean="0">
                <a:hlinkClick r:id="rId3"/>
              </a:rPr>
              <a:t>CASRAI</a:t>
            </a:r>
            <a:r>
              <a:rPr lang="en-GB" dirty="0" smtClean="0"/>
              <a:t>, </a:t>
            </a:r>
            <a:r>
              <a:rPr lang="en-GB" dirty="0" smtClean="0">
                <a:hlinkClick r:id="rId4"/>
              </a:rPr>
              <a:t>VIVO</a:t>
            </a:r>
            <a:r>
              <a:rPr lang="en-GB" dirty="0" smtClean="0"/>
              <a:t>, Star Metrics (NSF/NIH) etc</a:t>
            </a:r>
            <a:r>
              <a:rPr lang="en-GB" dirty="0" smtClean="0"/>
              <a:t>..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Avoid reinventing the wheel (e.g. 100+ ERA-Nets)</a:t>
            </a:r>
            <a:endParaRPr lang="en-GB" dirty="0" smtClean="0"/>
          </a:p>
          <a:p>
            <a:pPr marL="971550" lvl="1" indent="-51435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Research impacts - linking </a:t>
            </a:r>
            <a:r>
              <a:rPr lang="en-GB" sz="2800" dirty="0" smtClean="0"/>
              <a:t>publications to funding...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35" y="1394507"/>
            <a:ext cx="5698976" cy="2232248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Thompson – Web of Science</a:t>
            </a:r>
          </a:p>
          <a:p>
            <a:r>
              <a:rPr lang="en-GB" dirty="0" smtClean="0"/>
              <a:t>Elsevier- (</a:t>
            </a:r>
            <a:r>
              <a:rPr lang="en-GB" dirty="0" err="1" smtClean="0"/>
              <a:t>FundRef</a:t>
            </a:r>
            <a:r>
              <a:rPr lang="en-GB" dirty="0" smtClean="0"/>
              <a:t>)</a:t>
            </a:r>
          </a:p>
          <a:p>
            <a:r>
              <a:rPr lang="en-GB" dirty="0" smtClean="0"/>
              <a:t>National collaborations (e.g. UK Funders Forum, AMRC, LWEC)</a:t>
            </a:r>
          </a:p>
          <a:p>
            <a:r>
              <a:rPr lang="en-GB" dirty="0" smtClean="0"/>
              <a:t>EU – via ERA-Nets 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97" t="41528" r="30600" b="26246"/>
          <a:stretch/>
        </p:blipFill>
        <p:spPr bwMode="auto">
          <a:xfrm>
            <a:off x="6804248" y="1124744"/>
            <a:ext cx="1971675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2" t="54500" r="28828" b="19829"/>
          <a:stretch/>
        </p:blipFill>
        <p:spPr bwMode="auto">
          <a:xfrm>
            <a:off x="373335" y="3911315"/>
            <a:ext cx="8382000" cy="2503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4139952" y="5877272"/>
            <a:ext cx="2016224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611560" y="6093296"/>
            <a:ext cx="2304256" cy="3218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182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Research Impacts  – business researchers too</a:t>
            </a:r>
            <a:endParaRPr lang="en-GB" sz="32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048900704"/>
              </p:ext>
            </p:extLst>
          </p:nvPr>
        </p:nvGraphicFramePr>
        <p:xfrm>
          <a:off x="467544" y="1556792"/>
          <a:ext cx="8136904" cy="4860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66929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GB" sz="2800" dirty="0" smtClean="0"/>
              <a:t>Research Impacts – OA gives new metadata needs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sz="2400" dirty="0" smtClean="0"/>
              <a:t>Standard article-level metadata needed – hopefully in conjunction with publishers</a:t>
            </a:r>
            <a:r>
              <a:rPr lang="en-GB" dirty="0" smtClean="0"/>
              <a:t>:</a:t>
            </a:r>
          </a:p>
          <a:p>
            <a:pPr lvl="1"/>
            <a:r>
              <a:rPr lang="en-GB" sz="1800" dirty="0" smtClean="0"/>
              <a:t>OA symbols on publishers sites</a:t>
            </a:r>
          </a:p>
          <a:p>
            <a:pPr lvl="1"/>
            <a:r>
              <a:rPr lang="en-GB" sz="1800" dirty="0" smtClean="0"/>
              <a:t>Access metadata in </a:t>
            </a:r>
            <a:r>
              <a:rPr lang="en-GB" sz="1800" dirty="0" err="1" smtClean="0"/>
              <a:t>CrossRef</a:t>
            </a:r>
            <a:r>
              <a:rPr lang="en-GB" sz="1800" dirty="0" smtClean="0"/>
              <a:t> (APC, Subscription free)</a:t>
            </a:r>
          </a:p>
          <a:p>
            <a:pPr lvl="1"/>
            <a:r>
              <a:rPr lang="en-GB" sz="1800" dirty="0" smtClean="0"/>
              <a:t>Copyright metadata in </a:t>
            </a:r>
            <a:r>
              <a:rPr lang="en-GB" sz="1800" dirty="0" err="1" smtClean="0"/>
              <a:t>CrossRef</a:t>
            </a:r>
            <a:r>
              <a:rPr lang="en-GB" sz="1800" dirty="0" smtClean="0"/>
              <a:t> (e.g. CC-BY)</a:t>
            </a:r>
          </a:p>
          <a:p>
            <a:pPr lvl="1"/>
            <a:r>
              <a:rPr lang="en-GB" sz="1800" dirty="0" smtClean="0"/>
              <a:t>Research funder information in </a:t>
            </a:r>
            <a:r>
              <a:rPr lang="en-GB" sz="1800" dirty="0" err="1" smtClean="0">
                <a:hlinkClick r:id="rId3"/>
              </a:rPr>
              <a:t>FundRef</a:t>
            </a:r>
            <a:endParaRPr lang="en-GB" sz="1800" dirty="0" smtClean="0"/>
          </a:p>
          <a:p>
            <a:pPr lvl="1"/>
            <a:r>
              <a:rPr lang="en-GB" sz="1800" dirty="0" smtClean="0"/>
              <a:t>APC payment in </a:t>
            </a:r>
            <a:r>
              <a:rPr lang="en-GB" sz="1800" dirty="0" err="1" smtClean="0">
                <a:hlinkClick r:id="rId3"/>
              </a:rPr>
              <a:t>FundRef</a:t>
            </a:r>
            <a:r>
              <a:rPr lang="en-GB" sz="1800" dirty="0" smtClean="0"/>
              <a:t> (?)</a:t>
            </a:r>
          </a:p>
          <a:p>
            <a:r>
              <a:rPr lang="en-GB" sz="2200" dirty="0" smtClean="0"/>
              <a:t>Need for publishers to disseminate metadata to repositories and aggregators (DRIVER, BASE </a:t>
            </a:r>
            <a:r>
              <a:rPr lang="en-GB" sz="2200" dirty="0" err="1" smtClean="0"/>
              <a:t>etc</a:t>
            </a:r>
            <a:r>
              <a:rPr lang="en-GB" sz="2200" dirty="0" smtClean="0"/>
              <a:t>) – either a) Repository Junction service, b) </a:t>
            </a:r>
            <a:r>
              <a:rPr lang="en-GB" sz="2200" dirty="0" err="1" smtClean="0"/>
              <a:t>CrossRef</a:t>
            </a:r>
            <a:r>
              <a:rPr lang="en-GB" sz="2200" dirty="0" smtClean="0"/>
              <a:t> Metadata service; c) </a:t>
            </a:r>
            <a:r>
              <a:rPr lang="en-GB" sz="2200" dirty="0" err="1" smtClean="0"/>
              <a:t>WoS</a:t>
            </a:r>
            <a:r>
              <a:rPr lang="en-GB" sz="2200" dirty="0" smtClean="0"/>
              <a:t> Web Service; d) </a:t>
            </a:r>
            <a:r>
              <a:rPr lang="en-GB" sz="2200" dirty="0" err="1" smtClean="0"/>
              <a:t>SciVerse</a:t>
            </a:r>
            <a:r>
              <a:rPr lang="en-GB" sz="2200" dirty="0" smtClean="0"/>
              <a:t> Web Services?</a:t>
            </a:r>
          </a:p>
          <a:p>
            <a:r>
              <a:rPr lang="en-GB" sz="2200" dirty="0" smtClean="0"/>
              <a:t>Need for ‘</a:t>
            </a:r>
            <a:r>
              <a:rPr lang="en-GB" sz="2200" dirty="0"/>
              <a:t>faceted’ searches needed from aggregators – including </a:t>
            </a:r>
            <a:r>
              <a:rPr lang="en-GB" sz="2200" dirty="0" smtClean="0"/>
              <a:t>Funder </a:t>
            </a:r>
            <a:r>
              <a:rPr lang="en-GB" sz="2200" dirty="0"/>
              <a:t>and </a:t>
            </a:r>
            <a:r>
              <a:rPr lang="en-GB" sz="2200" dirty="0" err="1" smtClean="0"/>
              <a:t>GrantID</a:t>
            </a:r>
            <a:r>
              <a:rPr lang="en-GB" sz="2200" dirty="0" smtClean="0"/>
              <a:t> fields?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250" t="23242" r="11406" b="58410"/>
          <a:stretch/>
        </p:blipFill>
        <p:spPr bwMode="auto">
          <a:xfrm>
            <a:off x="2195736" y="5615308"/>
            <a:ext cx="5509270" cy="1242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2698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Research  Impacts – outcome </a:t>
            </a:r>
            <a:r>
              <a:rPr lang="en-GB" sz="3200" dirty="0" err="1" smtClean="0"/>
              <a:t>sementics</a:t>
            </a:r>
            <a:r>
              <a:rPr lang="en-GB" sz="3200" dirty="0" smtClean="0"/>
              <a:t> 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2200" dirty="0" smtClean="0"/>
              <a:t> AHRC, BBSRC, EPSRC, ESRC, NERC (from 1/1/2013)  ROS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b="1" dirty="0" smtClean="0"/>
              <a:t>Publication</a:t>
            </a:r>
            <a:r>
              <a:rPr lang="en-GB" dirty="0" smtClean="0"/>
              <a:t> (book, journal, conference, report, other)</a:t>
            </a:r>
          </a:p>
          <a:p>
            <a:r>
              <a:rPr lang="en-GB" b="1" dirty="0" smtClean="0"/>
              <a:t>Other research </a:t>
            </a:r>
            <a:r>
              <a:rPr lang="en-GB" dirty="0" smtClean="0"/>
              <a:t>(bio-medical, creative, electronic, physical, research materials, other)</a:t>
            </a:r>
          </a:p>
          <a:p>
            <a:r>
              <a:rPr lang="en-GB" b="1" dirty="0" smtClean="0"/>
              <a:t>Collaboration </a:t>
            </a:r>
            <a:r>
              <a:rPr lang="en-GB" dirty="0" smtClean="0"/>
              <a:t>(partnership, board, panel, committee, networks)</a:t>
            </a:r>
          </a:p>
          <a:p>
            <a:r>
              <a:rPr lang="en-GB" b="1" dirty="0" smtClean="0"/>
              <a:t>Further funding</a:t>
            </a:r>
          </a:p>
          <a:p>
            <a:r>
              <a:rPr lang="en-GB" b="1" dirty="0" smtClean="0"/>
              <a:t>Staff development</a:t>
            </a:r>
          </a:p>
          <a:p>
            <a:r>
              <a:rPr lang="en-GB" b="1" dirty="0" smtClean="0"/>
              <a:t>Communication (</a:t>
            </a:r>
            <a:r>
              <a:rPr lang="en-GB" dirty="0" smtClean="0"/>
              <a:t>lecture, workshop)</a:t>
            </a:r>
          </a:p>
          <a:p>
            <a:r>
              <a:rPr lang="en-GB" b="1" dirty="0" smtClean="0"/>
              <a:t>IP </a:t>
            </a:r>
            <a:r>
              <a:rPr lang="en-GB" dirty="0" smtClean="0"/>
              <a:t>(exploitation mechanism)</a:t>
            </a:r>
          </a:p>
          <a:p>
            <a:r>
              <a:rPr lang="en-GB" b="1" dirty="0" smtClean="0"/>
              <a:t>Award/recognition (</a:t>
            </a:r>
            <a:r>
              <a:rPr lang="en-GB" dirty="0" smtClean="0"/>
              <a:t>research prize, medal, honorary degree, learned society fellowship, editorial board, international ;panel, other)</a:t>
            </a:r>
          </a:p>
          <a:p>
            <a:r>
              <a:rPr lang="en-GB" b="1" dirty="0" smtClean="0"/>
              <a:t>Impact </a:t>
            </a:r>
            <a:r>
              <a:rPr lang="en-GB" dirty="0" smtClean="0"/>
              <a:t>(summary, policy, business, 3</a:t>
            </a:r>
            <a:r>
              <a:rPr lang="en-GB" baseline="30000" dirty="0" smtClean="0"/>
              <a:t>rd</a:t>
            </a:r>
            <a:r>
              <a:rPr lang="en-GB" dirty="0" smtClean="0"/>
              <a:t> sector, final report)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Integrated </a:t>
            </a:r>
            <a:r>
              <a:rPr lang="en-GB" sz="3200" dirty="0" smtClean="0"/>
              <a:t>Research Inputs and Outputs – </a:t>
            </a:r>
            <a:r>
              <a:rPr lang="en-GB" sz="3200" dirty="0" smtClean="0"/>
              <a:t>Inputs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4563" r="3661"/>
          <a:stretch>
            <a:fillRect/>
          </a:stretch>
        </p:blipFill>
        <p:spPr bwMode="auto">
          <a:xfrm>
            <a:off x="0" y="1621904"/>
            <a:ext cx="9144000" cy="4687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en-GB" sz="3200" b="1" dirty="0" smtClean="0"/>
              <a:t>Integrated Research Inputs and Output Systems (IRIOS) - Outputs</a:t>
            </a:r>
            <a:endParaRPr lang="en-US" sz="3200" b="1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 t="14437" r="3661"/>
          <a:stretch>
            <a:fillRect/>
          </a:stretch>
        </p:blipFill>
        <p:spPr bwMode="auto">
          <a:xfrm>
            <a:off x="0" y="1628800"/>
            <a:ext cx="9144000" cy="469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sz="3200" dirty="0" smtClean="0"/>
              <a:t>NERC/EPSRC Grant Data Provided to IRIOS platform</a:t>
            </a:r>
            <a:endParaRPr lang="en-US" sz="3200" dirty="0"/>
          </a:p>
        </p:txBody>
      </p:sp>
      <p:pic>
        <p:nvPicPr>
          <p:cNvPr id="5122" name="Picture 2" descr="NERC_CERIF_1_3_Us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227" y="1340768"/>
            <a:ext cx="9154227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 smtClean="0"/>
              <a:t>RCUK Gateway to Research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200" i="1" dirty="0" smtClean="0"/>
              <a:t>(All UK Research Councils) </a:t>
            </a:r>
            <a:r>
              <a:rPr lang="en-GB" sz="3200" dirty="0" smtClean="0"/>
              <a:t/>
            </a:r>
            <a:br>
              <a:rPr lang="en-GB" sz="32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Will provide cross-council information on:</a:t>
            </a:r>
          </a:p>
          <a:p>
            <a:pPr lvl="1"/>
            <a:r>
              <a:rPr lang="en-GB" dirty="0" smtClean="0"/>
              <a:t>Research inputs (money, people, related grants, co-funders, classifications, abstracts, institutions, departments etc)</a:t>
            </a:r>
          </a:p>
          <a:p>
            <a:pPr lvl="1"/>
            <a:r>
              <a:rPr lang="en-GB" dirty="0" smtClean="0"/>
              <a:t>Research outputs (publications, impact summaries, reports, staff development, other outputs etc) mapping </a:t>
            </a:r>
            <a:r>
              <a:rPr lang="en-GB" dirty="0" smtClean="0">
                <a:hlinkClick r:id="rId2" action="ppaction://program"/>
              </a:rPr>
              <a:t>ROS and </a:t>
            </a:r>
            <a:r>
              <a:rPr lang="en-GB" dirty="0" err="1" smtClean="0">
                <a:hlinkClick r:id="rId2" action="ppaction://program"/>
              </a:rPr>
              <a:t>eVAL</a:t>
            </a:r>
            <a:endParaRPr lang="en-GB" dirty="0" smtClean="0"/>
          </a:p>
          <a:p>
            <a:pPr lvl="1"/>
            <a:r>
              <a:rPr lang="en-GB" dirty="0" smtClean="0"/>
              <a:t>Search portal and CERIF-xml output option</a:t>
            </a:r>
          </a:p>
          <a:p>
            <a:pPr lvl="1"/>
            <a:r>
              <a:rPr lang="en-GB" dirty="0" smtClean="0"/>
              <a:t>CERIF used as internal model</a:t>
            </a:r>
          </a:p>
          <a:p>
            <a:pPr lvl="1"/>
            <a:r>
              <a:rPr lang="en-GB" dirty="0" smtClean="0"/>
              <a:t>Prototype by December 2012</a:t>
            </a:r>
          </a:p>
          <a:p>
            <a:pPr lvl="1"/>
            <a:endParaRPr lang="en-GB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RCUK Gateway to Research</a:t>
            </a:r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 l="4055" t="10626" r="39098"/>
          <a:stretch>
            <a:fillRect/>
          </a:stretch>
        </p:blipFill>
        <p:spPr bwMode="auto">
          <a:xfrm>
            <a:off x="683568" y="1700808"/>
            <a:ext cx="3826919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004048" y="1484784"/>
            <a:ext cx="3600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Data transformed and stored in 2 forms:  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relational database using the </a:t>
            </a:r>
            <a:r>
              <a:rPr lang="en-GB" dirty="0" smtClean="0">
                <a:hlinkClick r:id="rId3"/>
              </a:rPr>
              <a:t>CERIF</a:t>
            </a:r>
            <a:r>
              <a:rPr lang="en-GB" dirty="0" smtClean="0"/>
              <a:t> data model.  Following discussion with </a:t>
            </a:r>
            <a:r>
              <a:rPr lang="en-GB" dirty="0" err="1" smtClean="0"/>
              <a:t>EuroCris</a:t>
            </a:r>
            <a:r>
              <a:rPr lang="en-GB" dirty="0" smtClean="0"/>
              <a:t> CERIF will be used as the internal data model.  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linked data format (</a:t>
            </a:r>
            <a:r>
              <a:rPr lang="en-GB" dirty="0" smtClean="0">
                <a:hlinkClick r:id="rId4"/>
              </a:rPr>
              <a:t>RDF</a:t>
            </a:r>
            <a:r>
              <a:rPr lang="en-GB" dirty="0" smtClean="0"/>
              <a:t>) via a </a:t>
            </a:r>
            <a:r>
              <a:rPr lang="en-GB" dirty="0" smtClean="0">
                <a:hlinkClick r:id="rId5"/>
              </a:rPr>
              <a:t>SPARQL</a:t>
            </a:r>
            <a:r>
              <a:rPr lang="en-GB" dirty="0" smtClean="0"/>
              <a:t> interface.</a:t>
            </a:r>
          </a:p>
          <a:p>
            <a:pPr>
              <a:buFontTx/>
              <a:buChar char="-"/>
            </a:pPr>
            <a:endParaRPr lang="en-GB" dirty="0" smtClean="0"/>
          </a:p>
          <a:p>
            <a:r>
              <a:rPr lang="en-GB" dirty="0" smtClean="0"/>
              <a:t>Wherever possible existing open source technologies will be used and integrated rather than built from scratch. </a:t>
            </a:r>
          </a:p>
          <a:p>
            <a:endParaRPr lang="en-GB" dirty="0" smtClean="0"/>
          </a:p>
          <a:p>
            <a:r>
              <a:rPr lang="en-GB" dirty="0" smtClean="0"/>
              <a:t>Any code or customisations will be made freely available.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915</Words>
  <Application>Microsoft Office PowerPoint</Application>
  <PresentationFormat>On-screen Show (4:3)</PresentationFormat>
  <Paragraphs>143</Paragraphs>
  <Slides>18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Impact Measurement &amp; CERIF</vt:lpstr>
      <vt:lpstr>Research Impact – many pressures</vt:lpstr>
      <vt:lpstr>Research Impact – many meanings NERC Impact Report 2011 – “Environmental Science for UK Economic Growth &amp; Wellbeing”</vt:lpstr>
      <vt:lpstr>Research Impact – many measurements</vt:lpstr>
      <vt:lpstr>Research Impact – many programmes</vt:lpstr>
      <vt:lpstr>Research Impact – many pathways</vt:lpstr>
      <vt:lpstr>  Research impact – much duplication – e.g. ERA-Nets</vt:lpstr>
      <vt:lpstr>Research Impacts – many meanings</vt:lpstr>
      <vt:lpstr>Research Impacts – scope for harmonisaiton</vt:lpstr>
      <vt:lpstr>Research impacts - linking publications to funding...</vt:lpstr>
      <vt:lpstr>Research Impacts  – business researchers too</vt:lpstr>
      <vt:lpstr>Research Impacts – OA gives new metadata needs</vt:lpstr>
      <vt:lpstr>Research  Impacts – outcome sementics   AHRC, BBSRC, EPSRC, ESRC, NERC (from 1/1/2013)  ROS</vt:lpstr>
      <vt:lpstr>Integrated Research Inputs and Outputs – Inputs</vt:lpstr>
      <vt:lpstr>Integrated Research Inputs and Output Systems (IRIOS) - Outputs</vt:lpstr>
      <vt:lpstr>NERC/EPSRC Grant Data Provided to IRIOS platform</vt:lpstr>
      <vt:lpstr>RCUK Gateway to Research (All UK Research Councils)  </vt:lpstr>
      <vt:lpstr>RCUK Gateway to Research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Measurement &amp; CERIF</dc:title>
  <dc:creator>Your User Name</dc:creator>
  <cp:lastModifiedBy>Your User Name</cp:lastModifiedBy>
  <cp:revision>15</cp:revision>
  <dcterms:created xsi:type="dcterms:W3CDTF">2012-09-08T17:52:40Z</dcterms:created>
  <dcterms:modified xsi:type="dcterms:W3CDTF">2012-09-10T09:03:42Z</dcterms:modified>
</cp:coreProperties>
</file>