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523" r:id="rId2"/>
    <p:sldId id="549" r:id="rId3"/>
    <p:sldId id="561" r:id="rId4"/>
    <p:sldId id="548" r:id="rId5"/>
    <p:sldId id="555" r:id="rId6"/>
    <p:sldId id="468" r:id="rId7"/>
    <p:sldId id="472" r:id="rId8"/>
    <p:sldId id="466" r:id="rId9"/>
    <p:sldId id="498" r:id="rId10"/>
    <p:sldId id="501" r:id="rId11"/>
    <p:sldId id="504" r:id="rId12"/>
    <p:sldId id="524" r:id="rId13"/>
    <p:sldId id="541" r:id="rId14"/>
    <p:sldId id="550" r:id="rId15"/>
    <p:sldId id="553" r:id="rId16"/>
    <p:sldId id="551" r:id="rId17"/>
    <p:sldId id="552" r:id="rId18"/>
    <p:sldId id="556" r:id="rId19"/>
    <p:sldId id="562" r:id="rId20"/>
    <p:sldId id="557" r:id="rId21"/>
    <p:sldId id="558" r:id="rId22"/>
    <p:sldId id="560" r:id="rId23"/>
  </p:sldIdLst>
  <p:sldSz cx="12192000" cy="6858000"/>
  <p:notesSz cx="6858000" cy="9144000"/>
  <p:defaultTextStyle>
    <a:defPPr>
      <a:defRPr lang="fr-FR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4F4C"/>
    <a:srgbClr val="B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74" autoAdjust="0"/>
    <p:restoredTop sz="92220" autoAdjust="0"/>
  </p:normalViewPr>
  <p:slideViewPr>
    <p:cSldViewPr snapToGrid="0" snapToObjects="1">
      <p:cViewPr varScale="1">
        <p:scale>
          <a:sx n="83" d="100"/>
          <a:sy n="83" d="100"/>
        </p:scale>
        <p:origin x="643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D2ED8E-7D9A-7146-A2EB-80E954083D3F}" type="doc">
      <dgm:prSet loTypeId="urn:microsoft.com/office/officeart/2005/8/layout/cycle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4F5900-328B-A64D-8923-849F58DB9166}">
      <dgm:prSet phldrT="[Text]" custT="1"/>
      <dgm:spPr/>
      <dgm:t>
        <a:bodyPr/>
        <a:lstStyle/>
        <a:p>
          <a:r>
            <a:rPr lang="en-US" sz="1800" b="1" dirty="0" smtClean="0"/>
            <a:t>Common data services</a:t>
          </a:r>
          <a:endParaRPr lang="en-US" sz="1800" b="1" dirty="0"/>
        </a:p>
      </dgm:t>
    </dgm:pt>
    <dgm:pt modelId="{17A4C642-0DA4-DD40-8DCE-AFCD12D89FAE}" type="parTrans" cxnId="{0C9973B4-F9B7-C048-9F9E-BDA21A85903E}">
      <dgm:prSet/>
      <dgm:spPr/>
      <dgm:t>
        <a:bodyPr/>
        <a:lstStyle/>
        <a:p>
          <a:endParaRPr lang="en-US" sz="2400" b="1"/>
        </a:p>
      </dgm:t>
    </dgm:pt>
    <dgm:pt modelId="{B245122C-6DEF-6F4A-933C-5040E3587CB1}" type="sibTrans" cxnId="{0C9973B4-F9B7-C048-9F9E-BDA21A85903E}">
      <dgm:prSet/>
      <dgm:spPr/>
      <dgm:t>
        <a:bodyPr/>
        <a:lstStyle/>
        <a:p>
          <a:endParaRPr lang="en-US" sz="2400" b="1"/>
        </a:p>
      </dgm:t>
    </dgm:pt>
    <dgm:pt modelId="{CBCD06E6-2DB4-0247-A1D0-F1FA97B285FB}">
      <dgm:prSet phldrT="[Text]" custT="1"/>
      <dgm:spPr/>
      <dgm:t>
        <a:bodyPr/>
        <a:lstStyle/>
        <a:p>
          <a:r>
            <a:rPr lang="en-US" sz="1800" b="1" dirty="0" smtClean="0"/>
            <a:t>Trans-</a:t>
          </a:r>
        </a:p>
        <a:p>
          <a:r>
            <a:rPr lang="en-US" sz="1800" b="1" dirty="0" smtClean="0"/>
            <a:t>Disciplinary Access </a:t>
          </a:r>
          <a:endParaRPr lang="en-US" sz="1800" b="1" dirty="0"/>
        </a:p>
      </dgm:t>
    </dgm:pt>
    <dgm:pt modelId="{B651542A-9080-594E-83FE-176C4B95E11D}" type="parTrans" cxnId="{AF426867-D3AE-1143-BAB7-52A4BD164D41}">
      <dgm:prSet/>
      <dgm:spPr/>
      <dgm:t>
        <a:bodyPr/>
        <a:lstStyle/>
        <a:p>
          <a:endParaRPr lang="en-US" sz="2400" b="1"/>
        </a:p>
      </dgm:t>
    </dgm:pt>
    <dgm:pt modelId="{46AC9151-8A8A-F947-9922-F11AC14CB950}" type="sibTrans" cxnId="{AF426867-D3AE-1143-BAB7-52A4BD164D41}">
      <dgm:prSet/>
      <dgm:spPr/>
      <dgm:t>
        <a:bodyPr/>
        <a:lstStyle/>
        <a:p>
          <a:endParaRPr lang="en-US" sz="2400" b="1"/>
        </a:p>
      </dgm:t>
    </dgm:pt>
    <dgm:pt modelId="{61292130-093B-F341-8A35-54A999E0395C}">
      <dgm:prSet phldrT="[Text]" custT="1"/>
      <dgm:spPr/>
      <dgm:t>
        <a:bodyPr/>
        <a:lstStyle/>
        <a:p>
          <a:r>
            <a:rPr lang="en-US" sz="1800" b="1" dirty="0" smtClean="0"/>
            <a:t>Societal Economical impacts</a:t>
          </a:r>
          <a:endParaRPr lang="en-US" sz="1800" b="1" dirty="0"/>
        </a:p>
      </dgm:t>
    </dgm:pt>
    <dgm:pt modelId="{E6D1A97C-6D1D-954E-9B04-DABF1F06FF0A}" type="parTrans" cxnId="{24D1890C-DEE7-554F-ADC1-0657318C6848}">
      <dgm:prSet/>
      <dgm:spPr/>
      <dgm:t>
        <a:bodyPr/>
        <a:lstStyle/>
        <a:p>
          <a:endParaRPr lang="en-US" sz="2400" b="1"/>
        </a:p>
      </dgm:t>
    </dgm:pt>
    <dgm:pt modelId="{8C89827B-BC3D-A840-A65B-39CE4878C99C}" type="sibTrans" cxnId="{24D1890C-DEE7-554F-ADC1-0657318C6848}">
      <dgm:prSet/>
      <dgm:spPr/>
      <dgm:t>
        <a:bodyPr/>
        <a:lstStyle/>
        <a:p>
          <a:endParaRPr lang="en-US" sz="2400" b="1"/>
        </a:p>
      </dgm:t>
    </dgm:pt>
    <dgm:pt modelId="{07216A91-F5E5-0344-B0ED-CD573889D781}">
      <dgm:prSet phldrT="[Text]" custT="1"/>
      <dgm:spPr/>
      <dgm:t>
        <a:bodyPr/>
        <a:lstStyle/>
        <a:p>
          <a:r>
            <a:rPr lang="en-US" sz="1800" b="1" dirty="0" smtClean="0"/>
            <a:t>Exploitation</a:t>
          </a:r>
          <a:endParaRPr lang="en-US" sz="1800" b="1" dirty="0"/>
        </a:p>
      </dgm:t>
    </dgm:pt>
    <dgm:pt modelId="{5475B544-1CD1-F448-ACAC-BA8C4DBA701F}" type="parTrans" cxnId="{A17FC735-EE8D-0341-8211-A6035889E2FE}">
      <dgm:prSet/>
      <dgm:spPr/>
      <dgm:t>
        <a:bodyPr/>
        <a:lstStyle/>
        <a:p>
          <a:endParaRPr lang="en-US" sz="2400" b="1"/>
        </a:p>
      </dgm:t>
    </dgm:pt>
    <dgm:pt modelId="{E4A2D72B-E7EA-AB44-A05C-BA74F445B666}" type="sibTrans" cxnId="{A17FC735-EE8D-0341-8211-A6035889E2FE}">
      <dgm:prSet/>
      <dgm:spPr/>
      <dgm:t>
        <a:bodyPr/>
        <a:lstStyle/>
        <a:p>
          <a:endParaRPr lang="en-US" sz="2400" b="1"/>
        </a:p>
      </dgm:t>
    </dgm:pt>
    <dgm:pt modelId="{D64E1E10-E17F-B24C-A445-896571736509}">
      <dgm:prSet phldrT="[Text]" custT="1"/>
      <dgm:spPr/>
      <dgm:t>
        <a:bodyPr/>
        <a:lstStyle/>
        <a:p>
          <a:r>
            <a:rPr lang="en-US" sz="1800" b="1" dirty="0" smtClean="0"/>
            <a:t>Sensor technology innovation</a:t>
          </a:r>
        </a:p>
      </dgm:t>
    </dgm:pt>
    <dgm:pt modelId="{0C61F8A7-7299-9941-BDE1-342B95B8D96A}" type="parTrans" cxnId="{D3F26FD7-BB30-9F43-B758-DDD6861CC59C}">
      <dgm:prSet/>
      <dgm:spPr/>
      <dgm:t>
        <a:bodyPr/>
        <a:lstStyle/>
        <a:p>
          <a:endParaRPr lang="en-US" sz="2400" b="1"/>
        </a:p>
      </dgm:t>
    </dgm:pt>
    <dgm:pt modelId="{20D4C72D-1523-FC41-AE86-54AC937C7109}" type="sibTrans" cxnId="{D3F26FD7-BB30-9F43-B758-DDD6861CC59C}">
      <dgm:prSet/>
      <dgm:spPr/>
      <dgm:t>
        <a:bodyPr/>
        <a:lstStyle/>
        <a:p>
          <a:endParaRPr lang="en-US" sz="2400" b="1"/>
        </a:p>
      </dgm:t>
    </dgm:pt>
    <dgm:pt modelId="{85543E5E-9979-2147-8EAA-78C20B259C28}">
      <dgm:prSet custT="1"/>
      <dgm:spPr/>
      <dgm:t>
        <a:bodyPr/>
        <a:lstStyle/>
        <a:p>
          <a:r>
            <a:rPr lang="en-US" sz="1800" b="1" dirty="0" smtClean="0"/>
            <a:t>Knowledge transfer</a:t>
          </a:r>
          <a:endParaRPr lang="en-US" sz="1800" b="1" dirty="0"/>
        </a:p>
      </dgm:t>
    </dgm:pt>
    <dgm:pt modelId="{1BCEA3D7-0EB4-CE40-AE0E-22A8C5B56691}" type="parTrans" cxnId="{512DDF73-0567-6946-879F-F498AE6BC8E4}">
      <dgm:prSet/>
      <dgm:spPr/>
      <dgm:t>
        <a:bodyPr/>
        <a:lstStyle/>
        <a:p>
          <a:endParaRPr lang="en-US"/>
        </a:p>
      </dgm:t>
    </dgm:pt>
    <dgm:pt modelId="{E6EBB7BD-8D16-4840-BB99-F3566D594356}" type="sibTrans" cxnId="{512DDF73-0567-6946-879F-F498AE6BC8E4}">
      <dgm:prSet/>
      <dgm:spPr/>
      <dgm:t>
        <a:bodyPr/>
        <a:lstStyle/>
        <a:p>
          <a:endParaRPr lang="en-US"/>
        </a:p>
      </dgm:t>
    </dgm:pt>
    <dgm:pt modelId="{E1150031-212F-8046-93AD-1D3C4CB254B7}" type="pres">
      <dgm:prSet presAssocID="{E8D2ED8E-7D9A-7146-A2EB-80E954083D3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8876D2D-3040-5C49-9C65-582C52B00F88}" type="pres">
      <dgm:prSet presAssocID="{F64F5900-328B-A64D-8923-849F58DB9166}" presName="dummy" presStyleCnt="0"/>
      <dgm:spPr/>
    </dgm:pt>
    <dgm:pt modelId="{D8025C1E-9C69-1F4F-8D7D-059194E9AB92}" type="pres">
      <dgm:prSet presAssocID="{F64F5900-328B-A64D-8923-849F58DB9166}" presName="node" presStyleLbl="revTx" presStyleIdx="0" presStyleCnt="6" custScaleX="1401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E66273-F9DD-C248-AC32-66B49C8D0443}" type="pres">
      <dgm:prSet presAssocID="{B245122C-6DEF-6F4A-933C-5040E3587CB1}" presName="sibTrans" presStyleLbl="node1" presStyleIdx="0" presStyleCnt="6"/>
      <dgm:spPr/>
      <dgm:t>
        <a:bodyPr/>
        <a:lstStyle/>
        <a:p>
          <a:endParaRPr lang="en-GB"/>
        </a:p>
      </dgm:t>
    </dgm:pt>
    <dgm:pt modelId="{118517B0-73C9-0C4C-87F1-1DE1C25BFE71}" type="pres">
      <dgm:prSet presAssocID="{CBCD06E6-2DB4-0247-A1D0-F1FA97B285FB}" presName="dummy" presStyleCnt="0"/>
      <dgm:spPr/>
    </dgm:pt>
    <dgm:pt modelId="{49539F64-725D-9740-86CE-A8C16A75F816}" type="pres">
      <dgm:prSet presAssocID="{CBCD06E6-2DB4-0247-A1D0-F1FA97B285FB}" presName="node" presStyleLbl="revTx" presStyleIdx="1" presStyleCnt="6" custScaleX="22871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25B21B3-1277-0D45-B63A-01DA76EDAF31}" type="pres">
      <dgm:prSet presAssocID="{46AC9151-8A8A-F947-9922-F11AC14CB950}" presName="sibTrans" presStyleLbl="node1" presStyleIdx="1" presStyleCnt="6"/>
      <dgm:spPr/>
      <dgm:t>
        <a:bodyPr/>
        <a:lstStyle/>
        <a:p>
          <a:endParaRPr lang="en-GB"/>
        </a:p>
      </dgm:t>
    </dgm:pt>
    <dgm:pt modelId="{B170A0EF-7749-5D40-A920-E7B6C3856FCA}" type="pres">
      <dgm:prSet presAssocID="{61292130-093B-F341-8A35-54A999E0395C}" presName="dummy" presStyleCnt="0"/>
      <dgm:spPr/>
    </dgm:pt>
    <dgm:pt modelId="{68413AC7-C2F9-5940-8A66-3BE4B70706FE}" type="pres">
      <dgm:prSet presAssocID="{61292130-093B-F341-8A35-54A999E0395C}" presName="node" presStyleLbl="revTx" presStyleIdx="2" presStyleCnt="6" custScaleX="205064" custRadScaleRad="107681" custRadScaleInc="-3486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8C3243-E6E2-DD40-BCCC-759B5F55B6A9}" type="pres">
      <dgm:prSet presAssocID="{8C89827B-BC3D-A840-A65B-39CE4878C99C}" presName="sibTrans" presStyleLbl="node1" presStyleIdx="2" presStyleCnt="6"/>
      <dgm:spPr/>
      <dgm:t>
        <a:bodyPr/>
        <a:lstStyle/>
        <a:p>
          <a:endParaRPr lang="en-GB"/>
        </a:p>
      </dgm:t>
    </dgm:pt>
    <dgm:pt modelId="{09281AE1-760C-7D44-93EC-44B6D55AB61A}" type="pres">
      <dgm:prSet presAssocID="{85543E5E-9979-2147-8EAA-78C20B259C28}" presName="dummy" presStyleCnt="0"/>
      <dgm:spPr/>
    </dgm:pt>
    <dgm:pt modelId="{0B5FAA7F-6499-1747-8A6C-2DEF24736BC9}" type="pres">
      <dgm:prSet presAssocID="{85543E5E-9979-2147-8EAA-78C20B259C28}" presName="node" presStyleLbl="revTx" presStyleIdx="3" presStyleCnt="6" custScaleX="253496" custRadScaleRad="106806" custRadScaleInc="285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86BB25-8DBC-4A4A-9B18-6E13111D9E9C}" type="pres">
      <dgm:prSet presAssocID="{E6EBB7BD-8D16-4840-BB99-F3566D594356}" presName="sibTrans" presStyleLbl="node1" presStyleIdx="3" presStyleCnt="6"/>
      <dgm:spPr/>
      <dgm:t>
        <a:bodyPr/>
        <a:lstStyle/>
        <a:p>
          <a:endParaRPr lang="en-US"/>
        </a:p>
      </dgm:t>
    </dgm:pt>
    <dgm:pt modelId="{98B07758-F3E7-1E4A-819A-6A1178710E24}" type="pres">
      <dgm:prSet presAssocID="{07216A91-F5E5-0344-B0ED-CD573889D781}" presName="dummy" presStyleCnt="0"/>
      <dgm:spPr/>
    </dgm:pt>
    <dgm:pt modelId="{0113126D-DB0A-014F-8FF8-69F0E12CE898}" type="pres">
      <dgm:prSet presAssocID="{07216A91-F5E5-0344-B0ED-CD573889D781}" presName="node" presStyleLbl="revTx" presStyleIdx="4" presStyleCnt="6" custScaleX="20618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E47B4F8-0905-3E42-BBE9-1325EB2BFDAE}" type="pres">
      <dgm:prSet presAssocID="{E4A2D72B-E7EA-AB44-A05C-BA74F445B666}" presName="sibTrans" presStyleLbl="node1" presStyleIdx="4" presStyleCnt="6"/>
      <dgm:spPr/>
      <dgm:t>
        <a:bodyPr/>
        <a:lstStyle/>
        <a:p>
          <a:endParaRPr lang="en-GB"/>
        </a:p>
      </dgm:t>
    </dgm:pt>
    <dgm:pt modelId="{FCCDD0CB-8D3A-9C4F-832C-A2B3F5055BBF}" type="pres">
      <dgm:prSet presAssocID="{D64E1E10-E17F-B24C-A445-896571736509}" presName="dummy" presStyleCnt="0"/>
      <dgm:spPr/>
    </dgm:pt>
    <dgm:pt modelId="{AE8E63C2-2918-1A47-8BC4-C34AC03CB99D}" type="pres">
      <dgm:prSet presAssocID="{D64E1E10-E17F-B24C-A445-896571736509}" presName="node" presStyleLbl="revTx" presStyleIdx="5" presStyleCnt="6" custScaleX="2382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8A9804-0C30-1A4A-9A6B-365B949EBD47}" type="pres">
      <dgm:prSet presAssocID="{20D4C72D-1523-FC41-AE86-54AC937C7109}" presName="sibTrans" presStyleLbl="node1" presStyleIdx="5" presStyleCnt="6"/>
      <dgm:spPr/>
      <dgm:t>
        <a:bodyPr/>
        <a:lstStyle/>
        <a:p>
          <a:endParaRPr lang="en-GB"/>
        </a:p>
      </dgm:t>
    </dgm:pt>
  </dgm:ptLst>
  <dgm:cxnLst>
    <dgm:cxn modelId="{E2FEABBF-E84A-43BB-979F-0C8CCBDB6D7B}" type="presOf" srcId="{8C89827B-BC3D-A840-A65B-39CE4878C99C}" destId="{A68C3243-E6E2-DD40-BCCC-759B5F55B6A9}" srcOrd="0" destOrd="0" presId="urn:microsoft.com/office/officeart/2005/8/layout/cycle1"/>
    <dgm:cxn modelId="{D3F26FD7-BB30-9F43-B758-DDD6861CC59C}" srcId="{E8D2ED8E-7D9A-7146-A2EB-80E954083D3F}" destId="{D64E1E10-E17F-B24C-A445-896571736509}" srcOrd="5" destOrd="0" parTransId="{0C61F8A7-7299-9941-BDE1-342B95B8D96A}" sibTransId="{20D4C72D-1523-FC41-AE86-54AC937C7109}"/>
    <dgm:cxn modelId="{C8B17D1D-2865-4A30-A316-F4E8C65849C7}" type="presOf" srcId="{85543E5E-9979-2147-8EAA-78C20B259C28}" destId="{0B5FAA7F-6499-1747-8A6C-2DEF24736BC9}" srcOrd="0" destOrd="0" presId="urn:microsoft.com/office/officeart/2005/8/layout/cycle1"/>
    <dgm:cxn modelId="{AF426867-D3AE-1143-BAB7-52A4BD164D41}" srcId="{E8D2ED8E-7D9A-7146-A2EB-80E954083D3F}" destId="{CBCD06E6-2DB4-0247-A1D0-F1FA97B285FB}" srcOrd="1" destOrd="0" parTransId="{B651542A-9080-594E-83FE-176C4B95E11D}" sibTransId="{46AC9151-8A8A-F947-9922-F11AC14CB950}"/>
    <dgm:cxn modelId="{0AB6DB64-C640-4E3D-A066-C639F66B2E31}" type="presOf" srcId="{20D4C72D-1523-FC41-AE86-54AC937C7109}" destId="{C58A9804-0C30-1A4A-9A6B-365B949EBD47}" srcOrd="0" destOrd="0" presId="urn:microsoft.com/office/officeart/2005/8/layout/cycle1"/>
    <dgm:cxn modelId="{512DDF73-0567-6946-879F-F498AE6BC8E4}" srcId="{E8D2ED8E-7D9A-7146-A2EB-80E954083D3F}" destId="{85543E5E-9979-2147-8EAA-78C20B259C28}" srcOrd="3" destOrd="0" parTransId="{1BCEA3D7-0EB4-CE40-AE0E-22A8C5B56691}" sibTransId="{E6EBB7BD-8D16-4840-BB99-F3566D594356}"/>
    <dgm:cxn modelId="{50933606-CD69-4B10-9FBA-25B60C208583}" type="presOf" srcId="{46AC9151-8A8A-F947-9922-F11AC14CB950}" destId="{425B21B3-1277-0D45-B63A-01DA76EDAF31}" srcOrd="0" destOrd="0" presId="urn:microsoft.com/office/officeart/2005/8/layout/cycle1"/>
    <dgm:cxn modelId="{4510A5EC-A082-42C6-B36B-B574A19A9DC9}" type="presOf" srcId="{E4A2D72B-E7EA-AB44-A05C-BA74F445B666}" destId="{1E47B4F8-0905-3E42-BBE9-1325EB2BFDAE}" srcOrd="0" destOrd="0" presId="urn:microsoft.com/office/officeart/2005/8/layout/cycle1"/>
    <dgm:cxn modelId="{FAD2A964-8321-4851-92FF-B0D2133977F0}" type="presOf" srcId="{61292130-093B-F341-8A35-54A999E0395C}" destId="{68413AC7-C2F9-5940-8A66-3BE4B70706FE}" srcOrd="0" destOrd="0" presId="urn:microsoft.com/office/officeart/2005/8/layout/cycle1"/>
    <dgm:cxn modelId="{9427EDE9-DFC2-4BA4-B79C-D6B4098DA53E}" type="presOf" srcId="{B245122C-6DEF-6F4A-933C-5040E3587CB1}" destId="{BEE66273-F9DD-C248-AC32-66B49C8D0443}" srcOrd="0" destOrd="0" presId="urn:microsoft.com/office/officeart/2005/8/layout/cycle1"/>
    <dgm:cxn modelId="{DFB4E223-7D1E-40A0-B709-88F0181BA833}" type="presOf" srcId="{D64E1E10-E17F-B24C-A445-896571736509}" destId="{AE8E63C2-2918-1A47-8BC4-C34AC03CB99D}" srcOrd="0" destOrd="0" presId="urn:microsoft.com/office/officeart/2005/8/layout/cycle1"/>
    <dgm:cxn modelId="{0748E274-9D0C-43FB-9FB1-8D5B0C355E38}" type="presOf" srcId="{E6EBB7BD-8D16-4840-BB99-F3566D594356}" destId="{3186BB25-8DBC-4A4A-9B18-6E13111D9E9C}" srcOrd="0" destOrd="0" presId="urn:microsoft.com/office/officeart/2005/8/layout/cycle1"/>
    <dgm:cxn modelId="{456CE253-0067-47CF-8EB9-1EA494D656BF}" type="presOf" srcId="{E8D2ED8E-7D9A-7146-A2EB-80E954083D3F}" destId="{E1150031-212F-8046-93AD-1D3C4CB254B7}" srcOrd="0" destOrd="0" presId="urn:microsoft.com/office/officeart/2005/8/layout/cycle1"/>
    <dgm:cxn modelId="{24D1890C-DEE7-554F-ADC1-0657318C6848}" srcId="{E8D2ED8E-7D9A-7146-A2EB-80E954083D3F}" destId="{61292130-093B-F341-8A35-54A999E0395C}" srcOrd="2" destOrd="0" parTransId="{E6D1A97C-6D1D-954E-9B04-DABF1F06FF0A}" sibTransId="{8C89827B-BC3D-A840-A65B-39CE4878C99C}"/>
    <dgm:cxn modelId="{3E9CFF46-C111-4C63-809A-884BA04C01B9}" type="presOf" srcId="{CBCD06E6-2DB4-0247-A1D0-F1FA97B285FB}" destId="{49539F64-725D-9740-86CE-A8C16A75F816}" srcOrd="0" destOrd="0" presId="urn:microsoft.com/office/officeart/2005/8/layout/cycle1"/>
    <dgm:cxn modelId="{A17FC735-EE8D-0341-8211-A6035889E2FE}" srcId="{E8D2ED8E-7D9A-7146-A2EB-80E954083D3F}" destId="{07216A91-F5E5-0344-B0ED-CD573889D781}" srcOrd="4" destOrd="0" parTransId="{5475B544-1CD1-F448-ACAC-BA8C4DBA701F}" sibTransId="{E4A2D72B-E7EA-AB44-A05C-BA74F445B666}"/>
    <dgm:cxn modelId="{0C9973B4-F9B7-C048-9F9E-BDA21A85903E}" srcId="{E8D2ED8E-7D9A-7146-A2EB-80E954083D3F}" destId="{F64F5900-328B-A64D-8923-849F58DB9166}" srcOrd="0" destOrd="0" parTransId="{17A4C642-0DA4-DD40-8DCE-AFCD12D89FAE}" sibTransId="{B245122C-6DEF-6F4A-933C-5040E3587CB1}"/>
    <dgm:cxn modelId="{5864BFD1-279C-4EFF-87AF-C3929B23B2BF}" type="presOf" srcId="{F64F5900-328B-A64D-8923-849F58DB9166}" destId="{D8025C1E-9C69-1F4F-8D7D-059194E9AB92}" srcOrd="0" destOrd="0" presId="urn:microsoft.com/office/officeart/2005/8/layout/cycle1"/>
    <dgm:cxn modelId="{87C90672-086C-404D-ABC5-E63C7488F85D}" type="presOf" srcId="{07216A91-F5E5-0344-B0ED-CD573889D781}" destId="{0113126D-DB0A-014F-8FF8-69F0E12CE898}" srcOrd="0" destOrd="0" presId="urn:microsoft.com/office/officeart/2005/8/layout/cycle1"/>
    <dgm:cxn modelId="{D0231F9D-AF7E-4331-A7E2-6528C0030CF6}" type="presParOf" srcId="{E1150031-212F-8046-93AD-1D3C4CB254B7}" destId="{18876D2D-3040-5C49-9C65-582C52B00F88}" srcOrd="0" destOrd="0" presId="urn:microsoft.com/office/officeart/2005/8/layout/cycle1"/>
    <dgm:cxn modelId="{2D7C9859-AED9-4F71-8D1A-9B46FD3099D7}" type="presParOf" srcId="{E1150031-212F-8046-93AD-1D3C4CB254B7}" destId="{D8025C1E-9C69-1F4F-8D7D-059194E9AB92}" srcOrd="1" destOrd="0" presId="urn:microsoft.com/office/officeart/2005/8/layout/cycle1"/>
    <dgm:cxn modelId="{9894E1CC-EE53-46ED-8D63-913B49E04638}" type="presParOf" srcId="{E1150031-212F-8046-93AD-1D3C4CB254B7}" destId="{BEE66273-F9DD-C248-AC32-66B49C8D0443}" srcOrd="2" destOrd="0" presId="urn:microsoft.com/office/officeart/2005/8/layout/cycle1"/>
    <dgm:cxn modelId="{1552032E-0553-43BC-84CA-E072FD742188}" type="presParOf" srcId="{E1150031-212F-8046-93AD-1D3C4CB254B7}" destId="{118517B0-73C9-0C4C-87F1-1DE1C25BFE71}" srcOrd="3" destOrd="0" presId="urn:microsoft.com/office/officeart/2005/8/layout/cycle1"/>
    <dgm:cxn modelId="{F17B282C-C4ED-4033-998D-8970FEEAB132}" type="presParOf" srcId="{E1150031-212F-8046-93AD-1D3C4CB254B7}" destId="{49539F64-725D-9740-86CE-A8C16A75F816}" srcOrd="4" destOrd="0" presId="urn:microsoft.com/office/officeart/2005/8/layout/cycle1"/>
    <dgm:cxn modelId="{FB702F1E-B770-43D3-955E-E926C0181D38}" type="presParOf" srcId="{E1150031-212F-8046-93AD-1D3C4CB254B7}" destId="{425B21B3-1277-0D45-B63A-01DA76EDAF31}" srcOrd="5" destOrd="0" presId="urn:microsoft.com/office/officeart/2005/8/layout/cycle1"/>
    <dgm:cxn modelId="{5888FBFB-18DB-43C9-AB98-9ABFEF3435E0}" type="presParOf" srcId="{E1150031-212F-8046-93AD-1D3C4CB254B7}" destId="{B170A0EF-7749-5D40-A920-E7B6C3856FCA}" srcOrd="6" destOrd="0" presId="urn:microsoft.com/office/officeart/2005/8/layout/cycle1"/>
    <dgm:cxn modelId="{0C9F3DED-A7D2-40C2-AF62-48C373604577}" type="presParOf" srcId="{E1150031-212F-8046-93AD-1D3C4CB254B7}" destId="{68413AC7-C2F9-5940-8A66-3BE4B70706FE}" srcOrd="7" destOrd="0" presId="urn:microsoft.com/office/officeart/2005/8/layout/cycle1"/>
    <dgm:cxn modelId="{25BA6F0F-340D-43CA-BF3C-49DA9DA4DDD1}" type="presParOf" srcId="{E1150031-212F-8046-93AD-1D3C4CB254B7}" destId="{A68C3243-E6E2-DD40-BCCC-759B5F55B6A9}" srcOrd="8" destOrd="0" presId="urn:microsoft.com/office/officeart/2005/8/layout/cycle1"/>
    <dgm:cxn modelId="{AE5E3068-62AC-41DE-AB88-03577C09822B}" type="presParOf" srcId="{E1150031-212F-8046-93AD-1D3C4CB254B7}" destId="{09281AE1-760C-7D44-93EC-44B6D55AB61A}" srcOrd="9" destOrd="0" presId="urn:microsoft.com/office/officeart/2005/8/layout/cycle1"/>
    <dgm:cxn modelId="{689939E1-B6D6-4480-BF98-4B96BB62961F}" type="presParOf" srcId="{E1150031-212F-8046-93AD-1D3C4CB254B7}" destId="{0B5FAA7F-6499-1747-8A6C-2DEF24736BC9}" srcOrd="10" destOrd="0" presId="urn:microsoft.com/office/officeart/2005/8/layout/cycle1"/>
    <dgm:cxn modelId="{30BB00FC-6117-400D-80A4-637C176334AE}" type="presParOf" srcId="{E1150031-212F-8046-93AD-1D3C4CB254B7}" destId="{3186BB25-8DBC-4A4A-9B18-6E13111D9E9C}" srcOrd="11" destOrd="0" presId="urn:microsoft.com/office/officeart/2005/8/layout/cycle1"/>
    <dgm:cxn modelId="{07CDBAB9-B990-4BE2-95A4-05D44AB45308}" type="presParOf" srcId="{E1150031-212F-8046-93AD-1D3C4CB254B7}" destId="{98B07758-F3E7-1E4A-819A-6A1178710E24}" srcOrd="12" destOrd="0" presId="urn:microsoft.com/office/officeart/2005/8/layout/cycle1"/>
    <dgm:cxn modelId="{D09B98E7-437D-4730-AF2C-FE73DE2CCC0F}" type="presParOf" srcId="{E1150031-212F-8046-93AD-1D3C4CB254B7}" destId="{0113126D-DB0A-014F-8FF8-69F0E12CE898}" srcOrd="13" destOrd="0" presId="urn:microsoft.com/office/officeart/2005/8/layout/cycle1"/>
    <dgm:cxn modelId="{13DB5CF3-5EA5-4247-B1AF-438583837EE9}" type="presParOf" srcId="{E1150031-212F-8046-93AD-1D3C4CB254B7}" destId="{1E47B4F8-0905-3E42-BBE9-1325EB2BFDAE}" srcOrd="14" destOrd="0" presId="urn:microsoft.com/office/officeart/2005/8/layout/cycle1"/>
    <dgm:cxn modelId="{99AC0AF3-92EC-4156-AECC-01E3D9880001}" type="presParOf" srcId="{E1150031-212F-8046-93AD-1D3C4CB254B7}" destId="{FCCDD0CB-8D3A-9C4F-832C-A2B3F5055BBF}" srcOrd="15" destOrd="0" presId="urn:microsoft.com/office/officeart/2005/8/layout/cycle1"/>
    <dgm:cxn modelId="{2653B4FC-FFB3-4D05-B3DA-DD42BA1ED625}" type="presParOf" srcId="{E1150031-212F-8046-93AD-1D3C4CB254B7}" destId="{AE8E63C2-2918-1A47-8BC4-C34AC03CB99D}" srcOrd="16" destOrd="0" presId="urn:microsoft.com/office/officeart/2005/8/layout/cycle1"/>
    <dgm:cxn modelId="{24942944-E5FA-4882-BFC3-CDC619EAB1C6}" type="presParOf" srcId="{E1150031-212F-8046-93AD-1D3C4CB254B7}" destId="{C58A9804-0C30-1A4A-9A6B-365B949EBD47}" srcOrd="17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025C1E-9C69-1F4F-8D7D-059194E9AB92}">
      <dsp:nvSpPr>
        <dsp:cNvPr id="0" name=""/>
        <dsp:cNvSpPr/>
      </dsp:nvSpPr>
      <dsp:spPr>
        <a:xfrm>
          <a:off x="3295986" y="8435"/>
          <a:ext cx="979669" cy="699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Common data services</a:t>
          </a:r>
          <a:endParaRPr lang="en-US" sz="1800" b="1" kern="1200" dirty="0"/>
        </a:p>
      </dsp:txBody>
      <dsp:txXfrm>
        <a:off x="3295986" y="8435"/>
        <a:ext cx="979669" cy="699015"/>
      </dsp:txXfrm>
    </dsp:sp>
    <dsp:sp modelId="{BEE66273-F9DD-C248-AC32-66B49C8D0443}">
      <dsp:nvSpPr>
        <dsp:cNvPr id="0" name=""/>
        <dsp:cNvSpPr/>
      </dsp:nvSpPr>
      <dsp:spPr>
        <a:xfrm>
          <a:off x="1300325" y="1469"/>
          <a:ext cx="3412439" cy="3412439"/>
        </a:xfrm>
        <a:prstGeom prst="circularArrow">
          <a:avLst>
            <a:gd name="adj1" fmla="val 3994"/>
            <a:gd name="adj2" fmla="val 250604"/>
            <a:gd name="adj3" fmla="val 20571864"/>
            <a:gd name="adj4" fmla="val 19204546"/>
            <a:gd name="adj5" fmla="val 466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539F64-725D-9740-86CE-A8C16A75F816}">
      <dsp:nvSpPr>
        <dsp:cNvPr id="0" name=""/>
        <dsp:cNvSpPr/>
      </dsp:nvSpPr>
      <dsp:spPr>
        <a:xfrm>
          <a:off x="3765717" y="1358181"/>
          <a:ext cx="1598759" cy="699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Trans-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Disciplinary Access </a:t>
          </a:r>
          <a:endParaRPr lang="en-US" sz="1800" b="1" kern="1200" dirty="0"/>
        </a:p>
      </dsp:txBody>
      <dsp:txXfrm>
        <a:off x="3765717" y="1358181"/>
        <a:ext cx="1598759" cy="699015"/>
      </dsp:txXfrm>
    </dsp:sp>
    <dsp:sp modelId="{425B21B3-1277-0D45-B63A-01DA76EDAF31}">
      <dsp:nvSpPr>
        <dsp:cNvPr id="0" name=""/>
        <dsp:cNvSpPr/>
      </dsp:nvSpPr>
      <dsp:spPr>
        <a:xfrm>
          <a:off x="1261693" y="293444"/>
          <a:ext cx="3412439" cy="3412439"/>
        </a:xfrm>
        <a:prstGeom prst="circularArrow">
          <a:avLst>
            <a:gd name="adj1" fmla="val 3994"/>
            <a:gd name="adj2" fmla="val 250604"/>
            <a:gd name="adj3" fmla="val 1348987"/>
            <a:gd name="adj4" fmla="val 126930"/>
            <a:gd name="adj5" fmla="val 466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8413AC7-C2F9-5940-8A66-3BE4B70706FE}">
      <dsp:nvSpPr>
        <dsp:cNvPr id="0" name=""/>
        <dsp:cNvSpPr/>
      </dsp:nvSpPr>
      <dsp:spPr>
        <a:xfrm>
          <a:off x="3299208" y="2698976"/>
          <a:ext cx="1433428" cy="699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Societal Economical impacts</a:t>
          </a:r>
          <a:endParaRPr lang="en-US" sz="1800" b="1" kern="1200" dirty="0"/>
        </a:p>
      </dsp:txBody>
      <dsp:txXfrm>
        <a:off x="3299208" y="2698976"/>
        <a:ext cx="1433428" cy="699015"/>
      </dsp:txXfrm>
    </dsp:sp>
    <dsp:sp modelId="{A68C3243-E6E2-DD40-BCCC-759B5F55B6A9}">
      <dsp:nvSpPr>
        <dsp:cNvPr id="0" name=""/>
        <dsp:cNvSpPr/>
      </dsp:nvSpPr>
      <dsp:spPr>
        <a:xfrm>
          <a:off x="1363460" y="112461"/>
          <a:ext cx="3412439" cy="3412439"/>
        </a:xfrm>
        <a:prstGeom prst="circularArrow">
          <a:avLst>
            <a:gd name="adj1" fmla="val 3994"/>
            <a:gd name="adj2" fmla="val 250604"/>
            <a:gd name="adj3" fmla="val 5478234"/>
            <a:gd name="adj4" fmla="val 4891874"/>
            <a:gd name="adj5" fmla="val 466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5FAA7F-6499-1747-8A6C-2DEF24736BC9}">
      <dsp:nvSpPr>
        <dsp:cNvPr id="0" name=""/>
        <dsp:cNvSpPr/>
      </dsp:nvSpPr>
      <dsp:spPr>
        <a:xfrm>
          <a:off x="1148847" y="2709761"/>
          <a:ext cx="1771975" cy="699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Knowledge transfer</a:t>
          </a:r>
          <a:endParaRPr lang="en-US" sz="1800" b="1" kern="1200" dirty="0"/>
        </a:p>
      </dsp:txBody>
      <dsp:txXfrm>
        <a:off x="1148847" y="2709761"/>
        <a:ext cx="1771975" cy="699015"/>
      </dsp:txXfrm>
    </dsp:sp>
    <dsp:sp modelId="{3186BB25-8DBC-4A4A-9B18-6E13111D9E9C}">
      <dsp:nvSpPr>
        <dsp:cNvPr id="0" name=""/>
        <dsp:cNvSpPr/>
      </dsp:nvSpPr>
      <dsp:spPr>
        <a:xfrm>
          <a:off x="1336924" y="252800"/>
          <a:ext cx="3412439" cy="3412439"/>
        </a:xfrm>
        <a:prstGeom prst="circularArrow">
          <a:avLst>
            <a:gd name="adj1" fmla="val 3994"/>
            <a:gd name="adj2" fmla="val 250604"/>
            <a:gd name="adj3" fmla="val 10332700"/>
            <a:gd name="adj4" fmla="val 9072244"/>
            <a:gd name="adj5" fmla="val 466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13126D-DB0A-014F-8FF8-69F0E12CE898}">
      <dsp:nvSpPr>
        <dsp:cNvPr id="0" name=""/>
        <dsp:cNvSpPr/>
      </dsp:nvSpPr>
      <dsp:spPr>
        <a:xfrm>
          <a:off x="727366" y="1358181"/>
          <a:ext cx="1441250" cy="699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Exploitation</a:t>
          </a:r>
          <a:endParaRPr lang="en-US" sz="1800" b="1" kern="1200" dirty="0"/>
        </a:p>
      </dsp:txBody>
      <dsp:txXfrm>
        <a:off x="727366" y="1358181"/>
        <a:ext cx="1441250" cy="699015"/>
      </dsp:txXfrm>
    </dsp:sp>
    <dsp:sp modelId="{1E47B4F8-0905-3E42-BBE9-1325EB2BFDAE}">
      <dsp:nvSpPr>
        <dsp:cNvPr id="0" name=""/>
        <dsp:cNvSpPr/>
      </dsp:nvSpPr>
      <dsp:spPr>
        <a:xfrm>
          <a:off x="1300325" y="1469"/>
          <a:ext cx="3412439" cy="3412439"/>
        </a:xfrm>
        <a:prstGeom prst="circularArrow">
          <a:avLst>
            <a:gd name="adj1" fmla="val 3994"/>
            <a:gd name="adj2" fmla="val 250604"/>
            <a:gd name="adj3" fmla="val 12944849"/>
            <a:gd name="adj4" fmla="val 11577532"/>
            <a:gd name="adj5" fmla="val 466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E8E63C2-2918-1A47-8BC4-C34AC03CB99D}">
      <dsp:nvSpPr>
        <dsp:cNvPr id="0" name=""/>
        <dsp:cNvSpPr/>
      </dsp:nvSpPr>
      <dsp:spPr>
        <a:xfrm>
          <a:off x="1394461" y="8435"/>
          <a:ext cx="1665613" cy="6990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Sensor technology innovation</a:t>
          </a:r>
        </a:p>
      </dsp:txBody>
      <dsp:txXfrm>
        <a:off x="1394461" y="8435"/>
        <a:ext cx="1665613" cy="699015"/>
      </dsp:txXfrm>
    </dsp:sp>
    <dsp:sp modelId="{C58A9804-0C30-1A4A-9A6B-365B949EBD47}">
      <dsp:nvSpPr>
        <dsp:cNvPr id="0" name=""/>
        <dsp:cNvSpPr/>
      </dsp:nvSpPr>
      <dsp:spPr>
        <a:xfrm>
          <a:off x="1300325" y="1469"/>
          <a:ext cx="3412439" cy="3412439"/>
        </a:xfrm>
        <a:prstGeom prst="circularArrow">
          <a:avLst>
            <a:gd name="adj1" fmla="val 3994"/>
            <a:gd name="adj2" fmla="val 250604"/>
            <a:gd name="adj3" fmla="val 16591553"/>
            <a:gd name="adj4" fmla="val 16318097"/>
            <a:gd name="adj5" fmla="val 466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F433D0-892E-1643-9E9E-BE60E66BEED0}" type="datetimeFigureOut">
              <a:rPr lang="fr-FR" smtClean="0"/>
              <a:t>31/05/2017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18CA1-95C9-094B-90C4-9CE6D44787F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08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33912-D03E-5944-A97B-5F28930395EA}" type="datetimeFigureOut">
              <a:rPr lang="en-GB" smtClean="0"/>
              <a:t>31/05/17</a:t>
            </a:fld>
            <a:endParaRPr lang="en-GB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A5338-C0B9-E645-B644-25F30EDFCA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391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5338-C0B9-E645-B644-25F30EDFCA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180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HUC001 Access services and data from </a:t>
            </a:r>
            <a:r>
              <a:rPr lang="en-GB" dirty="0" err="1" smtClean="0"/>
              <a:t>eVRE</a:t>
            </a:r>
            <a:endParaRPr lang="en-GB" dirty="0" smtClean="0"/>
          </a:p>
          <a:p>
            <a:r>
              <a:rPr lang="en-GB" dirty="0" smtClean="0"/>
              <a:t>HUC002 Annotate data</a:t>
            </a:r>
          </a:p>
          <a:p>
            <a:r>
              <a:rPr lang="en-GB" dirty="0" smtClean="0"/>
              <a:t>HUC003 Compare datasets</a:t>
            </a:r>
          </a:p>
          <a:p>
            <a:r>
              <a:rPr lang="en-GB" dirty="0" smtClean="0"/>
              <a:t>HUC004 Create dataset</a:t>
            </a:r>
          </a:p>
          <a:p>
            <a:r>
              <a:rPr lang="en-GB" dirty="0" smtClean="0"/>
              <a:t>HUC005 Create dataset from instrument</a:t>
            </a:r>
          </a:p>
          <a:p>
            <a:r>
              <a:rPr lang="en-GB" dirty="0" smtClean="0"/>
              <a:t>HUC006 Manage data</a:t>
            </a:r>
          </a:p>
          <a:p>
            <a:r>
              <a:rPr lang="en-GB" dirty="0" smtClean="0"/>
              <a:t>HUC007 Manage funding calls</a:t>
            </a:r>
          </a:p>
          <a:p>
            <a:r>
              <a:rPr lang="en-GB" dirty="0" smtClean="0"/>
              <a:t>HUC008 Manage instrument</a:t>
            </a:r>
          </a:p>
          <a:p>
            <a:r>
              <a:rPr lang="en-GB" dirty="0" smtClean="0"/>
              <a:t>HUC009 Manage research infrastructure</a:t>
            </a:r>
          </a:p>
          <a:p>
            <a:r>
              <a:rPr lang="en-GB" dirty="0" smtClean="0"/>
              <a:t>HUC010 Manage research projects</a:t>
            </a:r>
          </a:p>
          <a:p>
            <a:r>
              <a:rPr lang="en-GB" dirty="0" smtClean="0"/>
              <a:t>HUC011 Process data</a:t>
            </a:r>
          </a:p>
          <a:p>
            <a:r>
              <a:rPr lang="en-GB" dirty="0" smtClean="0"/>
              <a:t>HUC012 Publish dataset</a:t>
            </a:r>
          </a:p>
          <a:p>
            <a:r>
              <a:rPr lang="en-GB" dirty="0" smtClean="0"/>
              <a:t>HUC013 Transform data</a:t>
            </a:r>
          </a:p>
          <a:p>
            <a:r>
              <a:rPr lang="en-GB" dirty="0" smtClean="0"/>
              <a:t>HUC014 Manage personal profile</a:t>
            </a:r>
          </a:p>
          <a:p>
            <a:r>
              <a:rPr lang="en-GB" dirty="0" smtClean="0"/>
              <a:t>HUC015 Manage services offered in </a:t>
            </a:r>
            <a:r>
              <a:rPr lang="en-GB" dirty="0" err="1" smtClean="0"/>
              <a:t>eVRE</a:t>
            </a:r>
            <a:endParaRPr lang="en-GB" dirty="0" smtClean="0"/>
          </a:p>
          <a:p>
            <a:r>
              <a:rPr lang="en-GB" dirty="0" smtClean="0"/>
              <a:t>HUC016 Manage users</a:t>
            </a:r>
          </a:p>
          <a:p>
            <a:r>
              <a:rPr lang="en-GB" dirty="0" smtClean="0"/>
              <a:t>HUC017 Query data</a:t>
            </a:r>
          </a:p>
          <a:p>
            <a:r>
              <a:rPr lang="en-GB" dirty="0" smtClean="0"/>
              <a:t>HUC018 Communicate</a:t>
            </a:r>
          </a:p>
          <a:p>
            <a:r>
              <a:rPr lang="en-GB" dirty="0" smtClean="0"/>
              <a:t>HUC019 Get support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5338-C0B9-E645-B644-25F30EDFCA6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180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5338-C0B9-E645-B644-25F30EDFCA6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180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HUC1,7,9, 10, 14 and 15: management of user, profile, funding, projects, services and </a:t>
            </a:r>
            <a:r>
              <a:rPr lang="en-GB" dirty="0" err="1" smtClean="0"/>
              <a:t>Ris</a:t>
            </a:r>
            <a:r>
              <a:rPr lang="en-GB" dirty="0" smtClean="0"/>
              <a:t>: cataloguing</a:t>
            </a:r>
          </a:p>
          <a:p>
            <a:r>
              <a:rPr lang="en-GB" dirty="0" smtClean="0"/>
              <a:t>HUC 4,5,6 and 8: acquisition in RM, but no direct services to be developed in ENVRI</a:t>
            </a:r>
            <a:r>
              <a:rPr lang="en-GB" baseline="30000" dirty="0" smtClean="0"/>
              <a:t>PLUS</a:t>
            </a:r>
            <a:r>
              <a:rPr lang="en-GB" dirty="0" smtClean="0"/>
              <a:t> theme2. </a:t>
            </a:r>
            <a:r>
              <a:rPr lang="en-GB" dirty="0" err="1" smtClean="0"/>
              <a:t>Ris</a:t>
            </a:r>
            <a:r>
              <a:rPr lang="en-GB" dirty="0" smtClean="0"/>
              <a:t> use their existing acquisition services. </a:t>
            </a:r>
          </a:p>
          <a:p>
            <a:r>
              <a:rPr lang="en-GB" dirty="0" smtClean="0"/>
              <a:t>HUC 2: </a:t>
            </a:r>
            <a:r>
              <a:rPr lang="en-GB" dirty="0" err="1" smtClean="0"/>
              <a:t>curation</a:t>
            </a:r>
            <a:r>
              <a:rPr lang="en-GB" dirty="0" smtClean="0"/>
              <a:t>, to be developed in ENVRI</a:t>
            </a:r>
            <a:r>
              <a:rPr lang="en-GB" baseline="30000" dirty="0" smtClean="0"/>
              <a:t>PLUS</a:t>
            </a:r>
            <a:r>
              <a:rPr lang="en-GB" dirty="0" smtClean="0"/>
              <a:t> theme2;</a:t>
            </a:r>
          </a:p>
          <a:p>
            <a:r>
              <a:rPr lang="en-GB" dirty="0" smtClean="0"/>
              <a:t>HUC 1,12 and 17: publish, (identification, cataloguing) to be developed in ENVRI</a:t>
            </a:r>
            <a:r>
              <a:rPr lang="en-GB" baseline="30000" dirty="0" smtClean="0"/>
              <a:t>PLUS</a:t>
            </a:r>
            <a:r>
              <a:rPr lang="en-GB" dirty="0" smtClean="0"/>
              <a:t> theme2</a:t>
            </a:r>
          </a:p>
          <a:p>
            <a:r>
              <a:rPr lang="en-GB" dirty="0" smtClean="0"/>
              <a:t>HUC 3,11 and 13: processing and optimization to be developed in ENVRI</a:t>
            </a:r>
            <a:r>
              <a:rPr lang="en-GB" baseline="30000" dirty="0" smtClean="0"/>
              <a:t>PLUS</a:t>
            </a:r>
            <a:r>
              <a:rPr lang="en-GB" dirty="0" smtClean="0"/>
              <a:t> theme2</a:t>
            </a:r>
          </a:p>
          <a:p>
            <a:r>
              <a:rPr lang="en-GB" dirty="0" smtClean="0"/>
              <a:t>HUC 18 and 19: user support, not as an ICT services.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5338-C0B9-E645-B644-25F30EDFCA6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00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17A76-1664-3F43-BDB4-552217B8D1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546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Esempio</a:t>
            </a:r>
            <a:r>
              <a:rPr lang="en-US" dirty="0" smtClean="0"/>
              <a:t> </a:t>
            </a:r>
            <a:r>
              <a:rPr lang="en-US" dirty="0" err="1" smtClean="0"/>
              <a:t>carta</a:t>
            </a:r>
            <a:r>
              <a:rPr lang="en-US" dirty="0" smtClean="0"/>
              <a:t> </a:t>
            </a:r>
            <a:r>
              <a:rPr lang="en-US" dirty="0" err="1" smtClean="0"/>
              <a:t>identità</a:t>
            </a:r>
            <a:endParaRPr lang="en-US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E7A5A8-B433-C544-8491-50C6E99E020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8581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https://semestriel.framapad.org/p/VREvsRI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BA5338-C0B9-E645-B644-25F30EDFCA6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039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422401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B00000"/>
                </a:solidFill>
              </a:defRPr>
            </a:lvl1pPr>
          </a:lstStyle>
          <a:p>
            <a:r>
              <a:rPr lang="en-GB" noProof="0" dirty="0" err="1" smtClean="0"/>
              <a:t>Cliquez</a:t>
            </a:r>
            <a:r>
              <a:rPr lang="en-GB" noProof="0" dirty="0" smtClean="0"/>
              <a:t> et </a:t>
            </a:r>
            <a:r>
              <a:rPr lang="en-GB" noProof="0" dirty="0" err="1" smtClean="0"/>
              <a:t>modifiez</a:t>
            </a:r>
            <a:r>
              <a:rPr lang="en-GB" noProof="0" dirty="0" smtClean="0"/>
              <a:t> le titre</a:t>
            </a:r>
            <a:endParaRPr lang="en-GB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930650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GB" noProof="0" dirty="0" err="1" smtClean="0"/>
              <a:t>Cliquez</a:t>
            </a:r>
            <a:r>
              <a:rPr lang="en-GB" noProof="0" dirty="0" smtClean="0"/>
              <a:t> pour modifier le style des sous-titres du masque</a:t>
            </a:r>
            <a:endParaRPr lang="en-GB" noProof="0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224" y="134483"/>
            <a:ext cx="1617177" cy="1581765"/>
          </a:xfrm>
          <a:prstGeom prst="rect">
            <a:avLst/>
          </a:prstGeom>
        </p:spPr>
      </p:pic>
      <p:sp>
        <p:nvSpPr>
          <p:cNvPr id="8" name="ZoneTexte 7"/>
          <p:cNvSpPr txBox="1"/>
          <p:nvPr userDrawn="1"/>
        </p:nvSpPr>
        <p:spPr>
          <a:xfrm>
            <a:off x="1681162" y="1731388"/>
            <a:ext cx="8829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noProof="0" smtClean="0"/>
              <a:t>A Europe-wide Interoperable Virtual Research Environment </a:t>
            </a:r>
            <a:br>
              <a:rPr lang="en-GB" sz="1600" noProof="0" smtClean="0"/>
            </a:br>
            <a:r>
              <a:rPr lang="en-GB" sz="1600" noProof="0" smtClean="0"/>
              <a:t>to Empower Multidisciplinary Research Communities and Accelerate Innovation and Collaboration</a:t>
            </a:r>
            <a:endParaRPr lang="en-GB" sz="1600" noProof="0"/>
          </a:p>
        </p:txBody>
      </p:sp>
    </p:spTree>
    <p:extLst>
      <p:ext uri="{BB962C8B-B14F-4D97-AF65-F5344CB8AC3E}">
        <p14:creationId xmlns:p14="http://schemas.microsoft.com/office/powerpoint/2010/main" val="483417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B00000"/>
                </a:solidFill>
              </a:defRPr>
            </a:lvl1pPr>
          </a:lstStyle>
          <a:p>
            <a:r>
              <a:rPr lang="nl-BE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2CC7-22A4-EA45-8F6C-18E8B26AA377}" type="datetime3">
              <a:rPr lang="fr-BE" smtClean="0"/>
              <a:t>31/05/2017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‹#›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562" y="365125"/>
            <a:ext cx="1355239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735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B00000"/>
                </a:solidFill>
              </a:defRPr>
            </a:lvl1pPr>
          </a:lstStyle>
          <a:p>
            <a:r>
              <a:rPr lang="en-GB" noProof="0" dirty="0" err="1" smtClean="0"/>
              <a:t>Cliquez</a:t>
            </a:r>
            <a:r>
              <a:rPr lang="en-GB" noProof="0" dirty="0" smtClean="0"/>
              <a:t> et </a:t>
            </a:r>
            <a:r>
              <a:rPr lang="en-GB" noProof="0" dirty="0" err="1" smtClean="0"/>
              <a:t>modifiez</a:t>
            </a:r>
            <a:r>
              <a:rPr lang="en-GB" noProof="0" dirty="0" smtClean="0"/>
              <a:t> le titre</a:t>
            </a:r>
            <a:endParaRPr lang="en-GB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GB" noProof="0" dirty="0" err="1" smtClean="0"/>
              <a:t>Cliquez</a:t>
            </a:r>
            <a:r>
              <a:rPr lang="en-GB" noProof="0" dirty="0" smtClean="0"/>
              <a:t> pour modifier les styles du </a:t>
            </a:r>
            <a:r>
              <a:rPr lang="en-GB" noProof="0" dirty="0" err="1" smtClean="0"/>
              <a:t>texte</a:t>
            </a:r>
            <a:r>
              <a:rPr lang="en-GB" noProof="0" dirty="0" smtClean="0"/>
              <a:t> du masque</a:t>
            </a:r>
          </a:p>
          <a:p>
            <a:pPr lvl="1"/>
            <a:r>
              <a:rPr lang="en-GB" noProof="0" dirty="0" err="1" smtClean="0"/>
              <a:t>Deuxième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2"/>
            <a:r>
              <a:rPr lang="en-GB" noProof="0" dirty="0" err="1" smtClean="0"/>
              <a:t>Troisième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3"/>
            <a:r>
              <a:rPr lang="en-GB" noProof="0" dirty="0" err="1" smtClean="0"/>
              <a:t>Quatrième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4"/>
            <a:r>
              <a:rPr lang="en-GB" noProof="0" dirty="0" err="1" smtClean="0"/>
              <a:t>Cinquième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GB" noProof="0" dirty="0" err="1" smtClean="0"/>
              <a:t>Cliquez</a:t>
            </a:r>
            <a:r>
              <a:rPr lang="en-GB" noProof="0" dirty="0" smtClean="0"/>
              <a:t> pour modifier les styles du </a:t>
            </a:r>
            <a:r>
              <a:rPr lang="en-GB" noProof="0" dirty="0" err="1" smtClean="0"/>
              <a:t>texte</a:t>
            </a:r>
            <a:r>
              <a:rPr lang="en-GB" noProof="0" dirty="0" smtClean="0"/>
              <a:t> du masque</a:t>
            </a:r>
          </a:p>
          <a:p>
            <a:pPr lvl="1"/>
            <a:r>
              <a:rPr lang="en-GB" noProof="0" dirty="0" err="1" smtClean="0"/>
              <a:t>Deuxième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2"/>
            <a:r>
              <a:rPr lang="en-GB" noProof="0" dirty="0" err="1" smtClean="0"/>
              <a:t>Troisième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3"/>
            <a:r>
              <a:rPr lang="en-GB" noProof="0" dirty="0" err="1" smtClean="0"/>
              <a:t>Quatrième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4"/>
            <a:r>
              <a:rPr lang="en-GB" noProof="0" dirty="0" err="1" smtClean="0"/>
              <a:t>Cinquième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9E26-1D98-7041-8DF6-DB54B708FDA6}" type="datetime3">
              <a:rPr lang="fr-BE" smtClean="0"/>
              <a:t>31/05/2017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‹#›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562" y="365125"/>
            <a:ext cx="1355239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686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B00000"/>
                </a:solidFill>
              </a:defRPr>
            </a:lvl1pPr>
          </a:lstStyle>
          <a:p>
            <a:r>
              <a:rPr lang="nl-BE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3FEBA-EA08-F442-8AF7-CD34E8D7ACC8}" type="datetime3">
              <a:rPr lang="fr-BE" smtClean="0"/>
              <a:t>31/05/2017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‹#›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562" y="365125"/>
            <a:ext cx="1355239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86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B00000"/>
                </a:solidFill>
              </a:defRPr>
            </a:lvl1pPr>
          </a:lstStyle>
          <a:p>
            <a:r>
              <a:rPr lang="en-GB" noProof="0" dirty="0" err="1" smtClean="0"/>
              <a:t>Cliquez</a:t>
            </a:r>
            <a:r>
              <a:rPr lang="en-GB" noProof="0" dirty="0" smtClean="0"/>
              <a:t> et </a:t>
            </a:r>
            <a:r>
              <a:rPr lang="en-GB" noProof="0" dirty="0" err="1" smtClean="0"/>
              <a:t>modifiez</a:t>
            </a:r>
            <a:r>
              <a:rPr lang="en-GB" noProof="0" dirty="0" smtClean="0"/>
              <a:t> le titre</a:t>
            </a:r>
            <a:endParaRPr lang="en-GB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422A6-F954-4442-91D6-8D9EDE7F8113}" type="datetime3">
              <a:rPr lang="fr-BE" smtClean="0"/>
              <a:t>31/05/2017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‹#›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562" y="365125"/>
            <a:ext cx="1355239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558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714FC-9404-E34F-9CFF-526E1E287F3F}" type="datetime3">
              <a:rPr lang="fr-BE" smtClean="0"/>
              <a:t>31/05/2017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‹#›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562" y="365125"/>
            <a:ext cx="1355239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6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5060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noProof="0" dirty="0" err="1" smtClean="0"/>
              <a:t>Cliquez</a:t>
            </a:r>
            <a:r>
              <a:rPr lang="en-GB" noProof="0" dirty="0" smtClean="0"/>
              <a:t> et </a:t>
            </a:r>
            <a:r>
              <a:rPr lang="en-GB" noProof="0" dirty="0" err="1" smtClean="0"/>
              <a:t>modifiez</a:t>
            </a:r>
            <a:r>
              <a:rPr lang="en-GB" noProof="0" dirty="0" smtClean="0"/>
              <a:t> le titre</a:t>
            </a:r>
            <a:endParaRPr lang="en-GB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 dirty="0" err="1" smtClean="0"/>
              <a:t>Cliquez</a:t>
            </a:r>
            <a:r>
              <a:rPr lang="en-GB" noProof="0" dirty="0" smtClean="0"/>
              <a:t> pour modifier les styles du </a:t>
            </a:r>
            <a:r>
              <a:rPr lang="en-GB" noProof="0" dirty="0" err="1" smtClean="0"/>
              <a:t>texte</a:t>
            </a:r>
            <a:r>
              <a:rPr lang="en-GB" noProof="0" dirty="0" smtClean="0"/>
              <a:t> du masque</a:t>
            </a:r>
          </a:p>
          <a:p>
            <a:pPr lvl="1"/>
            <a:r>
              <a:rPr lang="en-GB" noProof="0" dirty="0" err="1" smtClean="0"/>
              <a:t>Deuxième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2"/>
            <a:r>
              <a:rPr lang="en-GB" noProof="0" dirty="0" err="1" smtClean="0"/>
              <a:t>Troisième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3"/>
            <a:r>
              <a:rPr lang="en-GB" noProof="0" dirty="0" err="1" smtClean="0"/>
              <a:t>Quatrième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 smtClean="0"/>
          </a:p>
          <a:p>
            <a:pPr lvl="4"/>
            <a:r>
              <a:rPr lang="en-GB" noProof="0" dirty="0" err="1" smtClean="0"/>
              <a:t>Cinquième</a:t>
            </a:r>
            <a:r>
              <a:rPr lang="en-GB" noProof="0" dirty="0" smtClean="0"/>
              <a:t> </a:t>
            </a:r>
            <a:r>
              <a:rPr lang="en-GB" noProof="0" dirty="0" err="1" smtClean="0"/>
              <a:t>niveau</a:t>
            </a:r>
            <a:endParaRPr lang="en-GB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CF8AE-BC0D-0B46-9690-86862F569CB5}" type="datetime3">
              <a:rPr lang="fr-BE" smtClean="0"/>
              <a:t>31/05/2017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VRE4EIC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9159E-1786-C045-BF34-3D9A3E92D711}" type="slidenum">
              <a:rPr lang="fr-FR" smtClean="0"/>
              <a:t>‹#›</a:t>
            </a:fld>
            <a:endParaRPr lang="fr-FR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400050" cy="6858000"/>
          </a:xfrm>
          <a:prstGeom prst="rect">
            <a:avLst/>
          </a:prstGeom>
          <a:solidFill>
            <a:srgbClr val="B00000"/>
          </a:solidFill>
          <a:ln>
            <a:solidFill>
              <a:srgbClr val="B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90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B00000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tif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1.png"/><Relationship Id="rId26" Type="http://schemas.openxmlformats.org/officeDocument/2006/relationships/diagramColors" Target="../diagrams/colors1.xml"/><Relationship Id="rId3" Type="http://schemas.openxmlformats.org/officeDocument/2006/relationships/image" Target="../media/image7.png"/><Relationship Id="rId21" Type="http://schemas.openxmlformats.org/officeDocument/2006/relationships/image" Target="../media/image24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0.png"/><Relationship Id="rId25" Type="http://schemas.openxmlformats.org/officeDocument/2006/relationships/diagramQuickStyle" Target="../diagrams/quickStyle1.xml"/><Relationship Id="rId2" Type="http://schemas.openxmlformats.org/officeDocument/2006/relationships/image" Target="../media/image6.png"/><Relationship Id="rId16" Type="http://schemas.microsoft.com/office/2007/relationships/hdphoto" Target="../media/hdphoto1.wdp"/><Relationship Id="rId20" Type="http://schemas.openxmlformats.org/officeDocument/2006/relationships/image" Target="../media/image23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diagramLayout" Target="../diagrams/layout1.xml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23" Type="http://schemas.openxmlformats.org/officeDocument/2006/relationships/diagramData" Target="../diagrams/data1.xml"/><Relationship Id="rId28" Type="http://schemas.openxmlformats.org/officeDocument/2006/relationships/image" Target="../media/image26.png"/><Relationship Id="rId10" Type="http://schemas.openxmlformats.org/officeDocument/2006/relationships/image" Target="../media/image14.png"/><Relationship Id="rId19" Type="http://schemas.openxmlformats.org/officeDocument/2006/relationships/image" Target="../media/image22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5.png"/><Relationship Id="rId27" Type="http://schemas.microsoft.com/office/2007/relationships/diagramDrawing" Target="../diagrams/drawing1.xml"/><Relationship Id="rId30" Type="http://schemas.openxmlformats.org/officeDocument/2006/relationships/image" Target="../media/image2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11" Type="http://schemas.microsoft.com/office/2007/relationships/hdphoto" Target="../media/hdphoto8.wdp"/><Relationship Id="rId5" Type="http://schemas.microsoft.com/office/2007/relationships/hdphoto" Target="../media/hdphoto3.wdp"/><Relationship Id="rId10" Type="http://schemas.microsoft.com/office/2007/relationships/hdphoto" Target="../media/hdphoto7.wdp"/><Relationship Id="rId4" Type="http://schemas.microsoft.com/office/2007/relationships/hdphoto" Target="../media/hdphoto2.wdp"/><Relationship Id="rId9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2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jpg"/><Relationship Id="rId5" Type="http://schemas.openxmlformats.org/officeDocument/2006/relationships/image" Target="../media/image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02339" y="1622945"/>
            <a:ext cx="10911598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B00000"/>
                </a:solidFill>
              </a:rPr>
              <a:t>Virtual Research Environments (VRE) vs Research Infrastructures (RI) usage</a:t>
            </a:r>
            <a:endParaRPr lang="en-GB" b="1" dirty="0">
              <a:solidFill>
                <a:srgbClr val="B000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4212077"/>
            <a:ext cx="9144000" cy="1374336"/>
          </a:xfrm>
        </p:spPr>
        <p:txBody>
          <a:bodyPr/>
          <a:lstStyle/>
          <a:p>
            <a:r>
              <a:rPr lang="en-GB" dirty="0" smtClean="0"/>
              <a:t>Valerie BRASSE</a:t>
            </a:r>
            <a:endParaRPr lang="en-GB" dirty="0"/>
          </a:p>
          <a:p>
            <a:r>
              <a:rPr lang="en-GB" dirty="0" smtClean="0"/>
              <a:t>IS4RI / </a:t>
            </a:r>
            <a:r>
              <a:rPr lang="en-GB" dirty="0" err="1" smtClean="0"/>
              <a:t>euroCRIS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091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VRE4EIC – The Vision</a:t>
            </a:r>
          </a:p>
          <a:p>
            <a:r>
              <a:rPr lang="en-GB" dirty="0" smtClean="0"/>
              <a:t>enhanced VRE </a:t>
            </a:r>
            <a:r>
              <a:rPr lang="en-GB" dirty="0" smtClean="0"/>
              <a:t>for</a:t>
            </a:r>
            <a:r>
              <a:rPr lang="en-GB" dirty="0" smtClean="0"/>
              <a:t> </a:t>
            </a:r>
            <a:r>
              <a:rPr lang="en-GB" dirty="0" err="1" smtClean="0"/>
              <a:t>ENVRIplus</a:t>
            </a:r>
            <a:endParaRPr lang="en-GB" dirty="0" smtClean="0"/>
          </a:p>
          <a:p>
            <a:r>
              <a:rPr lang="en-GB" dirty="0" smtClean="0"/>
              <a:t>enhanced VRE for EPOS</a:t>
            </a:r>
            <a:endParaRPr lang="en-GB" dirty="0" smtClean="0"/>
          </a:p>
          <a:p>
            <a:r>
              <a:rPr lang="en-GB" dirty="0" smtClean="0"/>
              <a:t>Use-cases -&gt; survey</a:t>
            </a:r>
          </a:p>
          <a:p>
            <a:r>
              <a:rPr lang="en-GB" dirty="0" err="1" smtClean="0"/>
              <a:t>Framapad</a:t>
            </a:r>
            <a:r>
              <a:rPr lang="en-GB" dirty="0" smtClean="0"/>
              <a:t>: </a:t>
            </a:r>
            <a:r>
              <a:rPr lang="en-GB" dirty="0" smtClean="0"/>
              <a:t>commenting on VRE </a:t>
            </a:r>
            <a:r>
              <a:rPr lang="en-GB" dirty="0" smtClean="0"/>
              <a:t>vs RI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2CC7-22A4-EA45-8F6C-18E8B26AA377}" type="datetime3">
              <a:rPr lang="fr-BE" smtClean="0"/>
              <a:t>31/05/2017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38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422A6-F954-4442-91D6-8D9EDE7F8113}" type="datetime3">
              <a:rPr lang="fr-BE" smtClean="0"/>
              <a:t>31/05/2017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3</a:t>
            </a:fld>
            <a:endParaRPr lang="fr-FR"/>
          </a:p>
        </p:txBody>
      </p:sp>
      <p:sp>
        <p:nvSpPr>
          <p:cNvPr id="6" name="Text Placeholder 13"/>
          <p:cNvSpPr txBox="1">
            <a:spLocks/>
          </p:cNvSpPr>
          <p:nvPr/>
        </p:nvSpPr>
        <p:spPr>
          <a:xfrm>
            <a:off x="4587088" y="6014807"/>
            <a:ext cx="6505575" cy="3639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377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600" dirty="0" smtClean="0">
                <a:solidFill>
                  <a:srgbClr val="FF0000"/>
                </a:solidFill>
              </a:rPr>
              <a:t>A solution for </a:t>
            </a:r>
            <a:r>
              <a:rPr lang="en-GB" sz="1600" b="1" dirty="0" smtClean="0">
                <a:solidFill>
                  <a:srgbClr val="FF0000"/>
                </a:solidFill>
              </a:rPr>
              <a:t>easier Collaboration within Research Communities</a:t>
            </a:r>
            <a:endParaRPr lang="en-GB" sz="1600" b="1" dirty="0">
              <a:solidFill>
                <a:srgbClr val="FF0000"/>
              </a:solidFill>
            </a:endParaRPr>
          </a:p>
        </p:txBody>
      </p:sp>
      <p:pic>
        <p:nvPicPr>
          <p:cNvPr id="7" name="Imag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4654" y="998174"/>
            <a:ext cx="7970442" cy="481136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Text Placeholder 5"/>
          <p:cNvSpPr txBox="1">
            <a:spLocks/>
          </p:cNvSpPr>
          <p:nvPr/>
        </p:nvSpPr>
        <p:spPr>
          <a:xfrm>
            <a:off x="620338" y="1055557"/>
            <a:ext cx="2730818" cy="1345168"/>
          </a:xfrm>
          <a:prstGeom prst="rect">
            <a:avLst/>
          </a:prstGeom>
        </p:spPr>
        <p:txBody>
          <a:bodyPr/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 dirty="0" smtClean="0">
                <a:solidFill>
                  <a:srgbClr val="FF0000"/>
                </a:solidFill>
              </a:rPr>
              <a:t>A Reference Architecture, </a:t>
            </a:r>
            <a:br>
              <a:rPr lang="en-US" sz="1400" dirty="0" smtClean="0">
                <a:solidFill>
                  <a:srgbClr val="FF0000"/>
                </a:solidFill>
              </a:rPr>
            </a:br>
            <a:r>
              <a:rPr lang="en-US" sz="1400" dirty="0" smtClean="0">
                <a:solidFill>
                  <a:srgbClr val="FF0000"/>
                </a:solidFill>
              </a:rPr>
              <a:t>a VRE prototype &amp; Software </a:t>
            </a:r>
            <a:br>
              <a:rPr lang="en-US" sz="1400" dirty="0" smtClean="0">
                <a:solidFill>
                  <a:srgbClr val="FF0000"/>
                </a:solidFill>
              </a:rPr>
            </a:br>
            <a:r>
              <a:rPr lang="en-US" sz="1400" dirty="0" smtClean="0">
                <a:solidFill>
                  <a:srgbClr val="FF0000"/>
                </a:solidFill>
              </a:rPr>
              <a:t>components </a:t>
            </a:r>
            <a:r>
              <a:rPr lang="en-US" sz="1600" dirty="0" smtClean="0">
                <a:solidFill>
                  <a:srgbClr val="FF0000"/>
                </a:solidFill>
              </a:rPr>
              <a:t>for </a:t>
            </a:r>
            <a:br>
              <a:rPr lang="en-US" sz="1600" dirty="0" smtClean="0">
                <a:solidFill>
                  <a:srgbClr val="FF0000"/>
                </a:solidFill>
              </a:rPr>
            </a:br>
            <a:r>
              <a:rPr lang="en-US" sz="1600" b="1" dirty="0" smtClean="0">
                <a:solidFill>
                  <a:srgbClr val="FF0000"/>
                </a:solidFill>
              </a:rPr>
              <a:t>enhanced Virtual </a:t>
            </a:r>
            <a:br>
              <a:rPr lang="en-US" sz="1600" b="1" dirty="0" smtClean="0">
                <a:solidFill>
                  <a:srgbClr val="FF0000"/>
                </a:solidFill>
              </a:rPr>
            </a:br>
            <a:r>
              <a:rPr lang="en-US" sz="1600" b="1" dirty="0" smtClean="0">
                <a:solidFill>
                  <a:srgbClr val="FF0000"/>
                </a:solidFill>
              </a:rPr>
              <a:t>Research Environments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620338" y="4784936"/>
            <a:ext cx="2730817" cy="1342684"/>
          </a:xfrm>
          <a:prstGeom prst="rect">
            <a:avLst/>
          </a:prstGeom>
          <a:solidFill>
            <a:srgbClr val="EC4F4C"/>
          </a:solidFill>
        </p:spPr>
        <p:txBody>
          <a:bodyPr anchor="ctr"/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 dirty="0" smtClean="0">
                <a:solidFill>
                  <a:schemeClr val="bg1"/>
                </a:solidFill>
              </a:rPr>
              <a:t>A Europe-wide interoperable </a:t>
            </a:r>
            <a:r>
              <a:rPr lang="en-US" sz="1400" b="1" dirty="0" smtClean="0">
                <a:solidFill>
                  <a:schemeClr val="bg1"/>
                </a:solidFill>
              </a:rPr>
              <a:t>Virtual Research Environment to Empower </a:t>
            </a:r>
            <a:r>
              <a:rPr lang="en-US" sz="1400" dirty="0" smtClean="0">
                <a:solidFill>
                  <a:schemeClr val="bg1"/>
                </a:solidFill>
              </a:rPr>
              <a:t>multidisciplinary research communities </a:t>
            </a:r>
            <a:br>
              <a:rPr lang="en-US" sz="1400" dirty="0" smtClean="0">
                <a:solidFill>
                  <a:schemeClr val="bg1"/>
                </a:solidFill>
              </a:rPr>
            </a:br>
            <a:r>
              <a:rPr lang="en-US" sz="1400" dirty="0" smtClean="0">
                <a:solidFill>
                  <a:schemeClr val="bg1"/>
                </a:solidFill>
              </a:rPr>
              <a:t>and accelerate </a:t>
            </a:r>
            <a:br>
              <a:rPr lang="en-US" sz="1400" dirty="0" smtClean="0">
                <a:solidFill>
                  <a:schemeClr val="bg1"/>
                </a:solidFill>
              </a:rPr>
            </a:br>
            <a:r>
              <a:rPr lang="en-US" sz="1400" b="1" dirty="0" smtClean="0">
                <a:solidFill>
                  <a:schemeClr val="bg1"/>
                </a:solidFill>
              </a:rPr>
              <a:t>Innovation</a:t>
            </a:r>
            <a:r>
              <a:rPr lang="en-US" sz="1400" dirty="0" smtClean="0">
                <a:solidFill>
                  <a:schemeClr val="bg1"/>
                </a:solidFill>
              </a:rPr>
              <a:t> and </a:t>
            </a:r>
            <a:r>
              <a:rPr lang="en-US" sz="1400" b="1" dirty="0" smtClean="0">
                <a:solidFill>
                  <a:schemeClr val="bg1"/>
                </a:solidFill>
              </a:rPr>
              <a:t>Collaboration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0" name="ZoneTexte 10"/>
          <p:cNvSpPr txBox="1"/>
          <p:nvPr/>
        </p:nvSpPr>
        <p:spPr>
          <a:xfrm>
            <a:off x="836203" y="6287936"/>
            <a:ext cx="2252699" cy="338554"/>
          </a:xfrm>
          <a:prstGeom prst="rect">
            <a:avLst/>
          </a:prstGeom>
          <a:solidFill>
            <a:srgbClr val="EC4F4C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bg1"/>
                </a:solidFill>
              </a:rPr>
              <a:t>www.vre4eic.eu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1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38" y="240896"/>
            <a:ext cx="2468564" cy="608629"/>
          </a:xfrm>
          <a:prstGeom prst="rect">
            <a:avLst/>
          </a:prstGeom>
        </p:spPr>
      </p:pic>
      <p:pic>
        <p:nvPicPr>
          <p:cNvPr id="12" name="Imag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029" y="2470664"/>
            <a:ext cx="2732126" cy="2314271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8774723" y="365126"/>
            <a:ext cx="2579076" cy="769320"/>
          </a:xfrm>
          <a:solidFill>
            <a:schemeClr val="bg1"/>
          </a:solidFill>
        </p:spPr>
        <p:txBody>
          <a:bodyPr/>
          <a:lstStyle/>
          <a:p>
            <a:pPr algn="r"/>
            <a:r>
              <a:rPr lang="en-GB" dirty="0" smtClean="0"/>
              <a:t>The Vision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14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02339" y="1622945"/>
            <a:ext cx="10911598" cy="189122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B00000"/>
                </a:solidFill>
              </a:rPr>
              <a:t>ENVRI</a:t>
            </a:r>
            <a:r>
              <a:rPr lang="en-GB" b="1" baseline="30000" dirty="0" smtClean="0">
                <a:solidFill>
                  <a:srgbClr val="B00000"/>
                </a:solidFill>
              </a:rPr>
              <a:t>PLUS</a:t>
            </a:r>
            <a:endParaRPr lang="en-GB" b="1" dirty="0">
              <a:solidFill>
                <a:srgbClr val="B000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4212077"/>
            <a:ext cx="9144000" cy="1374336"/>
          </a:xfrm>
        </p:spPr>
        <p:txBody>
          <a:bodyPr/>
          <a:lstStyle/>
          <a:p>
            <a:r>
              <a:rPr lang="en-GB" dirty="0"/>
              <a:t>Zhiming Zhao</a:t>
            </a:r>
          </a:p>
          <a:p>
            <a:r>
              <a:rPr lang="en-GB" dirty="0"/>
              <a:t>Informatics Institute</a:t>
            </a:r>
          </a:p>
        </p:txBody>
      </p:sp>
      <p:pic>
        <p:nvPicPr>
          <p:cNvPr id="4" name="Picture 3" descr="uvalo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159" y="5447963"/>
            <a:ext cx="6572250" cy="690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9784049">
            <a:off x="144837" y="1040471"/>
            <a:ext cx="382175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Slides from</a:t>
            </a:r>
            <a:r>
              <a:rPr lang="en-GB" dirty="0"/>
              <a:t> </a:t>
            </a:r>
            <a:r>
              <a:rPr lang="en-GB" dirty="0" err="1" smtClean="0"/>
              <a:t>Zhiming</a:t>
            </a:r>
            <a:r>
              <a:rPr lang="en-GB" dirty="0" smtClean="0"/>
              <a:t> Zhao</a:t>
            </a:r>
          </a:p>
          <a:p>
            <a:r>
              <a:rPr lang="en-GB" dirty="0" smtClean="0"/>
              <a:t>2015 - 2017, VRE4EIC project meetings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827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50" y="1309897"/>
            <a:ext cx="1097437" cy="73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8954" y="1219260"/>
            <a:ext cx="1097436" cy="7369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776" y="1191327"/>
            <a:ext cx="1153754" cy="73695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8523" y="1184801"/>
            <a:ext cx="1050403" cy="66087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3040" y="1191327"/>
            <a:ext cx="1097436" cy="66662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1990" y="1200239"/>
            <a:ext cx="1097437" cy="64543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59284" y="5416851"/>
            <a:ext cx="1162868" cy="73951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26568" y="3329355"/>
            <a:ext cx="1162868" cy="73695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42994" y="4311538"/>
            <a:ext cx="1162868" cy="75446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93452" y="2217551"/>
            <a:ext cx="1128701" cy="746852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8737292" y="2418733"/>
            <a:ext cx="964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SIOS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83278" y="5425358"/>
            <a:ext cx="1097436" cy="74031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809223" y="5440470"/>
            <a:ext cx="1097437" cy="7369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026232" y="5430034"/>
            <a:ext cx="1097437" cy="7369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50836" y="5430034"/>
            <a:ext cx="1097437" cy="7369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39713" y="5458693"/>
            <a:ext cx="1139213" cy="70986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09222" y="5420261"/>
            <a:ext cx="1097436" cy="71439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5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26231" y="5430035"/>
            <a:ext cx="1097437" cy="73610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233470" y="5430034"/>
            <a:ext cx="1114803" cy="73695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391989" y="5433935"/>
            <a:ext cx="1097438" cy="735005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1391116" y="2001472"/>
            <a:ext cx="1097437" cy="7369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375910" y="3744654"/>
            <a:ext cx="1097437" cy="7369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367599" y="4577367"/>
            <a:ext cx="1097437" cy="7369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482086" y="2073372"/>
            <a:ext cx="915496" cy="68662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398954" y="2892861"/>
            <a:ext cx="1081760" cy="73695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71554" y="3742115"/>
            <a:ext cx="1097437" cy="74203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365878" y="4572288"/>
            <a:ext cx="1097437" cy="744658"/>
          </a:xfrm>
          <a:prstGeom prst="rect">
            <a:avLst/>
          </a:prstGeom>
        </p:spPr>
      </p:pic>
      <p:sp>
        <p:nvSpPr>
          <p:cNvPr id="3" name="Isosceles Triangle 2"/>
          <p:cNvSpPr/>
          <p:nvPr/>
        </p:nvSpPr>
        <p:spPr>
          <a:xfrm rot="5400000">
            <a:off x="1133752" y="1514490"/>
            <a:ext cx="4897091" cy="4366686"/>
          </a:xfrm>
          <a:prstGeom prst="triangle">
            <a:avLst>
              <a:gd name="adj" fmla="val 51975"/>
            </a:avLst>
          </a:prstGeom>
          <a:solidFill>
            <a:schemeClr val="accent3">
              <a:lumMod val="75000"/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8" name="Isosceles Triangle 57"/>
          <p:cNvSpPr/>
          <p:nvPr/>
        </p:nvSpPr>
        <p:spPr>
          <a:xfrm rot="3352861" flipV="1">
            <a:off x="6512390" y="1017322"/>
            <a:ext cx="1878915" cy="3729571"/>
          </a:xfrm>
          <a:prstGeom prst="triangle">
            <a:avLst>
              <a:gd name="adj" fmla="val 24993"/>
            </a:avLst>
          </a:prstGeom>
          <a:solidFill>
            <a:schemeClr val="bg2">
              <a:lumMod val="50000"/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6" name="Isosceles Triangle 55"/>
          <p:cNvSpPr/>
          <p:nvPr/>
        </p:nvSpPr>
        <p:spPr>
          <a:xfrm rot="10800000" flipV="1">
            <a:off x="1482086" y="3592408"/>
            <a:ext cx="8223776" cy="2576531"/>
          </a:xfrm>
          <a:prstGeom prst="triangle">
            <a:avLst>
              <a:gd name="adj" fmla="val 45952"/>
            </a:avLst>
          </a:prstGeom>
          <a:solidFill>
            <a:schemeClr val="tx2">
              <a:lumMod val="40000"/>
              <a:lumOff val="60000"/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5" name="Isosceles Triangle 54"/>
          <p:cNvSpPr/>
          <p:nvPr/>
        </p:nvSpPr>
        <p:spPr>
          <a:xfrm rot="5400000" flipV="1">
            <a:off x="5619291" y="2034090"/>
            <a:ext cx="4031799" cy="4169334"/>
          </a:xfrm>
          <a:prstGeom prst="triangle">
            <a:avLst>
              <a:gd name="adj" fmla="val 34435"/>
            </a:avLst>
          </a:prstGeom>
          <a:solidFill>
            <a:schemeClr val="tx2">
              <a:lumMod val="40000"/>
              <a:lumOff val="60000"/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025" y="101600"/>
            <a:ext cx="8559981" cy="927100"/>
          </a:xfrm>
        </p:spPr>
        <p:txBody>
          <a:bodyPr>
            <a:normAutofit fontScale="90000"/>
          </a:bodyPr>
          <a:lstStyle/>
          <a:p>
            <a:r>
              <a:rPr lang="en-US" dirty="0"/>
              <a:t>Research Infrastructures, I3, and ESFRIs in environmental Sciences</a:t>
            </a:r>
          </a:p>
        </p:txBody>
      </p:sp>
      <p:graphicFrame>
        <p:nvGraphicFramePr>
          <p:cNvPr id="64" name="Diagram 63"/>
          <p:cNvGraphicFramePr/>
          <p:nvPr>
            <p:extLst>
              <p:ext uri="{D42A27DB-BD31-4B8C-83A1-F6EECF244321}">
                <p14:modId xmlns:p14="http://schemas.microsoft.com/office/powerpoint/2010/main" val="2806493384"/>
              </p:ext>
            </p:extLst>
          </p:nvPr>
        </p:nvGraphicFramePr>
        <p:xfrm>
          <a:off x="2397582" y="2001472"/>
          <a:ext cx="6091844" cy="34153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pic>
        <p:nvPicPr>
          <p:cNvPr id="65" name="Picture 64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572727" y="3081281"/>
            <a:ext cx="1839383" cy="102698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189596" y="1200239"/>
            <a:ext cx="990720" cy="645436"/>
          </a:xfrm>
          <a:prstGeom prst="rect">
            <a:avLst/>
          </a:prstGeom>
        </p:spPr>
      </p:pic>
      <p:sp>
        <p:nvSpPr>
          <p:cNvPr id="57" name="Isosceles Triangle 56"/>
          <p:cNvSpPr/>
          <p:nvPr/>
        </p:nvSpPr>
        <p:spPr>
          <a:xfrm rot="10800000">
            <a:off x="1375908" y="1171423"/>
            <a:ext cx="7485541" cy="2541869"/>
          </a:xfrm>
          <a:prstGeom prst="triangle">
            <a:avLst>
              <a:gd name="adj" fmla="val 43205"/>
            </a:avLst>
          </a:prstGeom>
          <a:solidFill>
            <a:schemeClr val="accent4">
              <a:lumMod val="60000"/>
              <a:lumOff val="40000"/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1" name="Picture 40" descr="ENVRIpluslongerversion.jp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25" y="6325826"/>
            <a:ext cx="3106956" cy="47863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 rot="19784049">
            <a:off x="9637164" y="5561453"/>
            <a:ext cx="251267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Slide from</a:t>
            </a:r>
            <a:r>
              <a:rPr lang="en-GB" dirty="0"/>
              <a:t> </a:t>
            </a:r>
            <a:r>
              <a:rPr lang="en-GB" dirty="0" err="1" smtClean="0"/>
              <a:t>Zhiming</a:t>
            </a:r>
            <a:r>
              <a:rPr lang="en-GB" dirty="0" smtClean="0"/>
              <a:t> Zhao</a:t>
            </a:r>
          </a:p>
          <a:p>
            <a:r>
              <a:rPr lang="en-GB" dirty="0" smtClean="0"/>
              <a:t>Oct 2015, Rome meeting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382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al 26"/>
          <p:cNvSpPr/>
          <p:nvPr/>
        </p:nvSpPr>
        <p:spPr>
          <a:xfrm>
            <a:off x="4604611" y="709600"/>
            <a:ext cx="2069796" cy="600306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Scientific problem</a:t>
            </a:r>
            <a:endParaRPr lang="en-GB" sz="1600" b="1" dirty="0">
              <a:solidFill>
                <a:srgbClr val="FFFFFF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4501942" y="3242306"/>
            <a:ext cx="2069796" cy="60030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Research data/tool</a:t>
            </a:r>
            <a:endParaRPr lang="en-GB" sz="1600" b="1" dirty="0">
              <a:solidFill>
                <a:srgbClr val="FFFFFF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4018328" y="5471461"/>
            <a:ext cx="3078368" cy="60030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Infrastructure/Services</a:t>
            </a:r>
            <a:endParaRPr lang="en-GB" sz="1600" b="1" dirty="0">
              <a:solidFill>
                <a:srgbClr val="FFFF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9784049">
            <a:off x="490969" y="1368600"/>
            <a:ext cx="260084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Slides from</a:t>
            </a:r>
            <a:r>
              <a:rPr lang="en-GB" dirty="0"/>
              <a:t> </a:t>
            </a:r>
            <a:r>
              <a:rPr lang="en-GB" dirty="0" err="1" smtClean="0"/>
              <a:t>Zhiming</a:t>
            </a:r>
            <a:r>
              <a:rPr lang="en-GB" dirty="0" smtClean="0"/>
              <a:t> Zhao</a:t>
            </a:r>
          </a:p>
          <a:p>
            <a:r>
              <a:rPr lang="en-GB" dirty="0" smtClean="0"/>
              <a:t>Nice 2017, Nice meeting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73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23929" y="291320"/>
            <a:ext cx="1648639" cy="160475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Parallelogram 49"/>
          <p:cNvSpPr/>
          <p:nvPr/>
        </p:nvSpPr>
        <p:spPr>
          <a:xfrm>
            <a:off x="475690" y="99883"/>
            <a:ext cx="10560377" cy="2111801"/>
          </a:xfrm>
          <a:prstGeom prst="parallelogram">
            <a:avLst>
              <a:gd name="adj" fmla="val 67573"/>
            </a:avLst>
          </a:prstGeom>
          <a:solidFill>
            <a:schemeClr val="accent2">
              <a:lumMod val="20000"/>
              <a:lumOff val="80000"/>
              <a:alpha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Parallelogram 50"/>
          <p:cNvSpPr/>
          <p:nvPr/>
        </p:nvSpPr>
        <p:spPr>
          <a:xfrm>
            <a:off x="889621" y="2453310"/>
            <a:ext cx="10560377" cy="2111801"/>
          </a:xfrm>
          <a:prstGeom prst="parallelogram">
            <a:avLst>
              <a:gd name="adj" fmla="val 67573"/>
            </a:avLst>
          </a:prstGeom>
          <a:solidFill>
            <a:schemeClr val="accent3">
              <a:lumMod val="20000"/>
              <a:lumOff val="80000"/>
              <a:alpha val="71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8588317" y="99883"/>
            <a:ext cx="2854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Virtual research environments</a:t>
            </a:r>
            <a:endParaRPr lang="en-GB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8588317" y="2510604"/>
            <a:ext cx="2436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Research infrastructures</a:t>
            </a:r>
            <a:endParaRPr lang="en-GB" b="1" dirty="0"/>
          </a:p>
        </p:txBody>
      </p:sp>
      <p:sp>
        <p:nvSpPr>
          <p:cNvPr id="52" name="Parallelogram 51"/>
          <p:cNvSpPr/>
          <p:nvPr/>
        </p:nvSpPr>
        <p:spPr>
          <a:xfrm>
            <a:off x="778933" y="4622940"/>
            <a:ext cx="10560377" cy="2111801"/>
          </a:xfrm>
          <a:prstGeom prst="parallelogram">
            <a:avLst>
              <a:gd name="adj" fmla="val 67573"/>
            </a:avLst>
          </a:prstGeom>
          <a:solidFill>
            <a:schemeClr val="accent1">
              <a:lumMod val="20000"/>
              <a:lumOff val="80000"/>
              <a:alpha val="71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267039" y="4918027"/>
            <a:ext cx="2054995" cy="405082"/>
          </a:xfrm>
          <a:prstGeom prst="ellipse">
            <a:avLst/>
          </a:prstGeom>
          <a:ln w="3175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Infrastructure request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53025" y="5120568"/>
            <a:ext cx="1743732" cy="405082"/>
          </a:xfrm>
          <a:prstGeom prst="ellipse">
            <a:avLst/>
          </a:prstGeom>
          <a:ln w="254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SLA negotiation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078307" y="5813204"/>
            <a:ext cx="1940832" cy="405082"/>
          </a:xfrm>
          <a:prstGeom prst="ellipse">
            <a:avLst/>
          </a:prstGeom>
          <a:ln w="254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Resource provisioning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5100854" y="6281485"/>
            <a:ext cx="1743732" cy="405082"/>
          </a:xfrm>
          <a:prstGeom prst="ellipse">
            <a:avLst/>
          </a:prstGeom>
          <a:ln w="254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i="1" dirty="0" smtClean="0">
                <a:solidFill>
                  <a:srgbClr val="000000"/>
                </a:solidFill>
              </a:rPr>
              <a:t>Job scheduling</a:t>
            </a:r>
            <a:endParaRPr lang="en-GB" sz="1200" i="1" dirty="0">
              <a:solidFill>
                <a:srgbClr val="000000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2680215" y="6191319"/>
            <a:ext cx="1743732" cy="405082"/>
          </a:xfrm>
          <a:prstGeom prst="ellipse">
            <a:avLst/>
          </a:prstGeom>
          <a:ln w="254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i="1" dirty="0" smtClean="0">
                <a:solidFill>
                  <a:srgbClr val="000000"/>
                </a:solidFill>
              </a:rPr>
              <a:t>Runtime monitoring</a:t>
            </a:r>
            <a:endParaRPr lang="en-GB" sz="1200" i="1" dirty="0">
              <a:solidFill>
                <a:srgbClr val="000000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2230367" y="5351647"/>
            <a:ext cx="1743732" cy="405082"/>
          </a:xfrm>
          <a:prstGeom prst="ellipse">
            <a:avLst/>
          </a:prstGeom>
          <a:ln w="254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Failure recovery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4462005" y="5610663"/>
            <a:ext cx="2261593" cy="40508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rgbClr val="FFFFFF"/>
                </a:solidFill>
              </a:rPr>
              <a:t>Infrastructure/Services</a:t>
            </a:r>
            <a:endParaRPr lang="en-GB" sz="1200" b="1" dirty="0">
              <a:solidFill>
                <a:srgbClr val="FFFFFF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 rot="1003256">
            <a:off x="6398146" y="5053181"/>
            <a:ext cx="559268" cy="140706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41"/>
          <p:cNvSpPr/>
          <p:nvPr/>
        </p:nvSpPr>
        <p:spPr>
          <a:xfrm rot="5400000">
            <a:off x="7817219" y="5559396"/>
            <a:ext cx="256298" cy="187608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ight Arrow 42"/>
          <p:cNvSpPr/>
          <p:nvPr/>
        </p:nvSpPr>
        <p:spPr>
          <a:xfrm rot="8830696">
            <a:off x="6994563" y="6310603"/>
            <a:ext cx="559268" cy="140706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ight Arrow 43"/>
          <p:cNvSpPr/>
          <p:nvPr/>
        </p:nvSpPr>
        <p:spPr>
          <a:xfrm rot="11709158">
            <a:off x="4511374" y="6427830"/>
            <a:ext cx="559268" cy="140706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ight Arrow 44"/>
          <p:cNvSpPr/>
          <p:nvPr/>
        </p:nvSpPr>
        <p:spPr>
          <a:xfrm rot="15837988">
            <a:off x="2875065" y="5900878"/>
            <a:ext cx="419451" cy="187608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ight Arrow 45"/>
          <p:cNvSpPr/>
          <p:nvPr/>
        </p:nvSpPr>
        <p:spPr>
          <a:xfrm rot="19454822">
            <a:off x="3765883" y="5205581"/>
            <a:ext cx="559268" cy="140706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8718421" y="4583320"/>
            <a:ext cx="2854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E-Infrastructures</a:t>
            </a:r>
            <a:endParaRPr lang="en-GB" b="1" dirty="0"/>
          </a:p>
        </p:txBody>
      </p:sp>
      <p:sp>
        <p:nvSpPr>
          <p:cNvPr id="55" name="Oval 54"/>
          <p:cNvSpPr/>
          <p:nvPr/>
        </p:nvSpPr>
        <p:spPr>
          <a:xfrm>
            <a:off x="4412202" y="5471461"/>
            <a:ext cx="2684493" cy="60030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Infrastructure/Services</a:t>
            </a:r>
            <a:endParaRPr lang="en-GB" sz="1600" b="1" dirty="0">
              <a:solidFill>
                <a:srgbClr val="FFFFFF"/>
              </a:solidFill>
            </a:endParaRPr>
          </a:p>
        </p:txBody>
      </p:sp>
      <p:sp>
        <p:nvSpPr>
          <p:cNvPr id="58" name="Oval 57"/>
          <p:cNvSpPr/>
          <p:nvPr/>
        </p:nvSpPr>
        <p:spPr>
          <a:xfrm>
            <a:off x="4051336" y="5471461"/>
            <a:ext cx="3045359" cy="60030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Infrastructure/Services</a:t>
            </a:r>
            <a:endParaRPr lang="en-GB" sz="1600" b="1" dirty="0">
              <a:solidFill>
                <a:srgbClr val="FFFFFF"/>
              </a:solidFill>
            </a:endParaRPr>
          </a:p>
        </p:txBody>
      </p:sp>
      <p:sp>
        <p:nvSpPr>
          <p:cNvPr id="59" name="Oval 58"/>
          <p:cNvSpPr/>
          <p:nvPr/>
        </p:nvSpPr>
        <p:spPr>
          <a:xfrm>
            <a:off x="5919045" y="291320"/>
            <a:ext cx="1883808" cy="41828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Experiment plan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60" name="Oval 59"/>
          <p:cNvSpPr/>
          <p:nvPr/>
        </p:nvSpPr>
        <p:spPr>
          <a:xfrm>
            <a:off x="7560036" y="922120"/>
            <a:ext cx="2574545" cy="40508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Service/data/model discovery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61" name="Oval 60"/>
          <p:cNvSpPr/>
          <p:nvPr/>
        </p:nvSpPr>
        <p:spPr>
          <a:xfrm>
            <a:off x="6159587" y="1529743"/>
            <a:ext cx="1643267" cy="3397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Execution plan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62" name="Oval 61"/>
          <p:cNvSpPr/>
          <p:nvPr/>
        </p:nvSpPr>
        <p:spPr>
          <a:xfrm>
            <a:off x="3476678" y="1552317"/>
            <a:ext cx="1743732" cy="40508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54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i="1" dirty="0" smtClean="0">
                <a:solidFill>
                  <a:srgbClr val="000000"/>
                </a:solidFill>
              </a:rPr>
              <a:t>execution</a:t>
            </a:r>
            <a:endParaRPr lang="en-GB" sz="1200" i="1" dirty="0">
              <a:solidFill>
                <a:srgbClr val="000000"/>
              </a:solidFill>
            </a:endParaRPr>
          </a:p>
        </p:txBody>
      </p:sp>
      <p:sp>
        <p:nvSpPr>
          <p:cNvPr id="63" name="Oval 62"/>
          <p:cNvSpPr/>
          <p:nvPr/>
        </p:nvSpPr>
        <p:spPr>
          <a:xfrm>
            <a:off x="1671747" y="1024778"/>
            <a:ext cx="1743732" cy="40508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Result analysis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64" name="Oval 63"/>
          <p:cNvSpPr/>
          <p:nvPr/>
        </p:nvSpPr>
        <p:spPr>
          <a:xfrm>
            <a:off x="3102234" y="291320"/>
            <a:ext cx="1743732" cy="40508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175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Publication 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65" name="Oval 64"/>
          <p:cNvSpPr/>
          <p:nvPr/>
        </p:nvSpPr>
        <p:spPr>
          <a:xfrm>
            <a:off x="4654414" y="848802"/>
            <a:ext cx="1743732" cy="40508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rgbClr val="FFFFFF"/>
                </a:solidFill>
              </a:rPr>
              <a:t>Scientific problem</a:t>
            </a:r>
            <a:endParaRPr lang="en-GB" sz="1200" b="1" dirty="0">
              <a:solidFill>
                <a:srgbClr val="FFFFFF"/>
              </a:solidFill>
            </a:endParaRPr>
          </a:p>
        </p:txBody>
      </p:sp>
      <p:sp>
        <p:nvSpPr>
          <p:cNvPr id="66" name="Left-Right Arrow 65"/>
          <p:cNvSpPr/>
          <p:nvPr/>
        </p:nvSpPr>
        <p:spPr>
          <a:xfrm rot="2162280">
            <a:off x="7612818" y="622482"/>
            <a:ext cx="651571" cy="188162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Left-Right Arrow 66"/>
          <p:cNvSpPr/>
          <p:nvPr/>
        </p:nvSpPr>
        <p:spPr>
          <a:xfrm rot="19279151">
            <a:off x="7612817" y="1379629"/>
            <a:ext cx="651571" cy="188162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Left-Right Arrow 67"/>
          <p:cNvSpPr/>
          <p:nvPr/>
        </p:nvSpPr>
        <p:spPr>
          <a:xfrm rot="21419714">
            <a:off x="5401423" y="1690962"/>
            <a:ext cx="651571" cy="188162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Left-Right Arrow 68"/>
          <p:cNvSpPr/>
          <p:nvPr/>
        </p:nvSpPr>
        <p:spPr>
          <a:xfrm rot="2162280">
            <a:off x="2813656" y="1555605"/>
            <a:ext cx="651571" cy="188162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Left-Right Arrow 69"/>
          <p:cNvSpPr/>
          <p:nvPr/>
        </p:nvSpPr>
        <p:spPr>
          <a:xfrm rot="8294153">
            <a:off x="2813653" y="739409"/>
            <a:ext cx="651571" cy="188162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Left-Right Arrow 70"/>
          <p:cNvSpPr/>
          <p:nvPr/>
        </p:nvSpPr>
        <p:spPr>
          <a:xfrm rot="21305157">
            <a:off x="5069509" y="341548"/>
            <a:ext cx="651571" cy="188162"/>
          </a:xfrm>
          <a:prstGeom prst="left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4604611" y="709600"/>
            <a:ext cx="2069796" cy="600306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Scientific problem</a:t>
            </a:r>
            <a:endParaRPr lang="en-GB" sz="1600" b="1" dirty="0">
              <a:solidFill>
                <a:srgbClr val="FFFFFF"/>
              </a:solidFill>
            </a:endParaRPr>
          </a:p>
        </p:txBody>
      </p:sp>
      <p:sp>
        <p:nvSpPr>
          <p:cNvPr id="73" name="Oval 72"/>
          <p:cNvSpPr/>
          <p:nvPr/>
        </p:nvSpPr>
        <p:spPr>
          <a:xfrm>
            <a:off x="4604611" y="709600"/>
            <a:ext cx="2069796" cy="600306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Scientific problem</a:t>
            </a:r>
            <a:endParaRPr lang="en-GB" sz="1600" b="1" dirty="0">
              <a:solidFill>
                <a:srgbClr val="FFFFFF"/>
              </a:solidFill>
            </a:endParaRPr>
          </a:p>
        </p:txBody>
      </p:sp>
      <p:sp>
        <p:nvSpPr>
          <p:cNvPr id="74" name="Oval 73"/>
          <p:cNvSpPr/>
          <p:nvPr/>
        </p:nvSpPr>
        <p:spPr>
          <a:xfrm>
            <a:off x="4654414" y="2637364"/>
            <a:ext cx="1743732" cy="40508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Data acquisition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75" name="Oval 74"/>
          <p:cNvSpPr/>
          <p:nvPr/>
        </p:nvSpPr>
        <p:spPr>
          <a:xfrm>
            <a:off x="6844586" y="3086636"/>
            <a:ext cx="1743732" cy="40508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rgbClr val="000000"/>
                </a:solidFill>
              </a:rPr>
              <a:t>Curation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76" name="Oval 75"/>
          <p:cNvSpPr/>
          <p:nvPr/>
        </p:nvSpPr>
        <p:spPr>
          <a:xfrm>
            <a:off x="6059122" y="3989131"/>
            <a:ext cx="1743732" cy="40508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Publication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77" name="Oval 76"/>
          <p:cNvSpPr/>
          <p:nvPr/>
        </p:nvSpPr>
        <p:spPr>
          <a:xfrm>
            <a:off x="3415479" y="4045592"/>
            <a:ext cx="1804935" cy="40508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i="1" dirty="0" smtClean="0">
                <a:solidFill>
                  <a:srgbClr val="000000"/>
                </a:solidFill>
              </a:rPr>
              <a:t>Processing</a:t>
            </a:r>
            <a:endParaRPr lang="en-GB" sz="1200" i="1" dirty="0">
              <a:solidFill>
                <a:srgbClr val="000000"/>
              </a:solidFill>
            </a:endParaRPr>
          </a:p>
        </p:txBody>
      </p:sp>
      <p:sp>
        <p:nvSpPr>
          <p:cNvPr id="78" name="Oval 77"/>
          <p:cNvSpPr/>
          <p:nvPr/>
        </p:nvSpPr>
        <p:spPr>
          <a:xfrm>
            <a:off x="2230367" y="3254697"/>
            <a:ext cx="1743732" cy="40508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Data usage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79" name="Oval 78"/>
          <p:cNvSpPr/>
          <p:nvPr/>
        </p:nvSpPr>
        <p:spPr>
          <a:xfrm>
            <a:off x="4551745" y="3381508"/>
            <a:ext cx="1743732" cy="40508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rgbClr val="FFFFFF"/>
                </a:solidFill>
              </a:rPr>
              <a:t>Research data</a:t>
            </a:r>
            <a:endParaRPr lang="en-GB" sz="1200" b="1" dirty="0">
              <a:solidFill>
                <a:srgbClr val="FFFFFF"/>
              </a:solidFill>
            </a:endParaRPr>
          </a:p>
        </p:txBody>
      </p:sp>
      <p:sp>
        <p:nvSpPr>
          <p:cNvPr id="80" name="Right Arrow 79"/>
          <p:cNvSpPr/>
          <p:nvPr/>
        </p:nvSpPr>
        <p:spPr>
          <a:xfrm rot="1562721">
            <a:off x="6375772" y="2933845"/>
            <a:ext cx="674768" cy="21720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ight Arrow 80"/>
          <p:cNvSpPr/>
          <p:nvPr/>
        </p:nvSpPr>
        <p:spPr>
          <a:xfrm rot="8043260">
            <a:off x="7043038" y="3611667"/>
            <a:ext cx="506076" cy="28960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ight Arrow 81"/>
          <p:cNvSpPr/>
          <p:nvPr/>
        </p:nvSpPr>
        <p:spPr>
          <a:xfrm rot="10800000">
            <a:off x="5288085" y="4114448"/>
            <a:ext cx="674768" cy="21720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ight Arrow 82"/>
          <p:cNvSpPr/>
          <p:nvPr/>
        </p:nvSpPr>
        <p:spPr>
          <a:xfrm rot="13497409">
            <a:off x="3103512" y="3809186"/>
            <a:ext cx="674768" cy="21720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ight Arrow 83"/>
          <p:cNvSpPr/>
          <p:nvPr/>
        </p:nvSpPr>
        <p:spPr>
          <a:xfrm rot="19498259">
            <a:off x="3636715" y="2982536"/>
            <a:ext cx="674768" cy="21720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4501942" y="3242306"/>
            <a:ext cx="2069796" cy="60030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Research data</a:t>
            </a:r>
            <a:endParaRPr lang="en-GB" sz="1600" b="1" dirty="0">
              <a:solidFill>
                <a:srgbClr val="FFFFFF"/>
              </a:solidFill>
            </a:endParaRPr>
          </a:p>
        </p:txBody>
      </p:sp>
      <p:sp>
        <p:nvSpPr>
          <p:cNvPr id="86" name="Oval 85"/>
          <p:cNvSpPr/>
          <p:nvPr/>
        </p:nvSpPr>
        <p:spPr>
          <a:xfrm>
            <a:off x="4501942" y="3242306"/>
            <a:ext cx="2069796" cy="60030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rgbClr val="FFFFFF"/>
                </a:solidFill>
              </a:rPr>
              <a:t>Research data/tool</a:t>
            </a:r>
            <a:endParaRPr lang="en-GB" sz="16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73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rapezoid 74"/>
          <p:cNvSpPr/>
          <p:nvPr/>
        </p:nvSpPr>
        <p:spPr>
          <a:xfrm>
            <a:off x="1391732" y="1291869"/>
            <a:ext cx="1980853" cy="4074905"/>
          </a:xfrm>
          <a:prstGeom prst="trapezoid">
            <a:avLst/>
          </a:prstGeom>
          <a:solidFill>
            <a:schemeClr val="bg2">
              <a:lumMod val="90000"/>
              <a:alpha val="24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rapezoid 75"/>
          <p:cNvSpPr/>
          <p:nvPr/>
        </p:nvSpPr>
        <p:spPr>
          <a:xfrm>
            <a:off x="7341821" y="1976616"/>
            <a:ext cx="1605315" cy="3154569"/>
          </a:xfrm>
          <a:prstGeom prst="trapezoid">
            <a:avLst/>
          </a:prstGeom>
          <a:solidFill>
            <a:schemeClr val="bg2">
              <a:lumMod val="90000"/>
              <a:alpha val="24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rapezoid 72"/>
          <p:cNvSpPr/>
          <p:nvPr/>
        </p:nvSpPr>
        <p:spPr>
          <a:xfrm>
            <a:off x="10027389" y="2653171"/>
            <a:ext cx="1963139" cy="2525185"/>
          </a:xfrm>
          <a:prstGeom prst="trapezoid">
            <a:avLst/>
          </a:prstGeom>
          <a:solidFill>
            <a:schemeClr val="bg2">
              <a:lumMod val="90000"/>
              <a:alpha val="24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rapezoid 70"/>
          <p:cNvSpPr/>
          <p:nvPr/>
        </p:nvSpPr>
        <p:spPr>
          <a:xfrm>
            <a:off x="4148946" y="1145705"/>
            <a:ext cx="2362464" cy="3784286"/>
          </a:xfrm>
          <a:prstGeom prst="trapezoid">
            <a:avLst/>
          </a:prstGeom>
          <a:solidFill>
            <a:schemeClr val="bg2">
              <a:lumMod val="90000"/>
              <a:alpha val="24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rapezoid 71"/>
          <p:cNvSpPr/>
          <p:nvPr/>
        </p:nvSpPr>
        <p:spPr>
          <a:xfrm>
            <a:off x="8271478" y="2011652"/>
            <a:ext cx="1605315" cy="2220645"/>
          </a:xfrm>
          <a:prstGeom prst="trapezoid">
            <a:avLst/>
          </a:prstGeom>
          <a:solidFill>
            <a:schemeClr val="bg2">
              <a:lumMod val="90000"/>
              <a:alpha val="24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rapezoid 69"/>
          <p:cNvSpPr/>
          <p:nvPr/>
        </p:nvSpPr>
        <p:spPr>
          <a:xfrm>
            <a:off x="261817" y="1407597"/>
            <a:ext cx="1818701" cy="3522394"/>
          </a:xfrm>
          <a:prstGeom prst="trapezoid">
            <a:avLst/>
          </a:prstGeom>
          <a:solidFill>
            <a:schemeClr val="bg2">
              <a:lumMod val="90000"/>
              <a:alpha val="24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 24"/>
          <p:cNvSpPr/>
          <p:nvPr/>
        </p:nvSpPr>
        <p:spPr>
          <a:xfrm>
            <a:off x="3690087" y="5817235"/>
            <a:ext cx="1879271" cy="237594"/>
          </a:xfrm>
          <a:custGeom>
            <a:avLst/>
            <a:gdLst>
              <a:gd name="connsiteX0" fmla="*/ 0 w 1409453"/>
              <a:gd name="connsiteY0" fmla="*/ 0 h 237594"/>
              <a:gd name="connsiteX1" fmla="*/ 795434 w 1409453"/>
              <a:gd name="connsiteY1" fmla="*/ 237265 h 237594"/>
              <a:gd name="connsiteX2" fmla="*/ 1409453 w 1409453"/>
              <a:gd name="connsiteY2" fmla="*/ 55827 h 237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09453" h="237594">
                <a:moveTo>
                  <a:pt x="0" y="0"/>
                </a:moveTo>
                <a:cubicBezTo>
                  <a:pt x="280262" y="113980"/>
                  <a:pt x="560525" y="227960"/>
                  <a:pt x="795434" y="237265"/>
                </a:cubicBezTo>
                <a:cubicBezTo>
                  <a:pt x="1030343" y="246570"/>
                  <a:pt x="1409453" y="55827"/>
                  <a:pt x="1409453" y="55827"/>
                </a:cubicBezTo>
              </a:path>
            </a:pathLst>
          </a:custGeom>
          <a:ln w="63500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Freeform 42"/>
          <p:cNvSpPr/>
          <p:nvPr/>
        </p:nvSpPr>
        <p:spPr>
          <a:xfrm>
            <a:off x="6096811" y="5847332"/>
            <a:ext cx="1879271" cy="237594"/>
          </a:xfrm>
          <a:custGeom>
            <a:avLst/>
            <a:gdLst>
              <a:gd name="connsiteX0" fmla="*/ 0 w 1409453"/>
              <a:gd name="connsiteY0" fmla="*/ 0 h 237594"/>
              <a:gd name="connsiteX1" fmla="*/ 795434 w 1409453"/>
              <a:gd name="connsiteY1" fmla="*/ 237265 h 237594"/>
              <a:gd name="connsiteX2" fmla="*/ 1409453 w 1409453"/>
              <a:gd name="connsiteY2" fmla="*/ 55827 h 237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09453" h="237594">
                <a:moveTo>
                  <a:pt x="0" y="0"/>
                </a:moveTo>
                <a:cubicBezTo>
                  <a:pt x="280262" y="113980"/>
                  <a:pt x="560525" y="227960"/>
                  <a:pt x="795434" y="237265"/>
                </a:cubicBezTo>
                <a:cubicBezTo>
                  <a:pt x="1030343" y="246570"/>
                  <a:pt x="1409453" y="55827"/>
                  <a:pt x="1409453" y="55827"/>
                </a:cubicBezTo>
              </a:path>
            </a:pathLst>
          </a:custGeom>
          <a:ln w="63500"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Freeform 43"/>
          <p:cNvSpPr/>
          <p:nvPr/>
        </p:nvSpPr>
        <p:spPr>
          <a:xfrm>
            <a:off x="8421491" y="5759553"/>
            <a:ext cx="1879271" cy="237594"/>
          </a:xfrm>
          <a:custGeom>
            <a:avLst/>
            <a:gdLst>
              <a:gd name="connsiteX0" fmla="*/ 0 w 1409453"/>
              <a:gd name="connsiteY0" fmla="*/ 0 h 237594"/>
              <a:gd name="connsiteX1" fmla="*/ 795434 w 1409453"/>
              <a:gd name="connsiteY1" fmla="*/ 237265 h 237594"/>
              <a:gd name="connsiteX2" fmla="*/ 1409453 w 1409453"/>
              <a:gd name="connsiteY2" fmla="*/ 55827 h 237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09453" h="237594">
                <a:moveTo>
                  <a:pt x="0" y="0"/>
                </a:moveTo>
                <a:cubicBezTo>
                  <a:pt x="280262" y="113980"/>
                  <a:pt x="560525" y="227960"/>
                  <a:pt x="795434" y="237265"/>
                </a:cubicBezTo>
                <a:cubicBezTo>
                  <a:pt x="1030343" y="246570"/>
                  <a:pt x="1409453" y="55827"/>
                  <a:pt x="1409453" y="55827"/>
                </a:cubicBezTo>
              </a:path>
            </a:pathLst>
          </a:custGeom>
          <a:ln w="63500">
            <a:solidFill>
              <a:srgbClr val="00009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/>
          <p:cNvSpPr/>
          <p:nvPr/>
        </p:nvSpPr>
        <p:spPr>
          <a:xfrm>
            <a:off x="3061294" y="4975186"/>
            <a:ext cx="8300441" cy="1021961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chemeClr val="tx1"/>
                </a:solidFill>
              </a:rPr>
              <a:t>E-Infrastructures</a:t>
            </a:r>
          </a:p>
          <a:p>
            <a:pPr algn="ctr"/>
            <a:endParaRPr lang="en-US" altLang="zh-CN" sz="1600" dirty="0">
              <a:solidFill>
                <a:schemeClr val="tx1"/>
              </a:solidFill>
            </a:endParaRPr>
          </a:p>
          <a:p>
            <a:pPr algn="ctr"/>
            <a:endParaRPr lang="en-US" altLang="zh-CN" sz="16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zh-CN" sz="1600" dirty="0" smtClean="0">
                <a:solidFill>
                  <a:schemeClr val="tx1"/>
                </a:solidFill>
              </a:rPr>
              <a:t>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767778" y="3049367"/>
            <a:ext cx="7259611" cy="907189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rgbClr val="000000"/>
                </a:solidFill>
              </a:rPr>
              <a:t>Research Infrastructure (e-RI)</a:t>
            </a:r>
          </a:p>
          <a:p>
            <a:pPr algn="ctr"/>
            <a:endParaRPr lang="en-US" sz="2000" b="1" dirty="0">
              <a:solidFill>
                <a:srgbClr val="000000"/>
              </a:solidFill>
            </a:endParaRPr>
          </a:p>
          <a:p>
            <a:pPr algn="ctr"/>
            <a:endParaRPr lang="en-GB" sz="2000" b="1" dirty="0">
              <a:solidFill>
                <a:srgbClr val="00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3395" y="1812513"/>
            <a:ext cx="7540940" cy="90718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chemeClr val="tx1"/>
                </a:solidFill>
              </a:rPr>
              <a:t>Virtual Research Environment (VRE)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5" name="Cloud 4"/>
          <p:cNvSpPr/>
          <p:nvPr/>
        </p:nvSpPr>
        <p:spPr>
          <a:xfrm>
            <a:off x="261817" y="876329"/>
            <a:ext cx="2995668" cy="572227"/>
          </a:xfrm>
          <a:prstGeom prst="cloud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</a:rPr>
              <a:t>Research communities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9" name="Cloud 18"/>
          <p:cNvSpPr/>
          <p:nvPr/>
        </p:nvSpPr>
        <p:spPr>
          <a:xfrm>
            <a:off x="4788276" y="2234469"/>
            <a:ext cx="1905201" cy="418703"/>
          </a:xfrm>
          <a:prstGeom prst="cloud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VRE4EIC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21" name="Cloud 20"/>
          <p:cNvSpPr/>
          <p:nvPr/>
        </p:nvSpPr>
        <p:spPr>
          <a:xfrm>
            <a:off x="528825" y="2052897"/>
            <a:ext cx="2728660" cy="418703"/>
          </a:xfrm>
          <a:prstGeom prst="cloud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D4Science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22" name="Cloud 21"/>
          <p:cNvSpPr/>
          <p:nvPr/>
        </p:nvSpPr>
        <p:spPr>
          <a:xfrm>
            <a:off x="2606912" y="2307080"/>
            <a:ext cx="1977767" cy="418703"/>
          </a:xfrm>
          <a:prstGeom prst="cloud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VL-e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23" name="Cloud 22"/>
          <p:cNvSpPr/>
          <p:nvPr/>
        </p:nvSpPr>
        <p:spPr>
          <a:xfrm>
            <a:off x="3694492" y="2097728"/>
            <a:ext cx="1120303" cy="418703"/>
          </a:xfrm>
          <a:prstGeom prst="cloud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….</a:t>
            </a:r>
            <a:endParaRPr lang="en-GB" sz="1600" dirty="0">
              <a:solidFill>
                <a:srgbClr val="000000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54318" y1="80131" x2="55227" y2="672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83493" y="5366775"/>
            <a:ext cx="1131043" cy="88298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54318" y1="80131" x2="55227" y2="672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95701" y="5428456"/>
            <a:ext cx="1131043" cy="88298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54318" y1="80131" x2="55227" y2="672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64582" y="5428456"/>
            <a:ext cx="1131043" cy="88298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54318" y1="80131" x2="55227" y2="672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32073" y="5229197"/>
            <a:ext cx="1131043" cy="88298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1239" b="97248" l="9957" r="898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90612" y="5621402"/>
            <a:ext cx="798564" cy="56521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1239" b="97248" l="9957" r="898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43257" y="5670690"/>
            <a:ext cx="798564" cy="56521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1239" b="97248" l="9957" r="898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62073" y="5621402"/>
            <a:ext cx="807284" cy="56521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1239" b="97248" l="9957" r="898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91000" y="5621402"/>
            <a:ext cx="603189" cy="565217"/>
          </a:xfrm>
          <a:prstGeom prst="rect">
            <a:avLst/>
          </a:prstGeom>
        </p:spPr>
      </p:pic>
      <p:sp>
        <p:nvSpPr>
          <p:cNvPr id="17" name="Cloud 16"/>
          <p:cNvSpPr/>
          <p:nvPr/>
        </p:nvSpPr>
        <p:spPr>
          <a:xfrm>
            <a:off x="7627835" y="3400746"/>
            <a:ext cx="1742668" cy="418703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…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15" name="Cloud 14"/>
          <p:cNvSpPr/>
          <p:nvPr/>
        </p:nvSpPr>
        <p:spPr>
          <a:xfrm>
            <a:off x="6110312" y="3451358"/>
            <a:ext cx="1415577" cy="418703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EMSO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14" name="Cloud 13"/>
          <p:cNvSpPr/>
          <p:nvPr/>
        </p:nvSpPr>
        <p:spPr>
          <a:xfrm>
            <a:off x="3451050" y="3296568"/>
            <a:ext cx="1326971" cy="418703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EPOS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13" name="Cloud 12"/>
          <p:cNvSpPr/>
          <p:nvPr/>
        </p:nvSpPr>
        <p:spPr>
          <a:xfrm>
            <a:off x="4755686" y="3380315"/>
            <a:ext cx="1314713" cy="418703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ICOS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62" name="Cloud 61"/>
          <p:cNvSpPr/>
          <p:nvPr/>
        </p:nvSpPr>
        <p:spPr>
          <a:xfrm>
            <a:off x="8421491" y="3735703"/>
            <a:ext cx="2940244" cy="488487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Private infrastructures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63" name="Cloud 62"/>
          <p:cNvSpPr/>
          <p:nvPr/>
        </p:nvSpPr>
        <p:spPr>
          <a:xfrm>
            <a:off x="1391732" y="4172343"/>
            <a:ext cx="2598880" cy="488487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67" name="Cloud 66"/>
          <p:cNvSpPr/>
          <p:nvPr/>
        </p:nvSpPr>
        <p:spPr>
          <a:xfrm>
            <a:off x="7341821" y="1526399"/>
            <a:ext cx="2685568" cy="572227"/>
          </a:xfrm>
          <a:prstGeom prst="cloud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</a:rPr>
              <a:t>Research communities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68" name="Cloud 67"/>
          <p:cNvSpPr/>
          <p:nvPr/>
        </p:nvSpPr>
        <p:spPr>
          <a:xfrm>
            <a:off x="3822433" y="719643"/>
            <a:ext cx="2995668" cy="572227"/>
          </a:xfrm>
          <a:prstGeom prst="cloud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</a:rPr>
              <a:t>Research communities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69" name="Cloud 68"/>
          <p:cNvSpPr/>
          <p:nvPr/>
        </p:nvSpPr>
        <p:spPr>
          <a:xfrm>
            <a:off x="9632073" y="2264861"/>
            <a:ext cx="2559927" cy="572227"/>
          </a:xfrm>
          <a:prstGeom prst="cloud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</a:rPr>
              <a:t>Research communities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2" name="Cloud 11"/>
          <p:cNvSpPr/>
          <p:nvPr/>
        </p:nvSpPr>
        <p:spPr>
          <a:xfrm>
            <a:off x="23394" y="4799718"/>
            <a:ext cx="2283831" cy="488487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Public clouds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500118" y="4075236"/>
            <a:ext cx="21899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Private infrastructures</a:t>
            </a:r>
          </a:p>
          <a:p>
            <a:endParaRPr lang="en-GB" dirty="0"/>
          </a:p>
        </p:txBody>
      </p:sp>
      <p:sp>
        <p:nvSpPr>
          <p:cNvPr id="9" name="Cloud 8"/>
          <p:cNvSpPr/>
          <p:nvPr/>
        </p:nvSpPr>
        <p:spPr>
          <a:xfrm>
            <a:off x="4969604" y="5362784"/>
            <a:ext cx="2468327" cy="488487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GEANT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11" name="Cloud 10"/>
          <p:cNvSpPr/>
          <p:nvPr/>
        </p:nvSpPr>
        <p:spPr>
          <a:xfrm>
            <a:off x="3496336" y="5195228"/>
            <a:ext cx="1473268" cy="488487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EGI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10" name="Cloud 9"/>
          <p:cNvSpPr/>
          <p:nvPr/>
        </p:nvSpPr>
        <p:spPr>
          <a:xfrm>
            <a:off x="9190463" y="5164255"/>
            <a:ext cx="2195583" cy="488487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EUDAT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61" name="Cloud 60"/>
          <p:cNvSpPr/>
          <p:nvPr/>
        </p:nvSpPr>
        <p:spPr>
          <a:xfrm>
            <a:off x="7533461" y="5136756"/>
            <a:ext cx="1510944" cy="470273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0000"/>
                </a:solidFill>
              </a:rPr>
              <a:t>…</a:t>
            </a:r>
            <a:endParaRPr lang="en-GB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6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ded Corner 6"/>
          <p:cNvSpPr/>
          <p:nvPr/>
        </p:nvSpPr>
        <p:spPr>
          <a:xfrm>
            <a:off x="10579100" y="2882451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SC_3: mosquito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6" name="Folded Corner 45"/>
          <p:cNvSpPr/>
          <p:nvPr/>
        </p:nvSpPr>
        <p:spPr>
          <a:xfrm>
            <a:off x="10579100" y="3898787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TC_2: Data subscription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0" name="Folded Corner 49"/>
          <p:cNvSpPr/>
          <p:nvPr/>
        </p:nvSpPr>
        <p:spPr>
          <a:xfrm>
            <a:off x="10579100" y="4825887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TC_4: Sensor </a:t>
            </a:r>
            <a:r>
              <a:rPr lang="en-US" sz="1600" dirty="0" err="1" smtClean="0">
                <a:solidFill>
                  <a:schemeClr val="tx1"/>
                </a:solidFill>
              </a:rPr>
              <a:t>regis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1" name="Folded Corner 50"/>
          <p:cNvSpPr/>
          <p:nvPr/>
        </p:nvSpPr>
        <p:spPr>
          <a:xfrm>
            <a:off x="4040222" y="5613728"/>
            <a:ext cx="13817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TC_16: RM for marine RI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2" name="Folded Corner 51"/>
          <p:cNvSpPr/>
          <p:nvPr/>
        </p:nvSpPr>
        <p:spPr>
          <a:xfrm>
            <a:off x="8764253" y="4825887"/>
            <a:ext cx="13817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IC_1: data identification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3" name="Folded Corner 52"/>
          <p:cNvSpPr/>
          <p:nvPr/>
        </p:nvSpPr>
        <p:spPr>
          <a:xfrm>
            <a:off x="9690022" y="5550064"/>
            <a:ext cx="2146377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IC_8: cataloguing, </a:t>
            </a:r>
            <a:r>
              <a:rPr lang="en-US" sz="1600" dirty="0" err="1" smtClean="0">
                <a:solidFill>
                  <a:schemeClr val="tx1"/>
                </a:solidFill>
              </a:rPr>
              <a:t>curation</a:t>
            </a:r>
            <a:r>
              <a:rPr lang="en-US" sz="1600" dirty="0" smtClean="0">
                <a:solidFill>
                  <a:schemeClr val="tx1"/>
                </a:solidFill>
              </a:rPr>
              <a:t>, provenance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4" name="Folded Corner 53"/>
          <p:cNvSpPr/>
          <p:nvPr/>
        </p:nvSpPr>
        <p:spPr>
          <a:xfrm>
            <a:off x="7815478" y="5676999"/>
            <a:ext cx="13817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IC_3: data reprocessing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5" name="Folded Corner 54"/>
          <p:cNvSpPr/>
          <p:nvPr/>
        </p:nvSpPr>
        <p:spPr>
          <a:xfrm>
            <a:off x="5626100" y="5689993"/>
            <a:ext cx="16230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IC_11: semantic linking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7" name="Folded Corner 56"/>
          <p:cNvSpPr/>
          <p:nvPr/>
        </p:nvSpPr>
        <p:spPr>
          <a:xfrm>
            <a:off x="6689775" y="4889746"/>
            <a:ext cx="16230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IC_13: ICOS data processing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8" name="Folded Corner 57"/>
          <p:cNvSpPr/>
          <p:nvPr/>
        </p:nvSpPr>
        <p:spPr>
          <a:xfrm>
            <a:off x="4148648" y="4910163"/>
            <a:ext cx="2170301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IC_14:  ontology based acquisition and NRT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4" name="Folded Corner 23"/>
          <p:cNvSpPr/>
          <p:nvPr/>
        </p:nvSpPr>
        <p:spPr>
          <a:xfrm>
            <a:off x="664633" y="227832"/>
            <a:ext cx="1247473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001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Access </a:t>
            </a:r>
            <a:r>
              <a:rPr lang="en-US" sz="1600" dirty="0" err="1" smtClean="0">
                <a:solidFill>
                  <a:schemeClr val="tx1"/>
                </a:solidFill>
              </a:rPr>
              <a:t>eVRE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5" name="Folded Corner 24"/>
          <p:cNvSpPr/>
          <p:nvPr/>
        </p:nvSpPr>
        <p:spPr>
          <a:xfrm>
            <a:off x="2039107" y="227832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002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Annotate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6" name="Folded Corner 25"/>
          <p:cNvSpPr/>
          <p:nvPr/>
        </p:nvSpPr>
        <p:spPr>
          <a:xfrm>
            <a:off x="9816211" y="1548762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019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Get support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7" name="Folded Corner 26"/>
          <p:cNvSpPr/>
          <p:nvPr/>
        </p:nvSpPr>
        <p:spPr>
          <a:xfrm>
            <a:off x="3443322" y="227832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003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Compare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8" name="Folded Corner 27"/>
          <p:cNvSpPr/>
          <p:nvPr/>
        </p:nvSpPr>
        <p:spPr>
          <a:xfrm>
            <a:off x="6640478" y="227832"/>
            <a:ext cx="2123775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005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Create data from </a:t>
            </a:r>
            <a:r>
              <a:rPr lang="en-US" sz="1600" dirty="0" smtClean="0">
                <a:solidFill>
                  <a:schemeClr val="tx1"/>
                </a:solidFill>
              </a:rPr>
              <a:t>instr.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9" name="Folded Corner 28"/>
          <p:cNvSpPr/>
          <p:nvPr/>
        </p:nvSpPr>
        <p:spPr>
          <a:xfrm>
            <a:off x="8966933" y="227832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006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0" name="Folded Corner 29"/>
          <p:cNvSpPr/>
          <p:nvPr/>
        </p:nvSpPr>
        <p:spPr>
          <a:xfrm>
            <a:off x="2223736" y="874634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009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RI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1" name="Folded Corner 30"/>
          <p:cNvSpPr/>
          <p:nvPr/>
        </p:nvSpPr>
        <p:spPr>
          <a:xfrm>
            <a:off x="664634" y="862832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008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inst.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2" name="Folded Corner 31"/>
          <p:cNvSpPr/>
          <p:nvPr/>
        </p:nvSpPr>
        <p:spPr>
          <a:xfrm>
            <a:off x="10579100" y="227832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007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fund c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3" name="Folded Corner 32"/>
          <p:cNvSpPr/>
          <p:nvPr/>
        </p:nvSpPr>
        <p:spPr>
          <a:xfrm>
            <a:off x="5067300" y="227832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004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Create dataset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4" name="Folded Corner 33"/>
          <p:cNvSpPr/>
          <p:nvPr/>
        </p:nvSpPr>
        <p:spPr>
          <a:xfrm>
            <a:off x="3837012" y="862832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010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</a:t>
            </a:r>
            <a:r>
              <a:rPr lang="en-US" sz="1600" dirty="0" err="1" smtClean="0">
                <a:solidFill>
                  <a:schemeClr val="tx1"/>
                </a:solidFill>
              </a:rPr>
              <a:t>RProj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5" name="Folded Corner 34"/>
          <p:cNvSpPr/>
          <p:nvPr/>
        </p:nvSpPr>
        <p:spPr>
          <a:xfrm>
            <a:off x="8231143" y="1548762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018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Communicate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6" name="Folded Corner 35"/>
          <p:cNvSpPr/>
          <p:nvPr/>
        </p:nvSpPr>
        <p:spPr>
          <a:xfrm>
            <a:off x="6640478" y="1547421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017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Query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7" name="Folded Corner 36"/>
          <p:cNvSpPr/>
          <p:nvPr/>
        </p:nvSpPr>
        <p:spPr>
          <a:xfrm>
            <a:off x="5067300" y="1547421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016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Users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8" name="Folded Corner 37"/>
          <p:cNvSpPr/>
          <p:nvPr/>
        </p:nvSpPr>
        <p:spPr>
          <a:xfrm>
            <a:off x="2794000" y="1548059"/>
            <a:ext cx="2146299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015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e-VRE services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9" name="Folded Corner 38"/>
          <p:cNvSpPr/>
          <p:nvPr/>
        </p:nvSpPr>
        <p:spPr>
          <a:xfrm>
            <a:off x="664634" y="1548059"/>
            <a:ext cx="2078566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014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person </a:t>
            </a:r>
            <a:r>
              <a:rPr lang="en-US" sz="1600" dirty="0" smtClean="0">
                <a:solidFill>
                  <a:schemeClr val="tx1"/>
                </a:solidFill>
              </a:rPr>
              <a:t>profile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0" name="Folded Corner 39"/>
          <p:cNvSpPr/>
          <p:nvPr/>
        </p:nvSpPr>
        <p:spPr>
          <a:xfrm>
            <a:off x="8890732" y="874634"/>
            <a:ext cx="1637567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013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Transform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1" name="Folded Corner 40"/>
          <p:cNvSpPr/>
          <p:nvPr/>
        </p:nvSpPr>
        <p:spPr>
          <a:xfrm>
            <a:off x="7092389" y="888167"/>
            <a:ext cx="1671864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012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Publish </a:t>
            </a:r>
            <a:r>
              <a:rPr lang="en-US" sz="1600" dirty="0" smtClean="0">
                <a:solidFill>
                  <a:schemeClr val="tx1"/>
                </a:solidFill>
              </a:rPr>
              <a:t>dataset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2" name="Folded Corner 41"/>
          <p:cNvSpPr/>
          <p:nvPr/>
        </p:nvSpPr>
        <p:spPr>
          <a:xfrm>
            <a:off x="5421994" y="874634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011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Process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2743200" y="3708066"/>
            <a:ext cx="7259611" cy="907189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rgbClr val="000000"/>
                </a:solidFill>
              </a:rPr>
              <a:t>Research Infrastructure (e-RI)</a:t>
            </a:r>
          </a:p>
          <a:p>
            <a:pPr algn="ctr"/>
            <a:endParaRPr lang="en-US" sz="2000" b="1" dirty="0">
              <a:solidFill>
                <a:srgbClr val="000000"/>
              </a:solidFill>
            </a:endParaRPr>
          </a:p>
          <a:p>
            <a:pPr algn="ctr"/>
            <a:endParaRPr lang="en-GB" sz="2000" b="1" dirty="0">
              <a:solidFill>
                <a:srgbClr val="000000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-1183" y="2471212"/>
            <a:ext cx="7540940" cy="90718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chemeClr val="tx1"/>
                </a:solidFill>
              </a:rPr>
              <a:t>Virtual Research Environment (VRE)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GB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14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Oval 77"/>
          <p:cNvSpPr/>
          <p:nvPr/>
        </p:nvSpPr>
        <p:spPr>
          <a:xfrm>
            <a:off x="2743200" y="3708066"/>
            <a:ext cx="7259611" cy="907189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rgbClr val="000000"/>
                </a:solidFill>
              </a:rPr>
              <a:t>Research Infrastructure (e-RI)</a:t>
            </a:r>
          </a:p>
          <a:p>
            <a:pPr algn="ctr"/>
            <a:endParaRPr lang="en-US" sz="2000" b="1" dirty="0">
              <a:solidFill>
                <a:srgbClr val="000000"/>
              </a:solidFill>
            </a:endParaRPr>
          </a:p>
          <a:p>
            <a:pPr algn="ctr"/>
            <a:endParaRPr lang="en-GB" sz="2000" b="1" dirty="0">
              <a:solidFill>
                <a:srgbClr val="000000"/>
              </a:solidFill>
            </a:endParaRPr>
          </a:p>
        </p:txBody>
      </p:sp>
      <p:sp>
        <p:nvSpPr>
          <p:cNvPr id="79" name="Oval 78"/>
          <p:cNvSpPr/>
          <p:nvPr/>
        </p:nvSpPr>
        <p:spPr>
          <a:xfrm>
            <a:off x="-1183" y="2471212"/>
            <a:ext cx="7540940" cy="90718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chemeClr val="tx1"/>
                </a:solidFill>
              </a:rPr>
              <a:t>Virtual Research Environment (VRE)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7" name="Folded Corner 6"/>
          <p:cNvSpPr/>
          <p:nvPr/>
        </p:nvSpPr>
        <p:spPr>
          <a:xfrm>
            <a:off x="10579100" y="2882451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SC_3: mosquito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6" name="Folded Corner 45"/>
          <p:cNvSpPr/>
          <p:nvPr/>
        </p:nvSpPr>
        <p:spPr>
          <a:xfrm>
            <a:off x="8205743" y="5064810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TC_2: Data subscription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0" name="Folded Corner 49"/>
          <p:cNvSpPr/>
          <p:nvPr/>
        </p:nvSpPr>
        <p:spPr>
          <a:xfrm>
            <a:off x="10590021" y="3619322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TC_4: Sensor </a:t>
            </a:r>
            <a:r>
              <a:rPr lang="en-US" sz="1600" dirty="0" err="1" smtClean="0">
                <a:solidFill>
                  <a:schemeClr val="tx1"/>
                </a:solidFill>
              </a:rPr>
              <a:t>regis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1" name="Folded Corner 50"/>
          <p:cNvSpPr/>
          <p:nvPr/>
        </p:nvSpPr>
        <p:spPr>
          <a:xfrm>
            <a:off x="4154164" y="4898530"/>
            <a:ext cx="13817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TC_16: RM for marine RI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2" name="Folded Corner 51"/>
          <p:cNvSpPr/>
          <p:nvPr/>
        </p:nvSpPr>
        <p:spPr>
          <a:xfrm>
            <a:off x="10452100" y="5092833"/>
            <a:ext cx="13817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IC_1: data identification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3" name="Folded Corner 52"/>
          <p:cNvSpPr/>
          <p:nvPr/>
        </p:nvSpPr>
        <p:spPr>
          <a:xfrm>
            <a:off x="9690022" y="5727864"/>
            <a:ext cx="2146377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IC_8: cataloguing, </a:t>
            </a:r>
            <a:r>
              <a:rPr lang="en-US" sz="1600" dirty="0" err="1" smtClean="0">
                <a:solidFill>
                  <a:schemeClr val="tx1"/>
                </a:solidFill>
              </a:rPr>
              <a:t>curation</a:t>
            </a:r>
            <a:r>
              <a:rPr lang="en-US" sz="1600" dirty="0" smtClean="0">
                <a:solidFill>
                  <a:schemeClr val="tx1"/>
                </a:solidFill>
              </a:rPr>
              <a:t>, provenance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4" name="Folded Corner 53"/>
          <p:cNvSpPr/>
          <p:nvPr/>
        </p:nvSpPr>
        <p:spPr>
          <a:xfrm>
            <a:off x="6390461" y="5563680"/>
            <a:ext cx="13817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IC_3: data reprocessing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5" name="Folded Corner 54"/>
          <p:cNvSpPr/>
          <p:nvPr/>
        </p:nvSpPr>
        <p:spPr>
          <a:xfrm>
            <a:off x="4154164" y="5575563"/>
            <a:ext cx="16230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IC_11: semantic linking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7" name="Folded Corner 56"/>
          <p:cNvSpPr/>
          <p:nvPr/>
        </p:nvSpPr>
        <p:spPr>
          <a:xfrm>
            <a:off x="6255906" y="4900890"/>
            <a:ext cx="1623072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IC_13: ICOS data processing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8" name="Folded Corner 57"/>
          <p:cNvSpPr/>
          <p:nvPr/>
        </p:nvSpPr>
        <p:spPr>
          <a:xfrm>
            <a:off x="9666098" y="4259672"/>
            <a:ext cx="2170301" cy="558930"/>
          </a:xfrm>
          <a:prstGeom prst="foldedCorner">
            <a:avLst>
              <a:gd name="adj" fmla="val 3310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IC_14:  ontology based acquisition and NRT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4" name="Folded Corner 23"/>
          <p:cNvSpPr/>
          <p:nvPr/>
        </p:nvSpPr>
        <p:spPr>
          <a:xfrm>
            <a:off x="5533049" y="973936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001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Access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5" name="Folded Corner 24"/>
          <p:cNvSpPr/>
          <p:nvPr/>
        </p:nvSpPr>
        <p:spPr>
          <a:xfrm>
            <a:off x="4148648" y="973936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002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Annotate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6" name="Folded Corner 25"/>
          <p:cNvSpPr/>
          <p:nvPr/>
        </p:nvSpPr>
        <p:spPr>
          <a:xfrm>
            <a:off x="10541000" y="1631801"/>
            <a:ext cx="1193800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019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Get support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7" name="Folded Corner 26"/>
          <p:cNvSpPr/>
          <p:nvPr/>
        </p:nvSpPr>
        <p:spPr>
          <a:xfrm>
            <a:off x="8531233" y="2185573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003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Compare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8" name="Folded Corner 27"/>
          <p:cNvSpPr/>
          <p:nvPr/>
        </p:nvSpPr>
        <p:spPr>
          <a:xfrm>
            <a:off x="2177423" y="1631801"/>
            <a:ext cx="1766553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005</a:t>
            </a:r>
          </a:p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Create data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smtClean="0">
                <a:solidFill>
                  <a:schemeClr val="tx1"/>
                </a:solidFill>
              </a:rPr>
              <a:t>from </a:t>
            </a:r>
            <a:r>
              <a:rPr lang="en-US" sz="1200" dirty="0" err="1" smtClean="0">
                <a:solidFill>
                  <a:schemeClr val="tx1"/>
                </a:solidFill>
              </a:rPr>
              <a:t>instru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29" name="Folded Corner 28"/>
          <p:cNvSpPr/>
          <p:nvPr/>
        </p:nvSpPr>
        <p:spPr>
          <a:xfrm>
            <a:off x="664634" y="973936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006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0" name="Folded Corner 29"/>
          <p:cNvSpPr/>
          <p:nvPr/>
        </p:nvSpPr>
        <p:spPr>
          <a:xfrm>
            <a:off x="6555399" y="209495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009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RI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1" name="Folded Corner 30"/>
          <p:cNvSpPr/>
          <p:nvPr/>
        </p:nvSpPr>
        <p:spPr>
          <a:xfrm>
            <a:off x="664634" y="1631801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008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inst.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2" name="Folded Corner 31"/>
          <p:cNvSpPr/>
          <p:nvPr/>
        </p:nvSpPr>
        <p:spPr>
          <a:xfrm>
            <a:off x="8167643" y="202113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007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fund c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3" name="Folded Corner 32"/>
          <p:cNvSpPr/>
          <p:nvPr/>
        </p:nvSpPr>
        <p:spPr>
          <a:xfrm>
            <a:off x="2193624" y="973936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004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Create dataset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4" name="Folded Corner 33"/>
          <p:cNvSpPr/>
          <p:nvPr/>
        </p:nvSpPr>
        <p:spPr>
          <a:xfrm>
            <a:off x="9740743" y="202113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010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</a:t>
            </a:r>
            <a:r>
              <a:rPr lang="en-US" sz="1600" dirty="0" err="1" smtClean="0">
                <a:solidFill>
                  <a:schemeClr val="tx1"/>
                </a:solidFill>
              </a:rPr>
              <a:t>RProj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5" name="Folded Corner 34"/>
          <p:cNvSpPr/>
          <p:nvPr/>
        </p:nvSpPr>
        <p:spPr>
          <a:xfrm>
            <a:off x="10502900" y="973936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018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Communicate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6" name="Folded Corner 35"/>
          <p:cNvSpPr/>
          <p:nvPr/>
        </p:nvSpPr>
        <p:spPr>
          <a:xfrm>
            <a:off x="6816668" y="973936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017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Query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7" name="Folded Corner 36"/>
          <p:cNvSpPr/>
          <p:nvPr/>
        </p:nvSpPr>
        <p:spPr>
          <a:xfrm>
            <a:off x="664634" y="227832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016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Users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8" name="Folded Corner 37"/>
          <p:cNvSpPr/>
          <p:nvPr/>
        </p:nvSpPr>
        <p:spPr>
          <a:xfrm>
            <a:off x="4348844" y="202113"/>
            <a:ext cx="2146299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015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e-VRE services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39" name="Folded Corner 38"/>
          <p:cNvSpPr/>
          <p:nvPr/>
        </p:nvSpPr>
        <p:spPr>
          <a:xfrm>
            <a:off x="2193624" y="227324"/>
            <a:ext cx="2078566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014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Manage person prof.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0" name="Folded Corner 39"/>
          <p:cNvSpPr/>
          <p:nvPr/>
        </p:nvSpPr>
        <p:spPr>
          <a:xfrm>
            <a:off x="8508458" y="1568301"/>
            <a:ext cx="1637567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013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Transform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1" name="Folded Corner 40"/>
          <p:cNvSpPr/>
          <p:nvPr/>
        </p:nvSpPr>
        <p:spPr>
          <a:xfrm>
            <a:off x="5509684" y="1663532"/>
            <a:ext cx="1671864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012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Publish data sets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2" name="Folded Corner 41"/>
          <p:cNvSpPr/>
          <p:nvPr/>
        </p:nvSpPr>
        <p:spPr>
          <a:xfrm>
            <a:off x="8508458" y="951094"/>
            <a:ext cx="1446178" cy="558930"/>
          </a:xfrm>
          <a:prstGeom prst="foldedCorner">
            <a:avLst>
              <a:gd name="adj" fmla="val 331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HUC 011</a:t>
            </a:r>
          </a:p>
          <a:p>
            <a:pPr algn="ctr"/>
            <a:r>
              <a:rPr lang="en-US" sz="1600" dirty="0" smtClean="0">
                <a:solidFill>
                  <a:schemeClr val="tx1"/>
                </a:solidFill>
              </a:rPr>
              <a:t>Process data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72900" y="4013200"/>
            <a:ext cx="1156501" cy="22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Identification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894085" y="4032250"/>
            <a:ext cx="1156501" cy="22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Processing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154164" y="4013183"/>
            <a:ext cx="1156501" cy="22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Optimization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7131203" y="4291405"/>
            <a:ext cx="1156501" cy="2730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Provenance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920207" y="4321192"/>
            <a:ext cx="1514851" cy="2432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Semantic linking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498480" y="4321192"/>
            <a:ext cx="1514851" cy="2432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Reference Model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825500" y="2907851"/>
            <a:ext cx="850900" cy="2286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AAAI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1828800" y="2869302"/>
            <a:ext cx="850900" cy="35649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System Manager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2832100" y="2869302"/>
            <a:ext cx="850900" cy="35649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LD manager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885292" y="2843453"/>
            <a:ext cx="1080408" cy="35649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Workflow manager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5072743" y="2830753"/>
            <a:ext cx="973078" cy="35649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Metadata Manager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129949" y="2818053"/>
            <a:ext cx="850900" cy="35649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Inter-op Manager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1" y="63500"/>
            <a:ext cx="11491877" cy="786762"/>
          </a:xfrm>
          <a:prstGeom prst="rect">
            <a:avLst/>
          </a:prstGeom>
          <a:noFill/>
          <a:ln w="28575" cmpd="sng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533401" y="912994"/>
            <a:ext cx="3486775" cy="1373006"/>
          </a:xfrm>
          <a:prstGeom prst="rect">
            <a:avLst/>
          </a:prstGeom>
          <a:noFill/>
          <a:ln w="28575" cmpd="sng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4091021" y="925694"/>
            <a:ext cx="1281879" cy="718807"/>
          </a:xfrm>
          <a:prstGeom prst="rect">
            <a:avLst/>
          </a:prstGeom>
          <a:noFill/>
          <a:ln w="28575" cmpd="sng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5444969" y="931895"/>
            <a:ext cx="2867877" cy="1354105"/>
          </a:xfrm>
          <a:prstGeom prst="rect">
            <a:avLst/>
          </a:prstGeom>
          <a:noFill/>
          <a:ln w="28575" cmpd="sng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8414701" y="916935"/>
            <a:ext cx="1834199" cy="1901118"/>
          </a:xfrm>
          <a:prstGeom prst="rect">
            <a:avLst/>
          </a:prstGeom>
          <a:noFill/>
          <a:ln w="28575" cmpd="sng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0401301" y="905148"/>
            <a:ext cx="1623978" cy="1380852"/>
          </a:xfrm>
          <a:prstGeom prst="rect">
            <a:avLst/>
          </a:prstGeom>
          <a:noFill/>
          <a:ln w="28575" cmpd="sng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9575721" y="3568522"/>
            <a:ext cx="2335257" cy="1304608"/>
          </a:xfrm>
          <a:prstGeom prst="rect">
            <a:avLst/>
          </a:prstGeom>
          <a:noFill/>
          <a:ln w="28575" cmpd="sng">
            <a:solidFill>
              <a:schemeClr val="accent5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9599499" y="5001310"/>
            <a:ext cx="2335257" cy="1355694"/>
          </a:xfrm>
          <a:prstGeom prst="rect">
            <a:avLst/>
          </a:prstGeom>
          <a:noFill/>
          <a:ln w="28575" cmpd="sng">
            <a:solidFill>
              <a:schemeClr val="accent5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8129544" y="4977090"/>
            <a:ext cx="1333499" cy="750774"/>
          </a:xfrm>
          <a:prstGeom prst="rect">
            <a:avLst/>
          </a:prstGeom>
          <a:noFill/>
          <a:ln w="28575" cmpd="sng">
            <a:solidFill>
              <a:schemeClr val="accent5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6149918" y="4831466"/>
            <a:ext cx="1851659" cy="1423938"/>
          </a:xfrm>
          <a:prstGeom prst="rect">
            <a:avLst/>
          </a:prstGeom>
          <a:noFill/>
          <a:ln w="28575" cmpd="sng">
            <a:solidFill>
              <a:schemeClr val="accent5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4020176" y="4838470"/>
            <a:ext cx="1851659" cy="1423938"/>
          </a:xfrm>
          <a:prstGeom prst="rect">
            <a:avLst/>
          </a:prstGeom>
          <a:noFill/>
          <a:ln w="28575" cmpd="sng">
            <a:solidFill>
              <a:schemeClr val="accent5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10477500" y="2818052"/>
            <a:ext cx="1306321" cy="682955"/>
          </a:xfrm>
          <a:prstGeom prst="rect">
            <a:avLst/>
          </a:prstGeom>
          <a:noFill/>
          <a:ln w="28575" cmpd="sng">
            <a:solidFill>
              <a:schemeClr val="accent5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6731296" y="4013183"/>
            <a:ext cx="850900" cy="22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rgbClr val="000000"/>
                </a:solidFill>
              </a:rPr>
              <a:t>Curation</a:t>
            </a:r>
            <a:endParaRPr lang="en-GB" sz="1400" dirty="0">
              <a:solidFill>
                <a:srgbClr val="000000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734595" y="4013183"/>
            <a:ext cx="1156501" cy="2286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rgbClr val="000000"/>
                </a:solidFill>
              </a:rPr>
              <a:t>Cataloguing</a:t>
            </a:r>
            <a:endParaRPr lang="en-GB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01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7606"/>
            <a:ext cx="9067800" cy="1325563"/>
          </a:xfrm>
        </p:spPr>
        <p:txBody>
          <a:bodyPr>
            <a:normAutofit/>
          </a:bodyPr>
          <a:lstStyle/>
          <a:p>
            <a:r>
              <a:rPr lang="en-GB" sz="3200" dirty="0"/>
              <a:t>Can </a:t>
            </a:r>
            <a:r>
              <a:rPr lang="en-GB" sz="3200" dirty="0" smtClean="0"/>
              <a:t>ENVRI</a:t>
            </a:r>
            <a:r>
              <a:rPr lang="en-GB" sz="3200" baseline="30000" dirty="0" smtClean="0"/>
              <a:t>PLUS</a:t>
            </a:r>
            <a:r>
              <a:rPr lang="en-GB" sz="3200" dirty="0" smtClean="0"/>
              <a:t> </a:t>
            </a:r>
            <a:r>
              <a:rPr lang="en-GB" sz="3200" dirty="0"/>
              <a:t>E-RIs support VRE4EIC use cases?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2CC7-22A4-EA45-8F6C-18E8B26AA377}" type="datetime3">
              <a:rPr lang="fr-BE" smtClean="0"/>
              <a:t>31/05/2017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11</a:t>
            </a:fld>
            <a:endParaRPr lang="fr-FR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795616"/>
              </p:ext>
            </p:extLst>
          </p:nvPr>
        </p:nvGraphicFramePr>
        <p:xfrm>
          <a:off x="671100" y="1997460"/>
          <a:ext cx="10934700" cy="4594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9982"/>
                <a:gridCol w="2189004"/>
                <a:gridCol w="4110648"/>
                <a:gridCol w="2315066"/>
              </a:tblGrid>
              <a:tr h="754239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Use</a:t>
                      </a:r>
                      <a:r>
                        <a:rPr lang="en-US" altLang="zh-CN" baseline="0" dirty="0" smtClean="0"/>
                        <a:t> cases in VRE4EIC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Relevant services in ENVRI</a:t>
                      </a:r>
                      <a:r>
                        <a:rPr lang="en-GB" baseline="0" dirty="0" smtClean="0"/>
                        <a:t> RM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Services to be developed in ENVRIPLUS theme2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How?</a:t>
                      </a:r>
                      <a:endParaRPr lang="en-GB" dirty="0"/>
                    </a:p>
                  </a:txBody>
                  <a:tcPr/>
                </a:tc>
              </a:tr>
              <a:tr h="323578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HUC9, 14 and 16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Partially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Cataloguing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Data,</a:t>
                      </a:r>
                      <a:r>
                        <a:rPr lang="en-GB" baseline="0" dirty="0" smtClean="0"/>
                        <a:t> sensors, not users</a:t>
                      </a:r>
                      <a:endParaRPr lang="en-GB" dirty="0"/>
                    </a:p>
                  </a:txBody>
                  <a:tcPr/>
                </a:tc>
              </a:tr>
              <a:tr h="225203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HUC7,10, and 15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Not directly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Provided by VRE</a:t>
                      </a:r>
                      <a:endParaRPr lang="en-GB" dirty="0"/>
                    </a:p>
                  </a:txBody>
                  <a:tcPr/>
                </a:tc>
              </a:tr>
              <a:tr h="754239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HUC 4,5,6 and 8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Acquisition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 direct services to be developed in ENVRI</a:t>
                      </a:r>
                      <a:r>
                        <a:rPr lang="en-GB" baseline="30000" dirty="0" smtClean="0"/>
                        <a:t>PLUS</a:t>
                      </a:r>
                      <a:r>
                        <a:rPr lang="en-GB" dirty="0" smtClean="0"/>
                        <a:t> theme2. </a:t>
                      </a:r>
                      <a:r>
                        <a:rPr lang="en-GB" dirty="0" err="1" smtClean="0"/>
                        <a:t>Ris</a:t>
                      </a:r>
                      <a:r>
                        <a:rPr lang="en-GB" dirty="0" smtClean="0"/>
                        <a:t> use their existing acquisition services.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Sensor catalogues</a:t>
                      </a:r>
                      <a:endParaRPr lang="en-GB" dirty="0"/>
                    </a:p>
                  </a:txBody>
                  <a:tcPr/>
                </a:tc>
              </a:tr>
              <a:tr h="432371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HUC 2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Curation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Curation</a:t>
                      </a:r>
                      <a:r>
                        <a:rPr lang="en-GB" dirty="0" smtClean="0"/>
                        <a:t>, Semantic</a:t>
                      </a:r>
                      <a:r>
                        <a:rPr lang="en-GB" baseline="0" dirty="0" smtClean="0"/>
                        <a:t> linking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CERIF/OIL-E</a:t>
                      </a:r>
                      <a:endParaRPr lang="en-GB" dirty="0"/>
                    </a:p>
                  </a:txBody>
                  <a:tcPr/>
                </a:tc>
              </a:tr>
              <a:tr h="367654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HUC 1,12 and 17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Publishing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Identification, </a:t>
                      </a:r>
                      <a:r>
                        <a:rPr lang="en-GB" dirty="0" err="1" smtClean="0"/>
                        <a:t>curation</a:t>
                      </a:r>
                      <a:r>
                        <a:rPr lang="en-GB" dirty="0" smtClean="0"/>
                        <a:t>, cataloguing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DOI, CERIF/CKAN</a:t>
                      </a:r>
                      <a:endParaRPr lang="en-GB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HUC 3,11 and 13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Processing and optimization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D4Science, DRIP</a:t>
                      </a:r>
                      <a:endParaRPr lang="en-GB" dirty="0"/>
                    </a:p>
                  </a:txBody>
                  <a:tcPr/>
                </a:tc>
              </a:tr>
              <a:tr h="754239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HUC 18 and 19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Data use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 support (not as</a:t>
                      </a:r>
                      <a:r>
                        <a:rPr lang="en-GB" baseline="0" dirty="0" smtClean="0"/>
                        <a:t> ICT service)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E-Infrastructure</a:t>
                      </a:r>
                      <a:r>
                        <a:rPr lang="en-GB" baseline="0" dirty="0" smtClean="0"/>
                        <a:t> solutions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61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9273" y="4118752"/>
            <a:ext cx="2782729" cy="273924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7690" y="3087075"/>
            <a:ext cx="2011583" cy="15067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089" y="132575"/>
            <a:ext cx="10515600" cy="1325563"/>
          </a:xfrm>
        </p:spPr>
        <p:txBody>
          <a:bodyPr/>
          <a:lstStyle/>
          <a:p>
            <a:r>
              <a:rPr lang="en-GB" dirty="0" smtClean="0"/>
              <a:t>SC3: Mosquito and disease distribution</a:t>
            </a:r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538473" y="1030487"/>
            <a:ext cx="5599001" cy="4351339"/>
          </a:xfrm>
        </p:spPr>
        <p:txBody>
          <a:bodyPr>
            <a:normAutofit/>
          </a:bodyPr>
          <a:lstStyle/>
          <a:p>
            <a:r>
              <a:rPr lang="en-GB" dirty="0" smtClean="0"/>
              <a:t>How do diseases emerge?</a:t>
            </a:r>
          </a:p>
          <a:p>
            <a:r>
              <a:rPr lang="en-GB" dirty="0" smtClean="0"/>
              <a:t>What are the trends?</a:t>
            </a:r>
          </a:p>
          <a:p>
            <a:r>
              <a:rPr lang="en-GB" dirty="0" smtClean="0"/>
              <a:t>Static correlation approach:</a:t>
            </a:r>
          </a:p>
          <a:p>
            <a:pPr lvl="1"/>
            <a:r>
              <a:rPr lang="en-GB" dirty="0" smtClean="0"/>
              <a:t>Species distribution </a:t>
            </a:r>
            <a:r>
              <a:rPr lang="en-GB" dirty="0" smtClean="0">
                <a:sym typeface="Wingdings"/>
              </a:rPr>
              <a:t> pathogens distribution  disease emerge</a:t>
            </a:r>
          </a:p>
          <a:p>
            <a:r>
              <a:rPr lang="en-GB" dirty="0" smtClean="0">
                <a:sym typeface="Wingdings"/>
              </a:rPr>
              <a:t>Require information:</a:t>
            </a:r>
          </a:p>
          <a:p>
            <a:pPr lvl="1"/>
            <a:r>
              <a:rPr lang="en-GB" dirty="0" smtClean="0">
                <a:sym typeface="Wingdings"/>
              </a:rPr>
              <a:t>Species/eco-system (different regions)</a:t>
            </a:r>
          </a:p>
          <a:p>
            <a:pPr lvl="1"/>
            <a:r>
              <a:rPr lang="en-GB" dirty="0" smtClean="0"/>
              <a:t>Species distribution models</a:t>
            </a:r>
          </a:p>
          <a:p>
            <a:pPr lvl="1"/>
            <a:r>
              <a:rPr lang="en-GB" dirty="0" smtClean="0"/>
              <a:t>Other information: weather models etc.</a:t>
            </a:r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0053" y="3087075"/>
            <a:ext cx="1047497" cy="10474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99585" y="1690688"/>
            <a:ext cx="1357507" cy="10365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980601" y="5091625"/>
            <a:ext cx="1750092" cy="1264726"/>
          </a:xfrm>
          <a:prstGeom prst="rect">
            <a:avLst/>
          </a:prstGeom>
        </p:spPr>
      </p:pic>
      <p:sp>
        <p:nvSpPr>
          <p:cNvPr id="34" name="Freeform 33"/>
          <p:cNvSpPr/>
          <p:nvPr/>
        </p:nvSpPr>
        <p:spPr>
          <a:xfrm rot="10966031">
            <a:off x="7869491" y="2264614"/>
            <a:ext cx="977988" cy="597154"/>
          </a:xfrm>
          <a:custGeom>
            <a:avLst/>
            <a:gdLst>
              <a:gd name="connsiteX0" fmla="*/ 977988 w 977988"/>
              <a:gd name="connsiteY0" fmla="*/ 554772 h 597154"/>
              <a:gd name="connsiteX1" fmla="*/ 233549 w 977988"/>
              <a:gd name="connsiteY1" fmla="*/ 540172 h 597154"/>
              <a:gd name="connsiteX2" fmla="*/ 0 w 977988"/>
              <a:gd name="connsiteY2" fmla="*/ 0 h 597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7988" h="597154">
                <a:moveTo>
                  <a:pt x="977988" y="554772"/>
                </a:moveTo>
                <a:cubicBezTo>
                  <a:pt x="687267" y="593703"/>
                  <a:pt x="396547" y="632634"/>
                  <a:pt x="233549" y="540172"/>
                </a:cubicBezTo>
                <a:cubicBezTo>
                  <a:pt x="70551" y="447710"/>
                  <a:pt x="0" y="0"/>
                  <a:pt x="0" y="0"/>
                </a:cubicBezTo>
              </a:path>
            </a:pathLst>
          </a:custGeom>
          <a:ln w="38100"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reeform 34"/>
          <p:cNvSpPr/>
          <p:nvPr/>
        </p:nvSpPr>
        <p:spPr>
          <a:xfrm>
            <a:off x="7664407" y="2489919"/>
            <a:ext cx="977988" cy="597154"/>
          </a:xfrm>
          <a:custGeom>
            <a:avLst/>
            <a:gdLst>
              <a:gd name="connsiteX0" fmla="*/ 977988 w 977988"/>
              <a:gd name="connsiteY0" fmla="*/ 554772 h 597154"/>
              <a:gd name="connsiteX1" fmla="*/ 233549 w 977988"/>
              <a:gd name="connsiteY1" fmla="*/ 540172 h 597154"/>
              <a:gd name="connsiteX2" fmla="*/ 0 w 977988"/>
              <a:gd name="connsiteY2" fmla="*/ 0 h 597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7988" h="597154">
                <a:moveTo>
                  <a:pt x="977988" y="554772"/>
                </a:moveTo>
                <a:cubicBezTo>
                  <a:pt x="687267" y="593703"/>
                  <a:pt x="396547" y="632634"/>
                  <a:pt x="233549" y="540172"/>
                </a:cubicBezTo>
                <a:cubicBezTo>
                  <a:pt x="70551" y="447710"/>
                  <a:pt x="0" y="0"/>
                  <a:pt x="0" y="0"/>
                </a:cubicBezTo>
              </a:path>
            </a:pathLst>
          </a:custGeom>
          <a:ln w="38100"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reeform 35"/>
          <p:cNvSpPr/>
          <p:nvPr/>
        </p:nvSpPr>
        <p:spPr>
          <a:xfrm rot="16200000">
            <a:off x="8422893" y="4724634"/>
            <a:ext cx="977988" cy="597155"/>
          </a:xfrm>
          <a:custGeom>
            <a:avLst/>
            <a:gdLst>
              <a:gd name="connsiteX0" fmla="*/ 977988 w 977988"/>
              <a:gd name="connsiteY0" fmla="*/ 554772 h 597154"/>
              <a:gd name="connsiteX1" fmla="*/ 233549 w 977988"/>
              <a:gd name="connsiteY1" fmla="*/ 540172 h 597154"/>
              <a:gd name="connsiteX2" fmla="*/ 0 w 977988"/>
              <a:gd name="connsiteY2" fmla="*/ 0 h 597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7988" h="597154">
                <a:moveTo>
                  <a:pt x="977988" y="554772"/>
                </a:moveTo>
                <a:cubicBezTo>
                  <a:pt x="687267" y="593703"/>
                  <a:pt x="396547" y="632634"/>
                  <a:pt x="233549" y="540172"/>
                </a:cubicBezTo>
                <a:cubicBezTo>
                  <a:pt x="70551" y="447710"/>
                  <a:pt x="0" y="0"/>
                  <a:pt x="0" y="0"/>
                </a:cubicBezTo>
              </a:path>
            </a:pathLst>
          </a:custGeom>
          <a:ln w="38100"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Freeform 36"/>
          <p:cNvSpPr/>
          <p:nvPr/>
        </p:nvSpPr>
        <p:spPr>
          <a:xfrm rot="5925219">
            <a:off x="7989265" y="4483489"/>
            <a:ext cx="977988" cy="597155"/>
          </a:xfrm>
          <a:custGeom>
            <a:avLst/>
            <a:gdLst>
              <a:gd name="connsiteX0" fmla="*/ 977988 w 977988"/>
              <a:gd name="connsiteY0" fmla="*/ 554772 h 597154"/>
              <a:gd name="connsiteX1" fmla="*/ 233549 w 977988"/>
              <a:gd name="connsiteY1" fmla="*/ 540172 h 597154"/>
              <a:gd name="connsiteX2" fmla="*/ 0 w 977988"/>
              <a:gd name="connsiteY2" fmla="*/ 0 h 597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7988" h="597154">
                <a:moveTo>
                  <a:pt x="977988" y="554772"/>
                </a:moveTo>
                <a:cubicBezTo>
                  <a:pt x="687267" y="593703"/>
                  <a:pt x="396547" y="632634"/>
                  <a:pt x="233549" y="540172"/>
                </a:cubicBezTo>
                <a:cubicBezTo>
                  <a:pt x="70551" y="447710"/>
                  <a:pt x="0" y="0"/>
                  <a:pt x="0" y="0"/>
                </a:cubicBezTo>
              </a:path>
            </a:pathLst>
          </a:custGeom>
          <a:ln w="38100"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Freeform 37"/>
          <p:cNvSpPr/>
          <p:nvPr/>
        </p:nvSpPr>
        <p:spPr>
          <a:xfrm rot="19678434">
            <a:off x="10003031" y="3723187"/>
            <a:ext cx="977988" cy="597154"/>
          </a:xfrm>
          <a:custGeom>
            <a:avLst/>
            <a:gdLst>
              <a:gd name="connsiteX0" fmla="*/ 977988 w 977988"/>
              <a:gd name="connsiteY0" fmla="*/ 554772 h 597154"/>
              <a:gd name="connsiteX1" fmla="*/ 233549 w 977988"/>
              <a:gd name="connsiteY1" fmla="*/ 540172 h 597154"/>
              <a:gd name="connsiteX2" fmla="*/ 0 w 977988"/>
              <a:gd name="connsiteY2" fmla="*/ 0 h 597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7988" h="597154">
                <a:moveTo>
                  <a:pt x="977988" y="554772"/>
                </a:moveTo>
                <a:cubicBezTo>
                  <a:pt x="687267" y="593703"/>
                  <a:pt x="396547" y="632634"/>
                  <a:pt x="233549" y="540172"/>
                </a:cubicBezTo>
                <a:cubicBezTo>
                  <a:pt x="70551" y="447710"/>
                  <a:pt x="0" y="0"/>
                  <a:pt x="0" y="0"/>
                </a:cubicBezTo>
              </a:path>
            </a:pathLst>
          </a:custGeom>
          <a:ln w="38100"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reeform 38"/>
          <p:cNvSpPr/>
          <p:nvPr/>
        </p:nvSpPr>
        <p:spPr>
          <a:xfrm rot="8683397">
            <a:off x="9882585" y="3363135"/>
            <a:ext cx="977988" cy="597154"/>
          </a:xfrm>
          <a:custGeom>
            <a:avLst/>
            <a:gdLst>
              <a:gd name="connsiteX0" fmla="*/ 977988 w 977988"/>
              <a:gd name="connsiteY0" fmla="*/ 554772 h 597154"/>
              <a:gd name="connsiteX1" fmla="*/ 233549 w 977988"/>
              <a:gd name="connsiteY1" fmla="*/ 540172 h 597154"/>
              <a:gd name="connsiteX2" fmla="*/ 0 w 977988"/>
              <a:gd name="connsiteY2" fmla="*/ 0 h 597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7988" h="597154">
                <a:moveTo>
                  <a:pt x="977988" y="554772"/>
                </a:moveTo>
                <a:cubicBezTo>
                  <a:pt x="687267" y="593703"/>
                  <a:pt x="396547" y="632634"/>
                  <a:pt x="233549" y="540172"/>
                </a:cubicBezTo>
                <a:cubicBezTo>
                  <a:pt x="70551" y="447710"/>
                  <a:pt x="0" y="0"/>
                  <a:pt x="0" y="0"/>
                </a:cubicBezTo>
              </a:path>
            </a:pathLst>
          </a:custGeom>
          <a:ln w="38100">
            <a:prstDash val="sys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8861325" y="2163744"/>
            <a:ext cx="23183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West Nile Fever, </a:t>
            </a:r>
            <a:r>
              <a:rPr lang="en-GB" dirty="0" err="1" smtClean="0"/>
              <a:t>Chikungunya</a:t>
            </a:r>
            <a:r>
              <a:rPr lang="en-GB" dirty="0" smtClean="0"/>
              <a:t>, Dengue, Usutu, </a:t>
            </a:r>
            <a:r>
              <a:rPr lang="en-GB" dirty="0" err="1" smtClean="0"/>
              <a:t>Sindbis</a:t>
            </a:r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8998" y="4218426"/>
            <a:ext cx="1463249" cy="74203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0940" y="3486597"/>
            <a:ext cx="1468117" cy="6479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37474" y="5044314"/>
            <a:ext cx="843127" cy="84312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37473" y="5934670"/>
            <a:ext cx="16649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BIOVEL:</a:t>
            </a:r>
            <a:r>
              <a:rPr lang="zh-CN" altLang="en-US" dirty="0" smtClean="0"/>
              <a:t> </a:t>
            </a:r>
            <a:r>
              <a:rPr lang="en-US" altLang="zh-CN" dirty="0" smtClean="0"/>
              <a:t>modeling</a:t>
            </a:r>
            <a:r>
              <a:rPr lang="zh-CN" altLang="en-US" dirty="0" smtClean="0"/>
              <a:t> </a:t>
            </a:r>
            <a:r>
              <a:rPr lang="en-US" altLang="zh-CN" dirty="0" smtClean="0"/>
              <a:t>platform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77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1620031" y="2306424"/>
            <a:ext cx="6200107" cy="2634010"/>
          </a:xfrm>
          <a:prstGeom prst="rect">
            <a:avLst/>
          </a:prstGeom>
          <a:solidFill>
            <a:schemeClr val="accent4">
              <a:lumMod val="60000"/>
              <a:lumOff val="40000"/>
              <a:alpha val="51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000000"/>
                </a:solidFill>
              </a:rPr>
              <a:t>HUC 17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622673" y="4990393"/>
            <a:ext cx="3792069" cy="616908"/>
          </a:xfrm>
          <a:prstGeom prst="rect">
            <a:avLst/>
          </a:prstGeom>
          <a:solidFill>
            <a:schemeClr val="accent4">
              <a:lumMod val="60000"/>
              <a:lumOff val="40000"/>
              <a:alpha val="51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000000"/>
                </a:solidFill>
              </a:rPr>
              <a:t>HUC 20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631256" y="1538082"/>
            <a:ext cx="3792069" cy="725774"/>
          </a:xfrm>
          <a:prstGeom prst="rect">
            <a:avLst/>
          </a:prstGeom>
          <a:solidFill>
            <a:schemeClr val="accent4">
              <a:lumMod val="60000"/>
              <a:lumOff val="40000"/>
              <a:alpha val="51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000000"/>
                </a:solidFill>
              </a:rPr>
              <a:t>HUC 20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31256" y="920052"/>
            <a:ext cx="3792069" cy="595011"/>
          </a:xfrm>
          <a:prstGeom prst="rect">
            <a:avLst/>
          </a:prstGeom>
          <a:solidFill>
            <a:schemeClr val="accent4">
              <a:lumMod val="60000"/>
              <a:lumOff val="40000"/>
              <a:alpha val="51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000000"/>
                </a:solidFill>
              </a:rPr>
              <a:t>HUC 16, </a:t>
            </a:r>
          </a:p>
          <a:p>
            <a:r>
              <a:rPr lang="en-GB" dirty="0" smtClean="0">
                <a:solidFill>
                  <a:srgbClr val="000000"/>
                </a:solidFill>
              </a:rPr>
              <a:t>HUC 01</a:t>
            </a:r>
            <a:endParaRPr lang="en-GB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430933" cy="11694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6510"/>
            <a:ext cx="1430933" cy="108442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808207" y="286216"/>
            <a:ext cx="1001653" cy="53665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Scientist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0196127" y="286216"/>
            <a:ext cx="1001653" cy="53665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E-I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7164701" y="277620"/>
            <a:ext cx="1528220" cy="53665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e-RIs @ENVRIPLUS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4938173" y="292920"/>
            <a:ext cx="1001653" cy="53665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E-VRE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545549" y="277620"/>
            <a:ext cx="525316" cy="642432"/>
          </a:xfrm>
          <a:prstGeom prst="ellipse">
            <a:avLst/>
          </a:prstGeom>
        </p:spPr>
      </p:pic>
      <p:pic>
        <p:nvPicPr>
          <p:cNvPr id="15" name="Picture 14" descr="VRE4EIC-logo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659" y="292920"/>
            <a:ext cx="533027" cy="521355"/>
          </a:xfrm>
          <a:prstGeom prst="ellipse">
            <a:avLst/>
          </a:prstGeom>
        </p:spPr>
      </p:pic>
      <p:pic>
        <p:nvPicPr>
          <p:cNvPr id="16" name="Picture 15" descr="ENVRIpluslongerversion-1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57" r="65577" b="31660"/>
          <a:stretch/>
        </p:blipFill>
        <p:spPr>
          <a:xfrm>
            <a:off x="6914286" y="266088"/>
            <a:ext cx="465053" cy="548188"/>
          </a:xfrm>
          <a:prstGeom prst="ellipse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3070865" y="920052"/>
            <a:ext cx="0" cy="553769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5423325" y="920052"/>
            <a:ext cx="0" cy="553769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7820138" y="920052"/>
            <a:ext cx="0" cy="553769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10699892" y="814275"/>
            <a:ext cx="0" cy="553769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070865" y="1276510"/>
            <a:ext cx="235246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161941" y="868732"/>
            <a:ext cx="2042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User </a:t>
            </a:r>
            <a:r>
              <a:rPr lang="en-GB" dirty="0" err="1" smtClean="0"/>
              <a:t>Mng</a:t>
            </a:r>
            <a:r>
              <a:rPr lang="en-GB" dirty="0" smtClean="0"/>
              <a:t>, get access the system</a:t>
            </a:r>
            <a:endParaRPr lang="en-GB" dirty="0"/>
          </a:p>
        </p:txBody>
      </p:sp>
      <p:cxnSp>
        <p:nvCxnSpPr>
          <p:cNvPr id="70" name="Straight Arrow Connector 69"/>
          <p:cNvCxnSpPr/>
          <p:nvPr/>
        </p:nvCxnSpPr>
        <p:spPr>
          <a:xfrm>
            <a:off x="3070865" y="1787342"/>
            <a:ext cx="235246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Folded Corner 35"/>
          <p:cNvSpPr/>
          <p:nvPr/>
        </p:nvSpPr>
        <p:spPr>
          <a:xfrm>
            <a:off x="3161941" y="1531902"/>
            <a:ext cx="2042745" cy="255440"/>
          </a:xfrm>
          <a:prstGeom prst="foldedCorner">
            <a:avLst>
              <a:gd name="adj" fmla="val 35584"/>
            </a:avLst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Create a Exp.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71" name="Straight Arrow Connector 70"/>
          <p:cNvCxnSpPr/>
          <p:nvPr/>
        </p:nvCxnSpPr>
        <p:spPr>
          <a:xfrm>
            <a:off x="3070865" y="2195182"/>
            <a:ext cx="235246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Folded Corner 71"/>
          <p:cNvSpPr/>
          <p:nvPr/>
        </p:nvSpPr>
        <p:spPr>
          <a:xfrm>
            <a:off x="3161941" y="1939742"/>
            <a:ext cx="2042745" cy="255440"/>
          </a:xfrm>
          <a:prstGeom prst="foldedCorner">
            <a:avLst>
              <a:gd name="adj" fmla="val 35584"/>
            </a:avLst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Describe steps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73" name="Straight Arrow Connector 72"/>
          <p:cNvCxnSpPr/>
          <p:nvPr/>
        </p:nvCxnSpPr>
        <p:spPr>
          <a:xfrm>
            <a:off x="3076253" y="2862786"/>
            <a:ext cx="235246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Folded Corner 73"/>
          <p:cNvSpPr/>
          <p:nvPr/>
        </p:nvSpPr>
        <p:spPr>
          <a:xfrm>
            <a:off x="3161941" y="2367459"/>
            <a:ext cx="2042745" cy="440652"/>
          </a:xfrm>
          <a:prstGeom prst="foldedCorner">
            <a:avLst>
              <a:gd name="adj" fmla="val 35584"/>
            </a:avLst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Check the data/ components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5423325" y="3015186"/>
            <a:ext cx="235246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6" name="Folded Corner 75"/>
          <p:cNvSpPr/>
          <p:nvPr/>
        </p:nvSpPr>
        <p:spPr>
          <a:xfrm>
            <a:off x="5614452" y="2544542"/>
            <a:ext cx="2042745" cy="440652"/>
          </a:xfrm>
          <a:prstGeom prst="foldedCorner">
            <a:avLst>
              <a:gd name="adj" fmla="val 35584"/>
            </a:avLst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Retrieve data (e.g., </a:t>
            </a:r>
            <a:r>
              <a:rPr lang="en-GB" dirty="0" err="1" smtClean="0">
                <a:solidFill>
                  <a:srgbClr val="000000"/>
                </a:solidFill>
              </a:rPr>
              <a:t>Lifewatch</a:t>
            </a:r>
            <a:r>
              <a:rPr lang="en-GB" dirty="0" smtClean="0">
                <a:solidFill>
                  <a:srgbClr val="000000"/>
                </a:solidFill>
              </a:rPr>
              <a:t>, )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77" name="Straight Arrow Connector 76"/>
          <p:cNvCxnSpPr/>
          <p:nvPr/>
        </p:nvCxnSpPr>
        <p:spPr>
          <a:xfrm flipH="1">
            <a:off x="5423325" y="3506252"/>
            <a:ext cx="2396813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Folded Corner 77"/>
          <p:cNvSpPr/>
          <p:nvPr/>
        </p:nvSpPr>
        <p:spPr>
          <a:xfrm>
            <a:off x="5614452" y="3062447"/>
            <a:ext cx="2042745" cy="440652"/>
          </a:xfrm>
          <a:prstGeom prst="foldedCorner">
            <a:avLst>
              <a:gd name="adj" fmla="val 35584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Data content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79" name="Straight Arrow Connector 78"/>
          <p:cNvCxnSpPr/>
          <p:nvPr/>
        </p:nvCxnSpPr>
        <p:spPr>
          <a:xfrm>
            <a:off x="5384598" y="4144128"/>
            <a:ext cx="235246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Folded Corner 79"/>
          <p:cNvSpPr/>
          <p:nvPr/>
        </p:nvSpPr>
        <p:spPr>
          <a:xfrm>
            <a:off x="5575725" y="3673484"/>
            <a:ext cx="2042745" cy="440652"/>
          </a:xfrm>
          <a:prstGeom prst="foldedCorner">
            <a:avLst>
              <a:gd name="adj" fmla="val 35584"/>
            </a:avLst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Retrieve software (e.g., BIOVEL, )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81" name="Straight Arrow Connector 80"/>
          <p:cNvCxnSpPr/>
          <p:nvPr/>
        </p:nvCxnSpPr>
        <p:spPr>
          <a:xfrm flipH="1">
            <a:off x="5384598" y="4501444"/>
            <a:ext cx="2396813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2" name="Folded Corner 81"/>
          <p:cNvSpPr/>
          <p:nvPr/>
        </p:nvSpPr>
        <p:spPr>
          <a:xfrm>
            <a:off x="5575725" y="4191389"/>
            <a:ext cx="2042745" cy="310055"/>
          </a:xfrm>
          <a:prstGeom prst="foldedCorner">
            <a:avLst>
              <a:gd name="adj" fmla="val 35584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Models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83" name="Straight Arrow Connector 82"/>
          <p:cNvCxnSpPr/>
          <p:nvPr/>
        </p:nvCxnSpPr>
        <p:spPr>
          <a:xfrm flipH="1">
            <a:off x="3076253" y="4835519"/>
            <a:ext cx="235269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4" name="Folded Corner 83"/>
          <p:cNvSpPr/>
          <p:nvPr/>
        </p:nvSpPr>
        <p:spPr>
          <a:xfrm>
            <a:off x="3175336" y="3673484"/>
            <a:ext cx="2042745" cy="1162035"/>
          </a:xfrm>
          <a:prstGeom prst="foldedCorner">
            <a:avLst>
              <a:gd name="adj" fmla="val 23336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Data/software availability / metadata visualization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076253" y="5607301"/>
            <a:ext cx="235269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6" name="Folded Corner 85"/>
          <p:cNvSpPr/>
          <p:nvPr/>
        </p:nvSpPr>
        <p:spPr>
          <a:xfrm>
            <a:off x="3175336" y="5113049"/>
            <a:ext cx="2042745" cy="444292"/>
          </a:xfrm>
          <a:prstGeom prst="foldedCorner">
            <a:avLst>
              <a:gd name="adj" fmla="val 23336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Experiment workflow </a:t>
            </a:r>
            <a:r>
              <a:rPr lang="en-GB" dirty="0" err="1" smtClean="0">
                <a:solidFill>
                  <a:srgbClr val="000000"/>
                </a:solidFill>
              </a:rPr>
              <a:t>visualiz</a:t>
            </a:r>
            <a:endParaRPr lang="en-GB" dirty="0">
              <a:solidFill>
                <a:srgbClr val="000000"/>
              </a:solidFill>
            </a:endParaRP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3070865" y="6351968"/>
            <a:ext cx="235808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Folded Corner 87"/>
          <p:cNvSpPr/>
          <p:nvPr/>
        </p:nvSpPr>
        <p:spPr>
          <a:xfrm>
            <a:off x="3175336" y="5911316"/>
            <a:ext cx="2042745" cy="440652"/>
          </a:xfrm>
          <a:prstGeom prst="foldedCorner">
            <a:avLst>
              <a:gd name="adj" fmla="val 35584"/>
            </a:avLst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Execute experiment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6098053" y="1169456"/>
            <a:ext cx="1281286" cy="770286"/>
          </a:xfrm>
          <a:prstGeom prst="wedgeEllipseCallout">
            <a:avLst>
              <a:gd name="adj1" fmla="val -117386"/>
              <a:gd name="adj2" fmla="val 63041"/>
            </a:avLst>
          </a:prstGeom>
          <a:solidFill>
            <a:schemeClr val="accent4">
              <a:lumMod val="20000"/>
              <a:lumOff val="80000"/>
              <a:alpha val="89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What metadata/ GUI/</a:t>
            </a:r>
            <a:r>
              <a:rPr lang="en-GB" sz="1200" dirty="0" err="1" smtClean="0">
                <a:solidFill>
                  <a:srgbClr val="000000"/>
                </a:solidFill>
              </a:rPr>
              <a:t>etc</a:t>
            </a:r>
            <a:r>
              <a:rPr lang="en-GB" sz="1200" dirty="0">
                <a:solidFill>
                  <a:srgbClr val="000000"/>
                </a:solidFill>
              </a:rPr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7775785" y="2985194"/>
            <a:ext cx="238173" cy="15162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1" name="Oval Callout 40"/>
          <p:cNvSpPr/>
          <p:nvPr/>
        </p:nvSpPr>
        <p:spPr>
          <a:xfrm>
            <a:off x="8462827" y="2304048"/>
            <a:ext cx="1733300" cy="770286"/>
          </a:xfrm>
          <a:prstGeom prst="wedgeEllipseCallout">
            <a:avLst>
              <a:gd name="adj1" fmla="val -85580"/>
              <a:gd name="adj2" fmla="val 152588"/>
            </a:avLst>
          </a:prstGeom>
          <a:solidFill>
            <a:schemeClr val="accent3">
              <a:lumMod val="60000"/>
              <a:lumOff val="40000"/>
              <a:alpha val="84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Let’s support first CERIF/CKAN based catalogues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304238" y="4653844"/>
            <a:ext cx="271487" cy="114897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3" name="Oval Callout 42"/>
          <p:cNvSpPr/>
          <p:nvPr/>
        </p:nvSpPr>
        <p:spPr>
          <a:xfrm>
            <a:off x="6250453" y="4653844"/>
            <a:ext cx="1281286" cy="770286"/>
          </a:xfrm>
          <a:prstGeom prst="wedgeEllipseCallout">
            <a:avLst>
              <a:gd name="adj1" fmla="val -117386"/>
              <a:gd name="adj2" fmla="val 63041"/>
            </a:avLst>
          </a:prstGeom>
          <a:solidFill>
            <a:schemeClr val="accent4">
              <a:lumMod val="20000"/>
              <a:lumOff val="80000"/>
              <a:alpha val="89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200" dirty="0" smtClean="0">
                <a:solidFill>
                  <a:srgbClr val="000000"/>
                </a:solidFill>
              </a:rPr>
              <a:t>How? GUI?</a:t>
            </a:r>
            <a:endParaRPr lang="en-GB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88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9285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Mapping solid earth data and Research Infrastructures to CERIF: </a:t>
            </a:r>
            <a:br>
              <a:rPr lang="en-US" sz="5400" dirty="0"/>
            </a:br>
            <a:r>
              <a:rPr lang="en-US" sz="5400" dirty="0"/>
              <a:t>EPOS approach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01102"/>
            <a:ext cx="9144000" cy="1655763"/>
          </a:xfrm>
        </p:spPr>
        <p:txBody>
          <a:bodyPr>
            <a:normAutofit/>
          </a:bodyPr>
          <a:lstStyle/>
          <a:p>
            <a:r>
              <a:rPr lang="en-US" sz="2800" b="1" i="1" dirty="0">
                <a:solidFill>
                  <a:schemeClr val="bg1">
                    <a:lumMod val="50000"/>
                  </a:schemeClr>
                </a:solidFill>
              </a:rPr>
              <a:t>Martin Nayembil (BGS), </a:t>
            </a:r>
            <a:r>
              <a:rPr lang="en-US" sz="2800" i="1" dirty="0">
                <a:solidFill>
                  <a:schemeClr val="bg1">
                    <a:lumMod val="50000"/>
                  </a:schemeClr>
                </a:solidFill>
              </a:rPr>
              <a:t>Daniele Bailo (INGV), Damian Ulbricht (GFZ), Luca Trani (KNMI), Alessandro Spinuso (KNMI), Keith G. Jeffery (ERCIM)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97202" y="5829840"/>
            <a:ext cx="87707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prstClr val="black"/>
                </a:solidFill>
                <a:latin typeface="Calibri"/>
              </a:rPr>
              <a:t>13</a:t>
            </a:r>
            <a:r>
              <a:rPr lang="en-US" sz="1400" i="1" baseline="30000" dirty="0">
                <a:solidFill>
                  <a:prstClr val="black"/>
                </a:solidFill>
                <a:latin typeface="Calibri"/>
              </a:rPr>
              <a:t>th</a:t>
            </a:r>
            <a:r>
              <a:rPr lang="en-US" sz="1400" i="1" dirty="0">
                <a:solidFill>
                  <a:prstClr val="black"/>
                </a:solidFill>
                <a:latin typeface="Calibri"/>
              </a:rPr>
              <a:t> International Conference on Current Research Information Systems, CRIS2016, 9-11 June, 2016 - Scotland</a:t>
            </a:r>
          </a:p>
        </p:txBody>
      </p:sp>
      <p:sp>
        <p:nvSpPr>
          <p:cNvPr id="5" name="TextBox 4"/>
          <p:cNvSpPr txBox="1"/>
          <p:nvPr/>
        </p:nvSpPr>
        <p:spPr>
          <a:xfrm rot="19784049">
            <a:off x="516445" y="759885"/>
            <a:ext cx="186345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Slides taken from: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16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igura_interno_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175" y="0"/>
            <a:ext cx="4578724" cy="6858000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1524000" y="132080"/>
            <a:ext cx="5283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EPOS</a:t>
            </a:r>
            <a:r>
              <a:rPr lang="en-US" sz="2400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 is a </a:t>
            </a:r>
            <a:r>
              <a:rPr lang="en-US" sz="2400" b="1" dirty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long-term plan </a:t>
            </a:r>
            <a:br>
              <a:rPr lang="en-US" sz="2400" b="1" dirty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</a:br>
            <a:r>
              <a:rPr lang="en-US" sz="2400" b="1" dirty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for the integration </a:t>
            </a:r>
          </a:p>
          <a:p>
            <a:pPr algn="ctr"/>
            <a:r>
              <a:rPr lang="en-US" sz="2400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of research infrastructures for </a:t>
            </a:r>
            <a:br>
              <a:rPr lang="en-US" sz="2400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</a:br>
            <a:r>
              <a:rPr lang="en-US" sz="2400" dirty="0">
                <a:solidFill>
                  <a:srgbClr val="000000"/>
                </a:solidFill>
                <a:latin typeface="Calibri" charset="0"/>
                <a:ea typeface="ＭＳ Ｐゴシック" charset="0"/>
                <a:cs typeface="ＭＳ Ｐゴシック" charset="0"/>
              </a:rPr>
              <a:t>solid Earth Science in Europe</a:t>
            </a:r>
          </a:p>
        </p:txBody>
      </p:sp>
      <p:pic>
        <p:nvPicPr>
          <p:cNvPr id="7" name="Content Placeholder 4" descr="EPOS_CD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69" b="-1226"/>
          <a:stretch/>
        </p:blipFill>
        <p:spPr>
          <a:xfrm>
            <a:off x="1625002" y="1805074"/>
            <a:ext cx="4788336" cy="431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10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extBox 119"/>
          <p:cNvSpPr txBox="1"/>
          <p:nvPr/>
        </p:nvSpPr>
        <p:spPr>
          <a:xfrm>
            <a:off x="1737562" y="3181335"/>
            <a:ext cx="884088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sz="2400" b="1" dirty="0"/>
          </a:p>
          <a:p>
            <a:pPr lvl="1">
              <a:buFont typeface="Arial"/>
              <a:buChar char="•"/>
            </a:pPr>
            <a:r>
              <a:rPr lang="it-IT" sz="2400" dirty="0"/>
              <a:t> Integrate use of SAR, GPS, </a:t>
            </a:r>
            <a:r>
              <a:rPr lang="it-IT" sz="2400" dirty="0" err="1"/>
              <a:t>Accelerometric</a:t>
            </a:r>
            <a:r>
              <a:rPr lang="it-IT" sz="2400" dirty="0"/>
              <a:t> Data, etc.</a:t>
            </a:r>
          </a:p>
          <a:p>
            <a:pPr lvl="1">
              <a:buFont typeface="Arial"/>
              <a:buChar char="•"/>
            </a:pPr>
            <a:r>
              <a:rPr lang="it-IT" sz="2400" dirty="0"/>
              <a:t> Use </a:t>
            </a:r>
            <a:r>
              <a:rPr lang="it-IT" sz="2400" dirty="0" err="1"/>
              <a:t>different</a:t>
            </a:r>
            <a:r>
              <a:rPr lang="it-IT" sz="2400" dirty="0"/>
              <a:t> </a:t>
            </a:r>
            <a:r>
              <a:rPr lang="it-IT" sz="2400" dirty="0" err="1"/>
              <a:t>codes</a:t>
            </a:r>
            <a:r>
              <a:rPr lang="it-IT" sz="2400" dirty="0"/>
              <a:t> and </a:t>
            </a:r>
            <a:r>
              <a:rPr lang="it-IT" sz="2400" dirty="0" err="1"/>
              <a:t>languages</a:t>
            </a:r>
            <a:r>
              <a:rPr lang="it-IT" sz="2400" dirty="0"/>
              <a:t> (</a:t>
            </a:r>
            <a:r>
              <a:rPr lang="it-IT" sz="2400" dirty="0" err="1"/>
              <a:t>python</a:t>
            </a:r>
            <a:r>
              <a:rPr lang="it-IT" sz="2400" dirty="0"/>
              <a:t>, fortran, </a:t>
            </a:r>
            <a:r>
              <a:rPr lang="it-IT" sz="2400" dirty="0" err="1"/>
              <a:t>any</a:t>
            </a:r>
            <a:r>
              <a:rPr lang="it-IT" sz="2400" dirty="0"/>
              <a:t> </a:t>
            </a:r>
            <a:r>
              <a:rPr lang="it-IT" sz="2400" dirty="0" err="1"/>
              <a:t>other</a:t>
            </a:r>
            <a:r>
              <a:rPr lang="it-IT" sz="2400" dirty="0"/>
              <a:t>…)</a:t>
            </a:r>
          </a:p>
          <a:p>
            <a:pPr lvl="1">
              <a:buFont typeface="Arial"/>
              <a:buChar char="•"/>
            </a:pPr>
            <a:r>
              <a:rPr lang="it-IT" sz="2400" dirty="0"/>
              <a:t> </a:t>
            </a:r>
            <a:r>
              <a:rPr lang="it-IT" sz="2400" dirty="0" err="1"/>
              <a:t>Perform</a:t>
            </a:r>
            <a:r>
              <a:rPr lang="it-IT" sz="2400" dirty="0"/>
              <a:t> </a:t>
            </a:r>
            <a:r>
              <a:rPr lang="it-IT" sz="2400" dirty="0" err="1"/>
              <a:t>heavy</a:t>
            </a:r>
            <a:r>
              <a:rPr lang="it-IT" sz="2400" dirty="0"/>
              <a:t> processing online (</a:t>
            </a:r>
            <a:r>
              <a:rPr lang="it-IT" sz="2400" dirty="0" err="1"/>
              <a:t>use</a:t>
            </a:r>
            <a:r>
              <a:rPr lang="it-IT" sz="2400" dirty="0"/>
              <a:t> </a:t>
            </a:r>
            <a:r>
              <a:rPr lang="it-IT" sz="2400" dirty="0" err="1"/>
              <a:t>of</a:t>
            </a:r>
            <a:r>
              <a:rPr lang="it-IT" sz="2400" dirty="0"/>
              <a:t> HPC </a:t>
            </a:r>
            <a:r>
              <a:rPr lang="it-IT" sz="2400" dirty="0" err="1"/>
              <a:t>resources</a:t>
            </a:r>
            <a:r>
              <a:rPr lang="it-IT" sz="2400" dirty="0"/>
              <a:t>)</a:t>
            </a:r>
          </a:p>
          <a:p>
            <a:pPr lvl="1">
              <a:buFont typeface="Arial"/>
              <a:buChar char="•"/>
            </a:pPr>
            <a:r>
              <a:rPr lang="it-IT" sz="2400" dirty="0"/>
              <a:t> Compare </a:t>
            </a:r>
            <a:r>
              <a:rPr lang="it-IT" sz="2400" dirty="0" err="1"/>
              <a:t>results</a:t>
            </a:r>
            <a:r>
              <a:rPr lang="it-IT" sz="2400" dirty="0"/>
              <a:t> (e.g. </a:t>
            </a:r>
            <a:r>
              <a:rPr lang="it-IT" sz="2400" dirty="0" err="1"/>
              <a:t>focal</a:t>
            </a:r>
            <a:r>
              <a:rPr lang="it-IT" sz="2400" dirty="0"/>
              <a:t> </a:t>
            </a:r>
            <a:r>
              <a:rPr lang="it-IT" sz="2400" dirty="0" err="1"/>
              <a:t>mechanism</a:t>
            </a:r>
            <a:r>
              <a:rPr lang="it-IT" sz="2400" dirty="0"/>
              <a:t> </a:t>
            </a:r>
            <a:r>
              <a:rPr lang="it-IT" sz="2400" dirty="0" err="1"/>
              <a:t>catalogues</a:t>
            </a:r>
            <a:r>
              <a:rPr lang="it-IT" sz="2400" dirty="0"/>
              <a:t>) </a:t>
            </a:r>
          </a:p>
          <a:p>
            <a:pPr lvl="1">
              <a:buFont typeface="Arial"/>
              <a:buChar char="•"/>
            </a:pPr>
            <a:r>
              <a:rPr lang="it-IT" sz="2400" dirty="0"/>
              <a:t> Compare </a:t>
            </a:r>
            <a:r>
              <a:rPr lang="it-IT" sz="2400" dirty="0" err="1"/>
              <a:t>different</a:t>
            </a:r>
            <a:r>
              <a:rPr lang="it-IT" sz="2400" dirty="0"/>
              <a:t> data</a:t>
            </a:r>
          </a:p>
          <a:p>
            <a:pPr lvl="1">
              <a:buFont typeface="Arial"/>
              <a:buChar char="•"/>
            </a:pPr>
            <a:r>
              <a:rPr lang="it-IT" sz="2400" dirty="0"/>
              <a:t> </a:t>
            </a:r>
            <a:r>
              <a:rPr lang="it-IT" sz="2400" dirty="0" err="1"/>
              <a:t>Save</a:t>
            </a:r>
            <a:r>
              <a:rPr lang="it-IT" sz="2400" dirty="0"/>
              <a:t> data in personal area</a:t>
            </a:r>
          </a:p>
          <a:p>
            <a:pPr lvl="1">
              <a:buFont typeface="Arial"/>
              <a:buChar char="•"/>
            </a:pPr>
            <a:r>
              <a:rPr lang="it-IT" sz="2400" dirty="0" err="1"/>
              <a:t>…and</a:t>
            </a:r>
            <a:r>
              <a:rPr lang="it-IT" sz="2400" dirty="0"/>
              <a:t> </a:t>
            </a:r>
            <a:r>
              <a:rPr lang="it-IT" sz="2400" dirty="0" err="1"/>
              <a:t>more…</a:t>
            </a:r>
            <a:r>
              <a:rPr lang="it-IT" sz="2400" dirty="0"/>
              <a:t> (</a:t>
            </a:r>
            <a:r>
              <a:rPr lang="it-IT" sz="2400" dirty="0" err="1"/>
              <a:t>even</a:t>
            </a:r>
            <a:r>
              <a:rPr lang="it-IT" sz="2400" dirty="0"/>
              <a:t> download the data)</a:t>
            </a:r>
          </a:p>
          <a:p>
            <a:pPr lvl="1">
              <a:buFont typeface="Arial"/>
              <a:buChar char="•"/>
            </a:pPr>
            <a:endParaRPr lang="it-IT" sz="2400" dirty="0"/>
          </a:p>
        </p:txBody>
      </p:sp>
      <p:pic>
        <p:nvPicPr>
          <p:cNvPr id="119" name="Picture 118" descr="Immagine 1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3665" y="260826"/>
            <a:ext cx="4599738" cy="3159125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1524000" y="13425"/>
            <a:ext cx="8229600" cy="746371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0"/>
                <a:cs typeface="ＭＳ Ｐゴシック" charset="0"/>
              </a:defRPr>
            </a:lvl1pPr>
            <a:lvl2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2pPr>
            <a:lvl3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3pPr>
            <a:lvl4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4pPr>
            <a:lvl5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5pPr>
            <a:lvl6pPr marL="4572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l"/>
            <a:r>
              <a:rPr lang="it-IT" sz="4000" b="1" dirty="0" err="1">
                <a:solidFill>
                  <a:srgbClr val="005300"/>
                </a:solidFill>
                <a:ea typeface="ＭＳ Ｐゴシック" charset="-128"/>
                <a:cs typeface="ＭＳ Ｐゴシック" charset="-128"/>
              </a:rPr>
              <a:t>Scientist</a:t>
            </a:r>
            <a:r>
              <a:rPr lang="it-IT" sz="4000" b="1" dirty="0">
                <a:solidFill>
                  <a:srgbClr val="0053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it-IT" sz="4000" b="1" dirty="0" err="1">
                <a:solidFill>
                  <a:srgbClr val="005300"/>
                </a:solidFill>
                <a:ea typeface="ＭＳ Ｐゴシック" charset="-128"/>
                <a:cs typeface="ＭＳ Ｐゴシック" charset="-128"/>
              </a:rPr>
              <a:t>at</a:t>
            </a:r>
            <a:r>
              <a:rPr lang="it-IT" sz="4000" b="1" dirty="0">
                <a:solidFill>
                  <a:srgbClr val="005300"/>
                </a:solidFill>
                <a:ea typeface="ＭＳ Ｐゴシック" charset="-128"/>
                <a:cs typeface="ＭＳ Ｐゴシック" charset="-128"/>
              </a:rPr>
              <a:t> work</a:t>
            </a:r>
          </a:p>
        </p:txBody>
      </p:sp>
      <p:sp>
        <p:nvSpPr>
          <p:cNvPr id="4" name="Rectangle 3"/>
          <p:cNvSpPr/>
          <p:nvPr/>
        </p:nvSpPr>
        <p:spPr>
          <a:xfrm>
            <a:off x="1737563" y="2970657"/>
            <a:ext cx="44451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400" b="1" dirty="0"/>
              <a:t>Then… </a:t>
            </a:r>
            <a:r>
              <a:rPr lang="it-IT" sz="2400" b="1" dirty="0" err="1"/>
              <a:t>what</a:t>
            </a:r>
            <a:r>
              <a:rPr lang="it-IT" sz="2400" b="1" dirty="0"/>
              <a:t> can the </a:t>
            </a:r>
            <a:r>
              <a:rPr lang="it-IT" sz="2400" b="1" dirty="0" err="1"/>
              <a:t>scientist</a:t>
            </a:r>
            <a:r>
              <a:rPr lang="it-IT" sz="2400" b="1" dirty="0"/>
              <a:t> do?</a:t>
            </a:r>
          </a:p>
        </p:txBody>
      </p:sp>
    </p:spTree>
    <p:extLst>
      <p:ext uri="{BB962C8B-B14F-4D97-AF65-F5344CB8AC3E}">
        <p14:creationId xmlns:p14="http://schemas.microsoft.com/office/powerpoint/2010/main" val="284581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24001" y="1"/>
            <a:ext cx="1708727" cy="12392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26848" y="328181"/>
            <a:ext cx="4441152" cy="547879"/>
          </a:xfrm>
        </p:spPr>
        <p:txBody>
          <a:bodyPr>
            <a:noAutofit/>
          </a:bodyPr>
          <a:lstStyle/>
          <a:p>
            <a:pPr algn="l"/>
            <a:r>
              <a:rPr lang="en-US" sz="3600" b="1" dirty="0">
                <a:solidFill>
                  <a:srgbClr val="800000"/>
                </a:solidFill>
                <a:latin typeface="Adobe Hebrew"/>
                <a:cs typeface="Adobe Hebrew"/>
              </a:rPr>
              <a:t>Metadata model</a:t>
            </a:r>
            <a:endParaRPr lang="en-US" sz="3200" b="1" dirty="0">
              <a:solidFill>
                <a:srgbClr val="800000"/>
              </a:solidFill>
              <a:latin typeface="Adobe Hebrew"/>
              <a:cs typeface="Adobe Hebrew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6034425" y="0"/>
            <a:ext cx="0" cy="6858000"/>
          </a:xfrm>
          <a:prstGeom prst="line">
            <a:avLst/>
          </a:prstGeom>
          <a:ln w="9525" cmpd="sng"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Title 3"/>
          <p:cNvSpPr txBox="1">
            <a:spLocks/>
          </p:cNvSpPr>
          <p:nvPr/>
        </p:nvSpPr>
        <p:spPr>
          <a:xfrm>
            <a:off x="6226848" y="893631"/>
            <a:ext cx="4318000" cy="416839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Tx/>
              <a:buChar char="-"/>
            </a:pPr>
            <a:r>
              <a:rPr lang="en-US" sz="2400" i="1" dirty="0">
                <a:latin typeface="Adobe Hebrew"/>
                <a:cs typeface="Adobe Hebrew"/>
              </a:rPr>
              <a:t>3-layers</a:t>
            </a:r>
          </a:p>
          <a:p>
            <a:pPr marL="457200" indent="-457200" algn="l">
              <a:buFontTx/>
              <a:buChar char="-"/>
            </a:pPr>
            <a:r>
              <a:rPr lang="en-US" sz="2400" i="1" dirty="0">
                <a:latin typeface="Adobe Hebrew"/>
                <a:cs typeface="Adobe Hebrew"/>
              </a:rPr>
              <a:t>Manage the complexity (see previous slide)</a:t>
            </a:r>
          </a:p>
          <a:p>
            <a:pPr marL="457200" indent="-457200" algn="l">
              <a:buFontTx/>
              <a:buChar char="-"/>
            </a:pPr>
            <a:r>
              <a:rPr lang="en-US" sz="2400" i="1" dirty="0">
                <a:latin typeface="Adobe Hebrew"/>
                <a:cs typeface="Adobe Hebrew"/>
              </a:rPr>
              <a:t>CERIF (formal syntax, declared semantics)</a:t>
            </a:r>
            <a:endParaRPr lang="en-US" sz="2400" b="1" i="1" dirty="0">
              <a:solidFill>
                <a:srgbClr val="800000"/>
              </a:solidFill>
              <a:latin typeface="Adobe Hebrew"/>
              <a:cs typeface="Adobe Hebrew"/>
            </a:endParaRPr>
          </a:p>
          <a:p>
            <a:pPr algn="l"/>
            <a:r>
              <a:rPr lang="en-US" sz="2400" b="1" i="1" dirty="0">
                <a:solidFill>
                  <a:srgbClr val="800000"/>
                </a:solidFill>
                <a:latin typeface="Adobe Hebrew"/>
                <a:cs typeface="Adobe Hebrew"/>
              </a:rPr>
              <a:t>Functions</a:t>
            </a:r>
          </a:p>
          <a:p>
            <a:pPr algn="l"/>
            <a:r>
              <a:rPr lang="en-US" sz="2400" i="1" dirty="0">
                <a:latin typeface="Adobe Hebrew"/>
                <a:cs typeface="Adobe Hebrew"/>
              </a:rPr>
              <a:t>-Discovery, selection</a:t>
            </a:r>
          </a:p>
          <a:p>
            <a:pPr algn="l"/>
            <a:r>
              <a:rPr lang="en-US" sz="2400" i="1" dirty="0">
                <a:latin typeface="Adobe Hebrew"/>
                <a:cs typeface="Adobe Hebrew"/>
              </a:rPr>
              <a:t>-Impact assessment</a:t>
            </a:r>
          </a:p>
          <a:p>
            <a:pPr algn="l"/>
            <a:r>
              <a:rPr lang="en-US" sz="2400" i="1" dirty="0">
                <a:latin typeface="Adobe Hebrew"/>
                <a:cs typeface="Adobe Hebrew"/>
              </a:rPr>
              <a:t>-Manage interoperability</a:t>
            </a:r>
          </a:p>
          <a:p>
            <a:pPr algn="l"/>
            <a:r>
              <a:rPr lang="en-US" sz="2400" b="1" i="1" dirty="0">
                <a:solidFill>
                  <a:srgbClr val="800000"/>
                </a:solidFill>
                <a:latin typeface="Adobe Hebrew"/>
                <a:cs typeface="Adobe Hebrew"/>
              </a:rPr>
              <a:t>Issues (selection of)</a:t>
            </a:r>
          </a:p>
          <a:p>
            <a:pPr marL="457200" indent="-457200" algn="l">
              <a:buFontTx/>
              <a:buChar char="-"/>
            </a:pPr>
            <a:r>
              <a:rPr lang="en-US" sz="2400" i="1" dirty="0">
                <a:latin typeface="Adobe Hebrew"/>
                <a:cs typeface="Adobe Hebrew"/>
              </a:rPr>
              <a:t>heterogeneity</a:t>
            </a:r>
          </a:p>
          <a:p>
            <a:pPr marL="457200" indent="-457200" algn="l">
              <a:buFontTx/>
              <a:buChar char="-"/>
            </a:pPr>
            <a:r>
              <a:rPr lang="en-US" sz="2400" i="1" dirty="0">
                <a:latin typeface="Adobe Hebrew"/>
                <a:cs typeface="Adobe Hebrew"/>
              </a:rPr>
              <a:t>Many standards to be mapped from TCS</a:t>
            </a:r>
          </a:p>
          <a:p>
            <a:pPr marL="457200" indent="-457200" algn="l">
              <a:buFontTx/>
              <a:buChar char="-"/>
            </a:pPr>
            <a:r>
              <a:rPr lang="en-US" sz="2400" i="1" dirty="0">
                <a:latin typeface="Adobe Hebrew"/>
                <a:cs typeface="Adobe Hebrew"/>
              </a:rPr>
              <a:t>Ontologies</a:t>
            </a:r>
          </a:p>
          <a:p>
            <a:pPr marL="457200" indent="-457200" algn="l">
              <a:buFontTx/>
              <a:buChar char="-"/>
            </a:pPr>
            <a:r>
              <a:rPr lang="en-US" sz="2400" i="1" dirty="0">
                <a:latin typeface="Adobe Hebrew"/>
                <a:cs typeface="Adobe Hebrew"/>
              </a:rPr>
              <a:t>Complex work</a:t>
            </a:r>
          </a:p>
          <a:p>
            <a:pPr algn="l"/>
            <a:endParaRPr lang="en-US" sz="2400" i="1" dirty="0">
              <a:latin typeface="Adobe Hebrew"/>
              <a:cs typeface="Adobe Hebrew"/>
            </a:endParaRPr>
          </a:p>
          <a:p>
            <a:pPr marL="457200" indent="-457200" algn="l">
              <a:buFont typeface="Arial"/>
              <a:buChar char="•"/>
            </a:pPr>
            <a:endParaRPr lang="en-US" sz="2400" i="1" dirty="0">
              <a:latin typeface="Adobe Hebrew"/>
              <a:cs typeface="Adobe Hebrew"/>
            </a:endParaRPr>
          </a:p>
          <a:p>
            <a:pPr algn="l"/>
            <a:endParaRPr lang="en-US" sz="2400" i="1" dirty="0">
              <a:latin typeface="Adobe Hebrew"/>
              <a:cs typeface="Adobe Hebrew"/>
            </a:endParaRPr>
          </a:p>
        </p:txBody>
      </p:sp>
      <p:sp>
        <p:nvSpPr>
          <p:cNvPr id="11" name="Shape 146"/>
          <p:cNvSpPr/>
          <p:nvPr/>
        </p:nvSpPr>
        <p:spPr>
          <a:xfrm>
            <a:off x="1595101" y="1768905"/>
            <a:ext cx="4387293" cy="620260"/>
          </a:xfrm>
          <a:prstGeom prst="roundRect">
            <a:avLst>
              <a:gd name="adj" fmla="val 16667"/>
            </a:avLst>
          </a:prstGeom>
          <a:solidFill>
            <a:srgbClr val="FFF2CC"/>
          </a:solidFill>
          <a:ln w="76200" cap="flat">
            <a:solidFill>
              <a:srgbClr val="F1C23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buNone/>
            </a:pPr>
            <a:r>
              <a:rPr lang="en-US" sz="2000" dirty="0"/>
              <a:t>Discovery (DC) and (CKAN, </a:t>
            </a:r>
            <a:r>
              <a:rPr lang="en-US" sz="2000" dirty="0" err="1"/>
              <a:t>eGMS</a:t>
            </a:r>
            <a:r>
              <a:rPr lang="en-US" sz="2000" dirty="0"/>
              <a:t>)</a:t>
            </a:r>
          </a:p>
        </p:txBody>
      </p:sp>
      <p:sp>
        <p:nvSpPr>
          <p:cNvPr id="12" name="Shape 147"/>
          <p:cNvSpPr/>
          <p:nvPr/>
        </p:nvSpPr>
        <p:spPr>
          <a:xfrm>
            <a:off x="1608089" y="2879037"/>
            <a:ext cx="4374176" cy="614698"/>
          </a:xfrm>
          <a:prstGeom prst="roundRect">
            <a:avLst>
              <a:gd name="adj" fmla="val 16667"/>
            </a:avLst>
          </a:prstGeom>
          <a:solidFill>
            <a:srgbClr val="FFF2CC"/>
          </a:solidFill>
          <a:ln w="76200" cap="flat">
            <a:solidFill>
              <a:srgbClr val="F1C23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buNone/>
            </a:pPr>
            <a:r>
              <a:rPr lang="en-US" sz="2000"/>
              <a:t>Contextual (CERIF metadata model)</a:t>
            </a:r>
          </a:p>
        </p:txBody>
      </p:sp>
      <p:sp>
        <p:nvSpPr>
          <p:cNvPr id="13" name="Shape 148"/>
          <p:cNvSpPr/>
          <p:nvPr/>
        </p:nvSpPr>
        <p:spPr>
          <a:xfrm>
            <a:off x="1595101" y="3952731"/>
            <a:ext cx="4387293" cy="688559"/>
          </a:xfrm>
          <a:prstGeom prst="roundRect">
            <a:avLst>
              <a:gd name="adj" fmla="val 16667"/>
            </a:avLst>
          </a:prstGeom>
          <a:solidFill>
            <a:srgbClr val="FFF2CC"/>
          </a:solidFill>
          <a:ln w="76200" cap="flat">
            <a:solidFill>
              <a:srgbClr val="F1C23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buNone/>
            </a:pPr>
            <a:r>
              <a:rPr lang="en-US" sz="2000" dirty="0"/>
              <a:t>Detailed (community specific)</a:t>
            </a:r>
          </a:p>
        </p:txBody>
      </p:sp>
      <p:sp>
        <p:nvSpPr>
          <p:cNvPr id="14" name="Shape 149"/>
          <p:cNvSpPr/>
          <p:nvPr/>
        </p:nvSpPr>
        <p:spPr>
          <a:xfrm rot="16203504">
            <a:off x="1152390" y="2215176"/>
            <a:ext cx="1309709" cy="47222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FE2F3"/>
          </a:solidFill>
          <a:ln w="76200" cap="flat">
            <a:solidFill>
              <a:srgbClr val="A4C2F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buNone/>
            </a:pPr>
            <a:r>
              <a:rPr lang="en-US" sz="2000">
                <a:solidFill>
                  <a:srgbClr val="1155CC"/>
                </a:solidFill>
              </a:rPr>
              <a:t>Generate</a:t>
            </a:r>
          </a:p>
        </p:txBody>
      </p:sp>
      <p:sp>
        <p:nvSpPr>
          <p:cNvPr id="15" name="Shape 150"/>
          <p:cNvSpPr/>
          <p:nvPr/>
        </p:nvSpPr>
        <p:spPr>
          <a:xfrm rot="5401096">
            <a:off x="1110008" y="3666042"/>
            <a:ext cx="1394472" cy="47222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FE2F3"/>
          </a:solidFill>
          <a:ln w="76200" cap="flat">
            <a:solidFill>
              <a:srgbClr val="A4C2F4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buNone/>
            </a:pPr>
            <a:r>
              <a:rPr lang="en-US" sz="2000">
                <a:solidFill>
                  <a:srgbClr val="1155CC"/>
                </a:solidFill>
              </a:rPr>
              <a:t>Point to</a:t>
            </a:r>
          </a:p>
        </p:txBody>
      </p:sp>
      <p:sp>
        <p:nvSpPr>
          <p:cNvPr id="16" name="Shape 151"/>
          <p:cNvSpPr txBox="1"/>
          <p:nvPr/>
        </p:nvSpPr>
        <p:spPr>
          <a:xfrm>
            <a:off x="1909979" y="1369325"/>
            <a:ext cx="3878366" cy="648068"/>
          </a:xfrm>
          <a:prstGeom prst="rect">
            <a:avLst/>
          </a:prstGeom>
          <a:noFill/>
          <a:ln w="28575" cap="flat">
            <a:noFill/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dirty="0"/>
              <a:t>Web portal, </a:t>
            </a:r>
            <a:r>
              <a:rPr lang="en-US" dirty="0" err="1"/>
              <a:t>Spatio</a:t>
            </a:r>
            <a:r>
              <a:rPr lang="en-US" dirty="0"/>
              <a:t>-Temporal Search</a:t>
            </a:r>
          </a:p>
        </p:txBody>
      </p:sp>
      <p:sp>
        <p:nvSpPr>
          <p:cNvPr id="19" name="Shape 158"/>
          <p:cNvSpPr/>
          <p:nvPr/>
        </p:nvSpPr>
        <p:spPr>
          <a:xfrm>
            <a:off x="2960699" y="4553717"/>
            <a:ext cx="260934" cy="444227"/>
          </a:xfrm>
          <a:prstGeom prst="flowChartMagneticDisk">
            <a:avLst/>
          </a:prstGeom>
          <a:solidFill>
            <a:srgbClr val="CFE2F3"/>
          </a:solidFill>
          <a:ln w="38100" cap="flat">
            <a:solidFill>
              <a:srgbClr val="3D85C6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0" name="Shape 159"/>
          <p:cNvSpPr/>
          <p:nvPr/>
        </p:nvSpPr>
        <p:spPr>
          <a:xfrm>
            <a:off x="3588228" y="4477148"/>
            <a:ext cx="260934" cy="444227"/>
          </a:xfrm>
          <a:prstGeom prst="flowChartMagneticDisk">
            <a:avLst/>
          </a:prstGeom>
          <a:solidFill>
            <a:srgbClr val="CFE2F3"/>
          </a:solidFill>
          <a:ln w="38100" cap="flat">
            <a:solidFill>
              <a:srgbClr val="3D85C6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" name="Shape 160"/>
          <p:cNvSpPr/>
          <p:nvPr/>
        </p:nvSpPr>
        <p:spPr>
          <a:xfrm>
            <a:off x="4189752" y="4553717"/>
            <a:ext cx="260934" cy="444227"/>
          </a:xfrm>
          <a:prstGeom prst="flowChartMagneticDisk">
            <a:avLst/>
          </a:prstGeom>
          <a:solidFill>
            <a:srgbClr val="CFE2F3"/>
          </a:solidFill>
          <a:ln w="38100" cap="flat">
            <a:solidFill>
              <a:srgbClr val="3D85C6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2" name="Shape 161"/>
          <p:cNvSpPr/>
          <p:nvPr/>
        </p:nvSpPr>
        <p:spPr>
          <a:xfrm>
            <a:off x="4846954" y="4477148"/>
            <a:ext cx="260934" cy="444227"/>
          </a:xfrm>
          <a:prstGeom prst="flowChartMagneticDisk">
            <a:avLst/>
          </a:prstGeom>
          <a:solidFill>
            <a:srgbClr val="CFE2F3"/>
          </a:solidFill>
          <a:ln w="38100" cap="flat">
            <a:solidFill>
              <a:srgbClr val="3D85C6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" name="Shape 162"/>
          <p:cNvSpPr txBox="1"/>
          <p:nvPr/>
        </p:nvSpPr>
        <p:spPr>
          <a:xfrm>
            <a:off x="2686137" y="4997943"/>
            <a:ext cx="2800319" cy="26785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algn="ctr">
              <a:buNone/>
            </a:pPr>
            <a:r>
              <a:rPr lang="en-US" dirty="0">
                <a:solidFill>
                  <a:srgbClr val="0B5394"/>
                </a:solidFill>
              </a:rPr>
              <a:t>domain specific – data</a:t>
            </a:r>
          </a:p>
          <a:p>
            <a:pPr algn="ctr">
              <a:buNone/>
            </a:pPr>
            <a:r>
              <a:rPr lang="en-US" dirty="0">
                <a:solidFill>
                  <a:srgbClr val="0B5394"/>
                </a:solidFill>
              </a:rPr>
              <a:t>(TCS or </a:t>
            </a:r>
            <a:r>
              <a:rPr lang="en-US" dirty="0" smtClean="0">
                <a:solidFill>
                  <a:srgbClr val="0B5394"/>
                </a:solidFill>
              </a:rPr>
              <a:t>National RIs</a:t>
            </a:r>
            <a:r>
              <a:rPr lang="en-US" dirty="0">
                <a:solidFill>
                  <a:srgbClr val="0B5394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5063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</p:spPr>
        <p:txBody>
          <a:bodyPr>
            <a:normAutofit/>
          </a:bodyPr>
          <a:lstStyle/>
          <a:p>
            <a:r>
              <a:rPr lang="en-GB" dirty="0" smtClean="0"/>
              <a:t>EPOS Metadata Baseline</a:t>
            </a:r>
            <a:endParaRPr lang="en-GB" dirty="0"/>
          </a:p>
        </p:txBody>
      </p:sp>
      <p:pic>
        <p:nvPicPr>
          <p:cNvPr id="7" name="image02.pn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167472"/>
            <a:ext cx="9144000" cy="5667643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65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7564" y="1967346"/>
            <a:ext cx="7536872" cy="2041669"/>
          </a:xfrm>
        </p:spPr>
        <p:txBody>
          <a:bodyPr>
            <a:normAutofit/>
          </a:bodyPr>
          <a:lstStyle/>
          <a:p>
            <a:r>
              <a:rPr lang="en-GB" dirty="0" smtClean="0"/>
              <a:t>Working on the Use-Cases: </a:t>
            </a:r>
            <a:br>
              <a:rPr lang="en-GB" dirty="0" smtClean="0"/>
            </a:br>
            <a:r>
              <a:rPr lang="en-GB" dirty="0" smtClean="0"/>
              <a:t>a survey and a collaborative pad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422A6-F954-4442-91D6-8D9EDE7F8113}" type="datetime3">
              <a:rPr lang="fr-BE" smtClean="0"/>
              <a:t>31/05/2017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18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714FC-9404-E34F-9CFF-526E1E287F3F}" type="datetime3">
              <a:rPr lang="fr-BE" smtClean="0"/>
              <a:t>31/05/2017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20</a:t>
            </a:fld>
            <a:endParaRPr lang="fr-FR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"/>
            <a:ext cx="11353801" cy="6857999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643095" y="5335675"/>
            <a:ext cx="3034602" cy="1385801"/>
          </a:xfrm>
          <a:prstGeom prst="ellipse">
            <a:avLst/>
          </a:prstGeom>
          <a:solidFill>
            <a:schemeClr val="accent4">
              <a:lumMod val="20000"/>
              <a:lumOff val="80000"/>
              <a:alpha val="13000"/>
            </a:schemeClr>
          </a:solidFill>
          <a:ln w="28575">
            <a:solidFill>
              <a:srgbClr val="B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25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2CC7-22A4-EA45-8F6C-18E8B26AA377}" type="datetime3">
              <a:rPr lang="fr-BE" smtClean="0"/>
              <a:t>31/05/2017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21</a:t>
            </a:fld>
            <a:endParaRPr lang="fr-FR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891" y="94385"/>
            <a:ext cx="11029950" cy="662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12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Acknowledgment</a:t>
            </a:r>
            <a:endParaRPr lang="en-GB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2CC7-22A4-EA45-8F6C-18E8B26AA377}" type="datetime3">
              <a:rPr lang="fr-BE" smtClean="0"/>
              <a:t>31/05/2017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VRE4EIC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9159E-1786-C045-BF34-3D9A3E92D711}" type="slidenum">
              <a:rPr lang="fr-FR" smtClean="0"/>
              <a:t>22</a:t>
            </a:fld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1700645" y="2638524"/>
            <a:ext cx="88763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VRE4EIC project </a:t>
            </a:r>
            <a:r>
              <a:rPr lang="en-GB" sz="2800" dirty="0"/>
              <a:t>has received has received funding from the European Union’s Horizon 2020 research and innovation programme under grant agreement No </a:t>
            </a:r>
            <a:r>
              <a:rPr lang="en-GB" sz="2800" dirty="0" smtClean="0"/>
              <a:t>676247</a:t>
            </a:r>
            <a:endParaRPr lang="en-GB" sz="2800" dirty="0"/>
          </a:p>
        </p:txBody>
      </p:sp>
      <p:pic>
        <p:nvPicPr>
          <p:cNvPr id="9" name="Imag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26" y="4302205"/>
            <a:ext cx="2614930" cy="177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59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>
            <a:lumMod val="20000"/>
            <a:lumOff val="80000"/>
            <a:alpha val="13000"/>
          </a:schemeClr>
        </a:solidFill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VRE4EIC-P-TPL-v01" id="{7B9C1352-720B-AA46-9A0F-9E5218871F83}" vid="{D80867F6-27A9-5846-95B5-D7A02759FA59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12768</TotalTime>
  <Words>1257</Words>
  <Application>Microsoft Office PowerPoint</Application>
  <PresentationFormat>Widescreen</PresentationFormat>
  <Paragraphs>366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DengXian</vt:lpstr>
      <vt:lpstr>ＭＳ Ｐゴシック</vt:lpstr>
      <vt:lpstr>Adobe Hebrew</vt:lpstr>
      <vt:lpstr>Arial</vt:lpstr>
      <vt:lpstr>Calibri</vt:lpstr>
      <vt:lpstr>Calibri Light</vt:lpstr>
      <vt:lpstr>Wingdings</vt:lpstr>
      <vt:lpstr>Thème Office</vt:lpstr>
      <vt:lpstr>Virtual Research Environments (VRE) vs Research Infrastructures (RI) usage</vt:lpstr>
      <vt:lpstr>Agenda</vt:lpstr>
      <vt:lpstr>The Vision</vt:lpstr>
      <vt:lpstr>ENVRIPLUS</vt:lpstr>
      <vt:lpstr>Research Infrastructures, I3, and ESFRIs in environmental Sciences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ENVRIPLUS E-RIs support VRE4EIC use cases? </vt:lpstr>
      <vt:lpstr>SC3: Mosquito and disease distribution</vt:lpstr>
      <vt:lpstr>PowerPoint Presentation</vt:lpstr>
      <vt:lpstr>Mapping solid earth data and Research Infrastructures to CERIF:  EPOS approach</vt:lpstr>
      <vt:lpstr>PowerPoint Presentation</vt:lpstr>
      <vt:lpstr>PowerPoint Presentation</vt:lpstr>
      <vt:lpstr>Metadata model</vt:lpstr>
      <vt:lpstr>EPOS Metadata Baseline</vt:lpstr>
      <vt:lpstr>Working on the Use-Cases:  a survey and a collaborative pad</vt:lpstr>
      <vt:lpstr>PowerPoint Presentation</vt:lpstr>
      <vt:lpstr>PowerPoint Presentation</vt:lpstr>
      <vt:lpstr>Acknowledgment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Pierre Guisset</dc:creator>
  <cp:lastModifiedBy>Val Cas</cp:lastModifiedBy>
  <cp:revision>307</cp:revision>
  <cp:lastPrinted>2015-11-09T08:35:24Z</cp:lastPrinted>
  <dcterms:created xsi:type="dcterms:W3CDTF">2015-11-05T14:13:13Z</dcterms:created>
  <dcterms:modified xsi:type="dcterms:W3CDTF">2017-05-31T06:38:09Z</dcterms:modified>
</cp:coreProperties>
</file>