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5"/>
    <p:sldMasterId id="2147483648" r:id="rId6"/>
    <p:sldMasterId id="2147483652" r:id="rId7"/>
    <p:sldMasterId id="2147483662" r:id="rId8"/>
    <p:sldMasterId id="2147483693" r:id="rId9"/>
    <p:sldMasterId id="2147483698" r:id="rId10"/>
    <p:sldMasterId id="2147483665" r:id="rId11"/>
  </p:sldMasterIdLst>
  <p:notesMasterIdLst>
    <p:notesMasterId r:id="rId23"/>
  </p:notesMasterIdLst>
  <p:handoutMasterIdLst>
    <p:handoutMasterId r:id="rId24"/>
  </p:handoutMasterIdLst>
  <p:sldIdLst>
    <p:sldId id="292" r:id="rId12"/>
    <p:sldId id="683" r:id="rId13"/>
    <p:sldId id="295" r:id="rId14"/>
    <p:sldId id="298" r:id="rId15"/>
    <p:sldId id="300" r:id="rId16"/>
    <p:sldId id="303" r:id="rId17"/>
    <p:sldId id="304" r:id="rId18"/>
    <p:sldId id="301" r:id="rId19"/>
    <p:sldId id="302" r:id="rId20"/>
    <p:sldId id="684" r:id="rId21"/>
    <p:sldId id="263" r:id="rId22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523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2F"/>
    <a:srgbClr val="E9570E"/>
    <a:srgbClr val="BEEAFF"/>
    <a:srgbClr val="8E1558"/>
    <a:srgbClr val="F8A900"/>
    <a:srgbClr val="2A4898"/>
    <a:srgbClr val="003D50"/>
    <a:srgbClr val="0D224C"/>
    <a:srgbClr val="384973"/>
    <a:srgbClr val="007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93011" autoAdjust="0"/>
  </p:normalViewPr>
  <p:slideViewPr>
    <p:cSldViewPr snapToGrid="0" snapToObjects="1" showGuides="1">
      <p:cViewPr varScale="1">
        <p:scale>
          <a:sx n="82" d="100"/>
          <a:sy n="82" d="100"/>
        </p:scale>
        <p:origin x="660" y="56"/>
      </p:cViewPr>
      <p:guideLst>
        <p:guide pos="5239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6" d="100"/>
          <a:sy n="86" d="100"/>
        </p:scale>
        <p:origin x="14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88211-F0D4-430D-A5DF-CEA4CB5F2B2E}" type="doc">
      <dgm:prSet loTypeId="urn:microsoft.com/office/officeart/2005/8/layout/radial1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66C5D5F4-624B-4DC2-ABEF-23C80BDC5081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Reporting</a:t>
          </a:r>
        </a:p>
      </dgm:t>
    </dgm:pt>
    <dgm:pt modelId="{95631512-31DE-4EE7-9B2A-455734C1825E}" type="parTrans" cxnId="{1012B463-0419-4F1E-8BD3-2ADBBABA7801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FCB5C8DB-812F-4A59-9C5C-D9DF79055437}" type="sibTrans" cxnId="{1012B463-0419-4F1E-8BD3-2ADBBABA7801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27CD2E2C-4CE8-4424-AFF5-A91B1A05B4BC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Enhanced</a:t>
          </a:r>
          <a:r>
            <a:rPr lang="en-GB" sz="1200" b="0" kern="1200" dirty="0">
              <a:solidFill>
                <a:schemeClr val="tx1"/>
              </a:solidFill>
              <a:latin typeface="Roboto Light" panose="020B0604020202020204" charset="0"/>
              <a:ea typeface="Roboto Light" panose="020B0604020202020204" charset="0"/>
            </a:rPr>
            <a:t> </a:t>
          </a: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UX</a:t>
          </a:r>
        </a:p>
      </dgm:t>
    </dgm:pt>
    <dgm:pt modelId="{0B24EFCA-FEE7-4849-9314-00900EFDDD85}" type="parTrans" cxnId="{9E12E3A4-3346-491C-87F6-B7432661B8D5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3DFB9AE6-608F-41EA-BC5D-E3F9DC05F2DA}" type="sibTrans" cxnId="{9E12E3A4-3346-491C-87F6-B7432661B8D5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9E4BCC8D-8C4E-4C18-921D-2AE99DE0CD23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Ease the digital preservation pain</a:t>
          </a:r>
        </a:p>
      </dgm:t>
    </dgm:pt>
    <dgm:pt modelId="{0212C4D7-1F9C-4BE6-8D2B-A9991588DBF7}" type="parTrans" cxnId="{F7CD3C16-5CFC-40B2-8D5F-473405EA49F1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D366097D-4EE8-4490-885E-AD218BE694FD}" type="sibTrans" cxnId="{F7CD3C16-5CFC-40B2-8D5F-473405EA49F1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A516D283-F2A7-4855-81FA-E9302B464EA8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Modular and inter-operable</a:t>
          </a:r>
        </a:p>
      </dgm:t>
    </dgm:pt>
    <dgm:pt modelId="{92ECF8AB-26D0-4C03-897A-FC4BCF08C5BB}" type="parTrans" cxnId="{C1514414-244A-4AA1-8CE2-A6D3F7CA1D3A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F6E41200-E469-43D6-A3E1-BF537B2A6484}" type="sibTrans" cxnId="{C1514414-244A-4AA1-8CE2-A6D3F7CA1D3A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6A147E17-BE61-48D2-AC94-FD5F92E7CD25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Compliance</a:t>
          </a:r>
        </a:p>
      </dgm:t>
    </dgm:pt>
    <dgm:pt modelId="{31D89CDE-A20D-4FE5-B989-993D898299F0}" type="parTrans" cxnId="{4D6A0079-2CD8-4CBE-9D77-2767336F0C3F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4DC4F219-5E4E-43C7-912E-F8A7072040B9}" type="sibTrans" cxnId="{4D6A0079-2CD8-4CBE-9D77-2767336F0C3F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01743704-1E0F-4367-88B9-F7A274D9B67A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Multi-content</a:t>
          </a:r>
        </a:p>
      </dgm:t>
    </dgm:pt>
    <dgm:pt modelId="{DED854C0-391B-4CCB-B3B3-BD55A04C8437}" type="parTrans" cxnId="{8B046BE4-ACAC-4EBB-A3A1-31E27719F980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98EBCB77-3D4D-4986-90B4-1FF6ADFC1D9B}" type="sibTrans" cxnId="{8B046BE4-ACAC-4EBB-A3A1-31E27719F980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20D34608-F2E2-412A-94C0-4215B1427071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Cost effective</a:t>
          </a:r>
        </a:p>
      </dgm:t>
    </dgm:pt>
    <dgm:pt modelId="{E5BBE353-0271-40A2-A936-28CFE8540B99}" type="parTrans" cxnId="{8B812301-4865-489F-B8BE-8E127144C3C7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38CE7140-BC1F-4B00-A25C-6092D79F866A}" type="sibTrans" cxnId="{8B812301-4865-489F-B8BE-8E127144C3C7}">
      <dgm:prSet/>
      <dgm:spPr>
        <a:solidFill>
          <a:srgbClr val="8A468F"/>
        </a:solidFill>
      </dgm:spPr>
      <dgm:t>
        <a:bodyPr/>
        <a:lstStyle/>
        <a:p>
          <a:endParaRPr lang="en-GB" sz="1200"/>
        </a:p>
      </dgm:t>
    </dgm:pt>
    <dgm:pt modelId="{466711CA-F5AE-4ED2-A160-4D101D68FB75}">
      <dgm:prSet phldrT="[Text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b="1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</a:rPr>
            <a:t> </a:t>
          </a:r>
          <a:r>
            <a:rPr lang="en-GB" sz="1100" b="1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</a:rPr>
            <a:t>Community led</a:t>
          </a:r>
        </a:p>
      </dgm:t>
    </dgm:pt>
    <dgm:pt modelId="{9036AAAB-569C-44CF-9E2A-8ED0A9892F62}" type="parTrans" cxnId="{F04C67EA-7BF3-4972-8178-AAD50E2FC2C6}">
      <dgm:prSet custT="1"/>
      <dgm:spPr>
        <a:ln>
          <a:solidFill>
            <a:schemeClr val="tx1"/>
          </a:solidFill>
        </a:ln>
      </dgm:spPr>
      <dgm:t>
        <a:bodyPr/>
        <a:lstStyle/>
        <a:p>
          <a:endParaRPr lang="en-GB" sz="1200"/>
        </a:p>
      </dgm:t>
    </dgm:pt>
    <dgm:pt modelId="{D58CCE67-0279-4874-8258-5A1BE873738E}" type="sibTrans" cxnId="{F04C67EA-7BF3-4972-8178-AAD50E2FC2C6}">
      <dgm:prSet/>
      <dgm:spPr>
        <a:solidFill>
          <a:srgbClr val="8A468F"/>
        </a:solidFill>
        <a:ln>
          <a:noFill/>
        </a:ln>
        <a:effectLst/>
      </dgm:spPr>
      <dgm:t>
        <a:bodyPr/>
        <a:lstStyle/>
        <a:p>
          <a:endParaRPr lang="en-GB" sz="1200"/>
        </a:p>
      </dgm:t>
    </dgm:pt>
    <dgm:pt modelId="{D67ED34E-11C6-4E95-946E-AC0C1A43E796}">
      <dgm:prSet phldrT="[Text]" custT="1"/>
      <dgm:spPr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7620" tIns="7620" rIns="7620" bIns="76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Input from &gt;70 UK universities</a:t>
          </a:r>
        </a:p>
      </dgm:t>
    </dgm:pt>
    <dgm:pt modelId="{631BF672-D161-4DA6-B675-CD20FBDC7416}" type="sibTrans" cxnId="{FD720798-8A59-49A5-8865-DAA13C9C0F7C}">
      <dgm:prSet/>
      <dgm:spPr/>
      <dgm:t>
        <a:bodyPr/>
        <a:lstStyle/>
        <a:p>
          <a:endParaRPr lang="en-GB" sz="1200"/>
        </a:p>
      </dgm:t>
    </dgm:pt>
    <dgm:pt modelId="{99BFD665-A424-43E7-BE4F-F54381C4ABCF}" type="parTrans" cxnId="{FD720798-8A59-49A5-8865-DAA13C9C0F7C}">
      <dgm:prSet/>
      <dgm:spPr/>
      <dgm:t>
        <a:bodyPr/>
        <a:lstStyle/>
        <a:p>
          <a:endParaRPr lang="en-GB" sz="1200"/>
        </a:p>
      </dgm:t>
    </dgm:pt>
    <dgm:pt modelId="{9C9B6042-94D1-49C5-88AF-928F19900019}" type="pres">
      <dgm:prSet presAssocID="{CCF88211-F0D4-430D-A5DF-CEA4CB5F2B2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F5DDCE4-B325-4D5B-9EC0-4CCE8492EB6C}" type="pres">
      <dgm:prSet presAssocID="{D67ED34E-11C6-4E95-946E-AC0C1A43E796}" presName="centerShape" presStyleLbl="node0" presStyleIdx="0" presStyleCnt="1" custAng="0" custScaleX="140990" custScaleY="140989"/>
      <dgm:spPr>
        <a:xfrm>
          <a:off x="2329129" y="1522096"/>
          <a:ext cx="1419868" cy="1419857"/>
        </a:xfrm>
        <a:prstGeom prst="ellipse">
          <a:avLst/>
        </a:prstGeom>
      </dgm:spPr>
    </dgm:pt>
    <dgm:pt modelId="{4DDE3EB5-8D0D-4F8A-8BFA-2808CE29BFE6}" type="pres">
      <dgm:prSet presAssocID="{DED854C0-391B-4CCB-B3B3-BD55A04C8437}" presName="Name9" presStyleLbl="parChTrans1D2" presStyleIdx="0" presStyleCnt="8"/>
      <dgm:spPr/>
    </dgm:pt>
    <dgm:pt modelId="{A8EF5AE0-2765-4082-9C5A-01ADC5E73464}" type="pres">
      <dgm:prSet presAssocID="{DED854C0-391B-4CCB-B3B3-BD55A04C8437}" presName="connTx" presStyleLbl="parChTrans1D2" presStyleIdx="0" presStyleCnt="8"/>
      <dgm:spPr/>
    </dgm:pt>
    <dgm:pt modelId="{952CDC46-F587-40A5-840F-629DCB43DC8E}" type="pres">
      <dgm:prSet presAssocID="{01743704-1E0F-4367-88B9-F7A274D9B67A}" presName="node" presStyleLbl="node1" presStyleIdx="0" presStyleCnt="8" custScaleX="115264" custScaleY="115264">
        <dgm:presLayoutVars>
          <dgm:bulletEnabled val="1"/>
        </dgm:presLayoutVars>
      </dgm:prSet>
      <dgm:spPr>
        <a:xfrm>
          <a:off x="2458668" y="-60749"/>
          <a:ext cx="1160789" cy="1160789"/>
        </a:xfrm>
        <a:prstGeom prst="ellipse">
          <a:avLst/>
        </a:prstGeom>
      </dgm:spPr>
    </dgm:pt>
    <dgm:pt modelId="{169F2B63-2A1F-4223-B56F-BE35EE474574}" type="pres">
      <dgm:prSet presAssocID="{92ECF8AB-26D0-4C03-897A-FC4BCF08C5BB}" presName="Name9" presStyleLbl="parChTrans1D2" presStyleIdx="1" presStyleCnt="8"/>
      <dgm:spPr/>
    </dgm:pt>
    <dgm:pt modelId="{2C33328A-4CBF-4FE8-B783-0CEE9F9E9CD7}" type="pres">
      <dgm:prSet presAssocID="{92ECF8AB-26D0-4C03-897A-FC4BCF08C5BB}" presName="connTx" presStyleLbl="parChTrans1D2" presStyleIdx="1" presStyleCnt="8"/>
      <dgm:spPr/>
    </dgm:pt>
    <dgm:pt modelId="{6B25B510-4996-4689-BFEE-6A49C6883FCE}" type="pres">
      <dgm:prSet presAssocID="{A516D283-F2A7-4855-81FA-E9302B464EA8}" presName="node" presStyleLbl="node1" presStyleIdx="1" presStyleCnt="8" custScaleX="115264" custScaleY="115264">
        <dgm:presLayoutVars>
          <dgm:bulletEnabled val="1"/>
        </dgm:presLayoutVars>
      </dgm:prSet>
      <dgm:spPr>
        <a:xfrm>
          <a:off x="3669504" y="440794"/>
          <a:ext cx="1160789" cy="1160789"/>
        </a:xfrm>
        <a:prstGeom prst="ellipse">
          <a:avLst/>
        </a:prstGeom>
      </dgm:spPr>
    </dgm:pt>
    <dgm:pt modelId="{C0A7207F-7FAB-4AFE-B751-03554AF5F798}" type="pres">
      <dgm:prSet presAssocID="{95631512-31DE-4EE7-9B2A-455734C1825E}" presName="Name9" presStyleLbl="parChTrans1D2" presStyleIdx="2" presStyleCnt="8"/>
      <dgm:spPr/>
    </dgm:pt>
    <dgm:pt modelId="{15C66FE2-2B9E-4178-AB64-F0A99B801F7B}" type="pres">
      <dgm:prSet presAssocID="{95631512-31DE-4EE7-9B2A-455734C1825E}" presName="connTx" presStyleLbl="parChTrans1D2" presStyleIdx="2" presStyleCnt="8"/>
      <dgm:spPr/>
    </dgm:pt>
    <dgm:pt modelId="{003DD6D0-3C4A-4071-BBAF-8F4D2D5B6226}" type="pres">
      <dgm:prSet presAssocID="{66C5D5F4-624B-4DC2-ABEF-23C80BDC5081}" presName="node" presStyleLbl="node1" presStyleIdx="2" presStyleCnt="8" custScaleX="115264" custScaleY="115264">
        <dgm:presLayoutVars>
          <dgm:bulletEnabled val="1"/>
        </dgm:presLayoutVars>
      </dgm:prSet>
      <dgm:spPr>
        <a:xfrm>
          <a:off x="4171048" y="1651630"/>
          <a:ext cx="1160789" cy="1160789"/>
        </a:xfrm>
        <a:prstGeom prst="ellipse">
          <a:avLst/>
        </a:prstGeom>
      </dgm:spPr>
    </dgm:pt>
    <dgm:pt modelId="{339EB888-AFB6-4AE6-A3B4-961829691257}" type="pres">
      <dgm:prSet presAssocID="{31D89CDE-A20D-4FE5-B989-993D898299F0}" presName="Name9" presStyleLbl="parChTrans1D2" presStyleIdx="3" presStyleCnt="8"/>
      <dgm:spPr/>
    </dgm:pt>
    <dgm:pt modelId="{4EC874FA-95C8-448D-8D75-4AE2CEC87041}" type="pres">
      <dgm:prSet presAssocID="{31D89CDE-A20D-4FE5-B989-993D898299F0}" presName="connTx" presStyleLbl="parChTrans1D2" presStyleIdx="3" presStyleCnt="8"/>
      <dgm:spPr/>
    </dgm:pt>
    <dgm:pt modelId="{E5CEB18D-6011-4321-BC27-ECF0042EEBC5}" type="pres">
      <dgm:prSet presAssocID="{6A147E17-BE61-48D2-AC94-FD5F92E7CD25}" presName="node" presStyleLbl="node1" presStyleIdx="3" presStyleCnt="8" custScaleX="115264" custScaleY="115264">
        <dgm:presLayoutVars>
          <dgm:bulletEnabled val="1"/>
        </dgm:presLayoutVars>
      </dgm:prSet>
      <dgm:spPr>
        <a:xfrm>
          <a:off x="3669504" y="2862465"/>
          <a:ext cx="1160789" cy="1160789"/>
        </a:xfrm>
        <a:prstGeom prst="ellipse">
          <a:avLst/>
        </a:prstGeom>
      </dgm:spPr>
    </dgm:pt>
    <dgm:pt modelId="{9D7B1A47-22C6-4826-8DCD-3A1B5725EFFD}" type="pres">
      <dgm:prSet presAssocID="{0212C4D7-1F9C-4BE6-8D2B-A9991588DBF7}" presName="Name9" presStyleLbl="parChTrans1D2" presStyleIdx="4" presStyleCnt="8"/>
      <dgm:spPr/>
    </dgm:pt>
    <dgm:pt modelId="{0E68EF16-CE18-47D5-AA54-C13D373AA91F}" type="pres">
      <dgm:prSet presAssocID="{0212C4D7-1F9C-4BE6-8D2B-A9991588DBF7}" presName="connTx" presStyleLbl="parChTrans1D2" presStyleIdx="4" presStyleCnt="8"/>
      <dgm:spPr/>
    </dgm:pt>
    <dgm:pt modelId="{48BA2ACC-663E-46FD-869B-0C9353A5E850}" type="pres">
      <dgm:prSet presAssocID="{9E4BCC8D-8C4E-4C18-921D-2AE99DE0CD23}" presName="node" presStyleLbl="node1" presStyleIdx="4" presStyleCnt="8" custScaleX="115264" custScaleY="115264">
        <dgm:presLayoutVars>
          <dgm:bulletEnabled val="1"/>
        </dgm:presLayoutVars>
      </dgm:prSet>
      <dgm:spPr>
        <a:xfrm>
          <a:off x="2458668" y="3364010"/>
          <a:ext cx="1160789" cy="1160789"/>
        </a:xfrm>
        <a:prstGeom prst="ellipse">
          <a:avLst/>
        </a:prstGeom>
      </dgm:spPr>
    </dgm:pt>
    <dgm:pt modelId="{9BDD5D77-16E7-4D64-B7FB-1139099E7D79}" type="pres">
      <dgm:prSet presAssocID="{0B24EFCA-FEE7-4849-9314-00900EFDDD85}" presName="Name9" presStyleLbl="parChTrans1D2" presStyleIdx="5" presStyleCnt="8"/>
      <dgm:spPr/>
    </dgm:pt>
    <dgm:pt modelId="{6E587F7F-82AA-49E7-80AF-108DE8BA12A0}" type="pres">
      <dgm:prSet presAssocID="{0B24EFCA-FEE7-4849-9314-00900EFDDD85}" presName="connTx" presStyleLbl="parChTrans1D2" presStyleIdx="5" presStyleCnt="8"/>
      <dgm:spPr/>
    </dgm:pt>
    <dgm:pt modelId="{5AE02B98-8BB4-463D-ADCB-4E9F0FB04DD7}" type="pres">
      <dgm:prSet presAssocID="{27CD2E2C-4CE8-4424-AFF5-A91B1A05B4BC}" presName="node" presStyleLbl="node1" presStyleIdx="5" presStyleCnt="8" custScaleX="115264" custScaleY="115264">
        <dgm:presLayoutVars>
          <dgm:bulletEnabled val="1"/>
        </dgm:presLayoutVars>
      </dgm:prSet>
      <dgm:spPr>
        <a:xfrm>
          <a:off x="1247833" y="2862465"/>
          <a:ext cx="1160789" cy="1160789"/>
        </a:xfrm>
        <a:prstGeom prst="ellipse">
          <a:avLst/>
        </a:prstGeom>
      </dgm:spPr>
    </dgm:pt>
    <dgm:pt modelId="{0B3C1F7A-963F-4786-83EA-FAE4CBB022CB}" type="pres">
      <dgm:prSet presAssocID="{9036AAAB-569C-44CF-9E2A-8ED0A9892F62}" presName="Name9" presStyleLbl="parChTrans1D2" presStyleIdx="6" presStyleCnt="8"/>
      <dgm:spPr/>
    </dgm:pt>
    <dgm:pt modelId="{0CC0B3C0-789A-4BA7-A5D4-F25481AED366}" type="pres">
      <dgm:prSet presAssocID="{9036AAAB-569C-44CF-9E2A-8ED0A9892F62}" presName="connTx" presStyleLbl="parChTrans1D2" presStyleIdx="6" presStyleCnt="8"/>
      <dgm:spPr/>
    </dgm:pt>
    <dgm:pt modelId="{5E8AB6F7-0982-4B48-9328-B37BA214DF2A}" type="pres">
      <dgm:prSet presAssocID="{466711CA-F5AE-4ED2-A160-4D101D68FB75}" presName="node" presStyleLbl="node1" presStyleIdx="6" presStyleCnt="8" custScaleX="115264" custScaleY="115264">
        <dgm:presLayoutVars>
          <dgm:bulletEnabled val="1"/>
        </dgm:presLayoutVars>
      </dgm:prSet>
      <dgm:spPr/>
    </dgm:pt>
    <dgm:pt modelId="{A407936E-2BA8-4402-9F38-B292AAAD4046}" type="pres">
      <dgm:prSet presAssocID="{E5BBE353-0271-40A2-A936-28CFE8540B99}" presName="Name9" presStyleLbl="parChTrans1D2" presStyleIdx="7" presStyleCnt="8"/>
      <dgm:spPr/>
    </dgm:pt>
    <dgm:pt modelId="{FE729990-8E03-41DA-8839-7AE614EF8FF4}" type="pres">
      <dgm:prSet presAssocID="{E5BBE353-0271-40A2-A936-28CFE8540B99}" presName="connTx" presStyleLbl="parChTrans1D2" presStyleIdx="7" presStyleCnt="8"/>
      <dgm:spPr/>
    </dgm:pt>
    <dgm:pt modelId="{B6B29397-E9CE-41BC-9B37-76E6CE1B7A8C}" type="pres">
      <dgm:prSet presAssocID="{20D34608-F2E2-412A-94C0-4215B1427071}" presName="node" presStyleLbl="node1" presStyleIdx="7" presStyleCnt="8" custScaleX="115264" custScaleY="115264">
        <dgm:presLayoutVars>
          <dgm:bulletEnabled val="1"/>
        </dgm:presLayoutVars>
      </dgm:prSet>
      <dgm:spPr>
        <a:xfrm>
          <a:off x="1247833" y="440794"/>
          <a:ext cx="1160789" cy="1160789"/>
        </a:xfrm>
        <a:prstGeom prst="ellipse">
          <a:avLst/>
        </a:prstGeom>
      </dgm:spPr>
    </dgm:pt>
  </dgm:ptLst>
  <dgm:cxnLst>
    <dgm:cxn modelId="{8B812301-4865-489F-B8BE-8E127144C3C7}" srcId="{D67ED34E-11C6-4E95-946E-AC0C1A43E796}" destId="{20D34608-F2E2-412A-94C0-4215B1427071}" srcOrd="7" destOrd="0" parTransId="{E5BBE353-0271-40A2-A936-28CFE8540B99}" sibTransId="{38CE7140-BC1F-4B00-A25C-6092D79F866A}"/>
    <dgm:cxn modelId="{A585CA03-564B-48B5-A6E2-6FB52060A123}" type="presOf" srcId="{D67ED34E-11C6-4E95-946E-AC0C1A43E796}" destId="{9F5DDCE4-B325-4D5B-9EC0-4CCE8492EB6C}" srcOrd="0" destOrd="0" presId="urn:microsoft.com/office/officeart/2005/8/layout/radial1"/>
    <dgm:cxn modelId="{4ACF5507-A132-443A-A4B5-9BE80DF95D43}" type="presOf" srcId="{66C5D5F4-624B-4DC2-ABEF-23C80BDC5081}" destId="{003DD6D0-3C4A-4071-BBAF-8F4D2D5B6226}" srcOrd="0" destOrd="0" presId="urn:microsoft.com/office/officeart/2005/8/layout/radial1"/>
    <dgm:cxn modelId="{7956260B-6DEF-4319-8189-D833EC151265}" type="presOf" srcId="{DED854C0-391B-4CCB-B3B3-BD55A04C8437}" destId="{4DDE3EB5-8D0D-4F8A-8BFA-2808CE29BFE6}" srcOrd="0" destOrd="0" presId="urn:microsoft.com/office/officeart/2005/8/layout/radial1"/>
    <dgm:cxn modelId="{7F061910-CC8C-4844-880F-4F8BABA61131}" type="presOf" srcId="{95631512-31DE-4EE7-9B2A-455734C1825E}" destId="{15C66FE2-2B9E-4178-AB64-F0A99B801F7B}" srcOrd="1" destOrd="0" presId="urn:microsoft.com/office/officeart/2005/8/layout/radial1"/>
    <dgm:cxn modelId="{C1514414-244A-4AA1-8CE2-A6D3F7CA1D3A}" srcId="{D67ED34E-11C6-4E95-946E-AC0C1A43E796}" destId="{A516D283-F2A7-4855-81FA-E9302B464EA8}" srcOrd="1" destOrd="0" parTransId="{92ECF8AB-26D0-4C03-897A-FC4BCF08C5BB}" sibTransId="{F6E41200-E469-43D6-A3E1-BF537B2A6484}"/>
    <dgm:cxn modelId="{F7CD3C16-5CFC-40B2-8D5F-473405EA49F1}" srcId="{D67ED34E-11C6-4E95-946E-AC0C1A43E796}" destId="{9E4BCC8D-8C4E-4C18-921D-2AE99DE0CD23}" srcOrd="4" destOrd="0" parTransId="{0212C4D7-1F9C-4BE6-8D2B-A9991588DBF7}" sibTransId="{D366097D-4EE8-4490-885E-AD218BE694FD}"/>
    <dgm:cxn modelId="{7CDD811D-31AD-435F-83AD-3CAAF9C51DA6}" type="presOf" srcId="{CCF88211-F0D4-430D-A5DF-CEA4CB5F2B2E}" destId="{9C9B6042-94D1-49C5-88AF-928F19900019}" srcOrd="0" destOrd="0" presId="urn:microsoft.com/office/officeart/2005/8/layout/radial1"/>
    <dgm:cxn modelId="{7795023E-23F6-43F9-9EBA-4231DF9012BA}" type="presOf" srcId="{6A147E17-BE61-48D2-AC94-FD5F92E7CD25}" destId="{E5CEB18D-6011-4321-BC27-ECF0042EEBC5}" srcOrd="0" destOrd="0" presId="urn:microsoft.com/office/officeart/2005/8/layout/radial1"/>
    <dgm:cxn modelId="{6DE48A3E-90D8-4A21-A1CB-4D74EAE22EE8}" type="presOf" srcId="{9036AAAB-569C-44CF-9E2A-8ED0A9892F62}" destId="{0B3C1F7A-963F-4786-83EA-FAE4CBB022CB}" srcOrd="0" destOrd="0" presId="urn:microsoft.com/office/officeart/2005/8/layout/radial1"/>
    <dgm:cxn modelId="{FD58015C-4C81-4CEF-9105-1565A52A8148}" type="presOf" srcId="{9036AAAB-569C-44CF-9E2A-8ED0A9892F62}" destId="{0CC0B3C0-789A-4BA7-A5D4-F25481AED366}" srcOrd="1" destOrd="0" presId="urn:microsoft.com/office/officeart/2005/8/layout/radial1"/>
    <dgm:cxn modelId="{1012B463-0419-4F1E-8BD3-2ADBBABA7801}" srcId="{D67ED34E-11C6-4E95-946E-AC0C1A43E796}" destId="{66C5D5F4-624B-4DC2-ABEF-23C80BDC5081}" srcOrd="2" destOrd="0" parTransId="{95631512-31DE-4EE7-9B2A-455734C1825E}" sibTransId="{FCB5C8DB-812F-4A59-9C5C-D9DF79055437}"/>
    <dgm:cxn modelId="{9555F065-0083-4FB9-A1A5-FCFED5204487}" type="presOf" srcId="{9E4BCC8D-8C4E-4C18-921D-2AE99DE0CD23}" destId="{48BA2ACC-663E-46FD-869B-0C9353A5E850}" srcOrd="0" destOrd="0" presId="urn:microsoft.com/office/officeart/2005/8/layout/radial1"/>
    <dgm:cxn modelId="{69907E4C-4CA1-49E2-BAA2-BDAE0CE49C9A}" type="presOf" srcId="{0212C4D7-1F9C-4BE6-8D2B-A9991588DBF7}" destId="{9D7B1A47-22C6-4826-8DCD-3A1B5725EFFD}" srcOrd="0" destOrd="0" presId="urn:microsoft.com/office/officeart/2005/8/layout/radial1"/>
    <dgm:cxn modelId="{5184136D-43C6-4947-A667-531A7570E007}" type="presOf" srcId="{27CD2E2C-4CE8-4424-AFF5-A91B1A05B4BC}" destId="{5AE02B98-8BB4-463D-ADCB-4E9F0FB04DD7}" srcOrd="0" destOrd="0" presId="urn:microsoft.com/office/officeart/2005/8/layout/radial1"/>
    <dgm:cxn modelId="{0B4D0B54-EC31-428B-806F-CF7450AAA210}" type="presOf" srcId="{A516D283-F2A7-4855-81FA-E9302B464EA8}" destId="{6B25B510-4996-4689-BFEE-6A49C6883FCE}" srcOrd="0" destOrd="0" presId="urn:microsoft.com/office/officeart/2005/8/layout/radial1"/>
    <dgm:cxn modelId="{4E25AA56-D84A-4EF6-B8B6-0033CF69541A}" type="presOf" srcId="{92ECF8AB-26D0-4C03-897A-FC4BCF08C5BB}" destId="{169F2B63-2A1F-4223-B56F-BE35EE474574}" srcOrd="0" destOrd="0" presId="urn:microsoft.com/office/officeart/2005/8/layout/radial1"/>
    <dgm:cxn modelId="{824A5C58-A9BE-428F-920D-ABDD912A309A}" type="presOf" srcId="{20D34608-F2E2-412A-94C0-4215B1427071}" destId="{B6B29397-E9CE-41BC-9B37-76E6CE1B7A8C}" srcOrd="0" destOrd="0" presId="urn:microsoft.com/office/officeart/2005/8/layout/radial1"/>
    <dgm:cxn modelId="{4D6A0079-2CD8-4CBE-9D77-2767336F0C3F}" srcId="{D67ED34E-11C6-4E95-946E-AC0C1A43E796}" destId="{6A147E17-BE61-48D2-AC94-FD5F92E7CD25}" srcOrd="3" destOrd="0" parTransId="{31D89CDE-A20D-4FE5-B989-993D898299F0}" sibTransId="{4DC4F219-5E4E-43C7-912E-F8A7072040B9}"/>
    <dgm:cxn modelId="{32081E80-661C-4BF4-92B9-EB6333F27A58}" type="presOf" srcId="{95631512-31DE-4EE7-9B2A-455734C1825E}" destId="{C0A7207F-7FAB-4AFE-B751-03554AF5F798}" srcOrd="0" destOrd="0" presId="urn:microsoft.com/office/officeart/2005/8/layout/radial1"/>
    <dgm:cxn modelId="{1F848980-05A8-4ADC-AC2B-A202A87C6555}" type="presOf" srcId="{01743704-1E0F-4367-88B9-F7A274D9B67A}" destId="{952CDC46-F587-40A5-840F-629DCB43DC8E}" srcOrd="0" destOrd="0" presId="urn:microsoft.com/office/officeart/2005/8/layout/radial1"/>
    <dgm:cxn modelId="{81C23E84-54DF-4882-8E54-22AE452D4CD2}" type="presOf" srcId="{92ECF8AB-26D0-4C03-897A-FC4BCF08C5BB}" destId="{2C33328A-4CBF-4FE8-B783-0CEE9F9E9CD7}" srcOrd="1" destOrd="0" presId="urn:microsoft.com/office/officeart/2005/8/layout/radial1"/>
    <dgm:cxn modelId="{D20D5290-5B46-4463-94C8-EB7D139E9CDC}" type="presOf" srcId="{466711CA-F5AE-4ED2-A160-4D101D68FB75}" destId="{5E8AB6F7-0982-4B48-9328-B37BA214DF2A}" srcOrd="0" destOrd="0" presId="urn:microsoft.com/office/officeart/2005/8/layout/radial1"/>
    <dgm:cxn modelId="{FD720798-8A59-49A5-8865-DAA13C9C0F7C}" srcId="{CCF88211-F0D4-430D-A5DF-CEA4CB5F2B2E}" destId="{D67ED34E-11C6-4E95-946E-AC0C1A43E796}" srcOrd="0" destOrd="0" parTransId="{99BFD665-A424-43E7-BE4F-F54381C4ABCF}" sibTransId="{631BF672-D161-4DA6-B675-CD20FBDC7416}"/>
    <dgm:cxn modelId="{9E12E3A4-3346-491C-87F6-B7432661B8D5}" srcId="{D67ED34E-11C6-4E95-946E-AC0C1A43E796}" destId="{27CD2E2C-4CE8-4424-AFF5-A91B1A05B4BC}" srcOrd="5" destOrd="0" parTransId="{0B24EFCA-FEE7-4849-9314-00900EFDDD85}" sibTransId="{3DFB9AE6-608F-41EA-BC5D-E3F9DC05F2DA}"/>
    <dgm:cxn modelId="{1584E1C6-1273-4984-A06C-B0C26D4354D8}" type="presOf" srcId="{DED854C0-391B-4CCB-B3B3-BD55A04C8437}" destId="{A8EF5AE0-2765-4082-9C5A-01ADC5E73464}" srcOrd="1" destOrd="0" presId="urn:microsoft.com/office/officeart/2005/8/layout/radial1"/>
    <dgm:cxn modelId="{3CA2F3D3-C596-4D39-B381-5D066B027756}" type="presOf" srcId="{E5BBE353-0271-40A2-A936-28CFE8540B99}" destId="{A407936E-2BA8-4402-9F38-B292AAAD4046}" srcOrd="0" destOrd="0" presId="urn:microsoft.com/office/officeart/2005/8/layout/radial1"/>
    <dgm:cxn modelId="{7AEC56DE-00C2-476C-8E0E-43D9FF64DF80}" type="presOf" srcId="{E5BBE353-0271-40A2-A936-28CFE8540B99}" destId="{FE729990-8E03-41DA-8839-7AE614EF8FF4}" srcOrd="1" destOrd="0" presId="urn:microsoft.com/office/officeart/2005/8/layout/radial1"/>
    <dgm:cxn modelId="{150806E3-9377-4244-8046-A1C0412F1A08}" type="presOf" srcId="{31D89CDE-A20D-4FE5-B989-993D898299F0}" destId="{339EB888-AFB6-4AE6-A3B4-961829691257}" srcOrd="0" destOrd="0" presId="urn:microsoft.com/office/officeart/2005/8/layout/radial1"/>
    <dgm:cxn modelId="{C9FDD1E3-6AC9-4085-801F-18037F234A2A}" type="presOf" srcId="{0B24EFCA-FEE7-4849-9314-00900EFDDD85}" destId="{6E587F7F-82AA-49E7-80AF-108DE8BA12A0}" srcOrd="1" destOrd="0" presId="urn:microsoft.com/office/officeart/2005/8/layout/radial1"/>
    <dgm:cxn modelId="{8B046BE4-ACAC-4EBB-A3A1-31E27719F980}" srcId="{D67ED34E-11C6-4E95-946E-AC0C1A43E796}" destId="{01743704-1E0F-4367-88B9-F7A274D9B67A}" srcOrd="0" destOrd="0" parTransId="{DED854C0-391B-4CCB-B3B3-BD55A04C8437}" sibTransId="{98EBCB77-3D4D-4986-90B4-1FF6ADFC1D9B}"/>
    <dgm:cxn modelId="{FCD235E5-9DBD-4D17-A93E-B63D93609BA5}" type="presOf" srcId="{0212C4D7-1F9C-4BE6-8D2B-A9991588DBF7}" destId="{0E68EF16-CE18-47D5-AA54-C13D373AA91F}" srcOrd="1" destOrd="0" presId="urn:microsoft.com/office/officeart/2005/8/layout/radial1"/>
    <dgm:cxn modelId="{F04C67EA-7BF3-4972-8178-AAD50E2FC2C6}" srcId="{D67ED34E-11C6-4E95-946E-AC0C1A43E796}" destId="{466711CA-F5AE-4ED2-A160-4D101D68FB75}" srcOrd="6" destOrd="0" parTransId="{9036AAAB-569C-44CF-9E2A-8ED0A9892F62}" sibTransId="{D58CCE67-0279-4874-8258-5A1BE873738E}"/>
    <dgm:cxn modelId="{7A7B39F4-584A-4B6C-8572-9CEC9E3C1CDC}" type="presOf" srcId="{31D89CDE-A20D-4FE5-B989-993D898299F0}" destId="{4EC874FA-95C8-448D-8D75-4AE2CEC87041}" srcOrd="1" destOrd="0" presId="urn:microsoft.com/office/officeart/2005/8/layout/radial1"/>
    <dgm:cxn modelId="{3C9B99FF-73CC-4E04-A259-116101683FD1}" type="presOf" srcId="{0B24EFCA-FEE7-4849-9314-00900EFDDD85}" destId="{9BDD5D77-16E7-4D64-B7FB-1139099E7D79}" srcOrd="0" destOrd="0" presId="urn:microsoft.com/office/officeart/2005/8/layout/radial1"/>
    <dgm:cxn modelId="{0E68B365-8E25-46F6-B4FC-E7FBEB8C2ABC}" type="presParOf" srcId="{9C9B6042-94D1-49C5-88AF-928F19900019}" destId="{9F5DDCE4-B325-4D5B-9EC0-4CCE8492EB6C}" srcOrd="0" destOrd="0" presId="urn:microsoft.com/office/officeart/2005/8/layout/radial1"/>
    <dgm:cxn modelId="{DAEEAF82-3AC9-4671-8502-FFD5C8973C1E}" type="presParOf" srcId="{9C9B6042-94D1-49C5-88AF-928F19900019}" destId="{4DDE3EB5-8D0D-4F8A-8BFA-2808CE29BFE6}" srcOrd="1" destOrd="0" presId="urn:microsoft.com/office/officeart/2005/8/layout/radial1"/>
    <dgm:cxn modelId="{B69D8BFD-80DF-4130-9E5C-0EC74D1E3830}" type="presParOf" srcId="{4DDE3EB5-8D0D-4F8A-8BFA-2808CE29BFE6}" destId="{A8EF5AE0-2765-4082-9C5A-01ADC5E73464}" srcOrd="0" destOrd="0" presId="urn:microsoft.com/office/officeart/2005/8/layout/radial1"/>
    <dgm:cxn modelId="{83881A24-CE98-45B0-87D6-2F84024DBA45}" type="presParOf" srcId="{9C9B6042-94D1-49C5-88AF-928F19900019}" destId="{952CDC46-F587-40A5-840F-629DCB43DC8E}" srcOrd="2" destOrd="0" presId="urn:microsoft.com/office/officeart/2005/8/layout/radial1"/>
    <dgm:cxn modelId="{4B054F13-2222-4D59-ABA9-B0949F02D48C}" type="presParOf" srcId="{9C9B6042-94D1-49C5-88AF-928F19900019}" destId="{169F2B63-2A1F-4223-B56F-BE35EE474574}" srcOrd="3" destOrd="0" presId="urn:microsoft.com/office/officeart/2005/8/layout/radial1"/>
    <dgm:cxn modelId="{0DBD1AFD-D62E-404C-8E91-0C94CA54A3DE}" type="presParOf" srcId="{169F2B63-2A1F-4223-B56F-BE35EE474574}" destId="{2C33328A-4CBF-4FE8-B783-0CEE9F9E9CD7}" srcOrd="0" destOrd="0" presId="urn:microsoft.com/office/officeart/2005/8/layout/radial1"/>
    <dgm:cxn modelId="{E900DA4B-2454-428F-A3F0-F11BE1C90E8A}" type="presParOf" srcId="{9C9B6042-94D1-49C5-88AF-928F19900019}" destId="{6B25B510-4996-4689-BFEE-6A49C6883FCE}" srcOrd="4" destOrd="0" presId="urn:microsoft.com/office/officeart/2005/8/layout/radial1"/>
    <dgm:cxn modelId="{00B6195E-EFE0-48B9-80A5-2B854B356AE2}" type="presParOf" srcId="{9C9B6042-94D1-49C5-88AF-928F19900019}" destId="{C0A7207F-7FAB-4AFE-B751-03554AF5F798}" srcOrd="5" destOrd="0" presId="urn:microsoft.com/office/officeart/2005/8/layout/radial1"/>
    <dgm:cxn modelId="{F571CFAE-1411-449D-B13D-22C760CDCF55}" type="presParOf" srcId="{C0A7207F-7FAB-4AFE-B751-03554AF5F798}" destId="{15C66FE2-2B9E-4178-AB64-F0A99B801F7B}" srcOrd="0" destOrd="0" presId="urn:microsoft.com/office/officeart/2005/8/layout/radial1"/>
    <dgm:cxn modelId="{74F861D5-62E0-476B-A554-3200D1D4D0E6}" type="presParOf" srcId="{9C9B6042-94D1-49C5-88AF-928F19900019}" destId="{003DD6D0-3C4A-4071-BBAF-8F4D2D5B6226}" srcOrd="6" destOrd="0" presId="urn:microsoft.com/office/officeart/2005/8/layout/radial1"/>
    <dgm:cxn modelId="{535B789A-ABAE-4BD1-AA05-AD4AADC94810}" type="presParOf" srcId="{9C9B6042-94D1-49C5-88AF-928F19900019}" destId="{339EB888-AFB6-4AE6-A3B4-961829691257}" srcOrd="7" destOrd="0" presId="urn:microsoft.com/office/officeart/2005/8/layout/radial1"/>
    <dgm:cxn modelId="{EB748F19-6585-4FD8-97FE-589CB120F942}" type="presParOf" srcId="{339EB888-AFB6-4AE6-A3B4-961829691257}" destId="{4EC874FA-95C8-448D-8D75-4AE2CEC87041}" srcOrd="0" destOrd="0" presId="urn:microsoft.com/office/officeart/2005/8/layout/radial1"/>
    <dgm:cxn modelId="{207875E5-0101-45BE-A1D3-FE3DDFC240EB}" type="presParOf" srcId="{9C9B6042-94D1-49C5-88AF-928F19900019}" destId="{E5CEB18D-6011-4321-BC27-ECF0042EEBC5}" srcOrd="8" destOrd="0" presId="urn:microsoft.com/office/officeart/2005/8/layout/radial1"/>
    <dgm:cxn modelId="{49865952-F108-4030-92EE-F81483B6930B}" type="presParOf" srcId="{9C9B6042-94D1-49C5-88AF-928F19900019}" destId="{9D7B1A47-22C6-4826-8DCD-3A1B5725EFFD}" srcOrd="9" destOrd="0" presId="urn:microsoft.com/office/officeart/2005/8/layout/radial1"/>
    <dgm:cxn modelId="{5D17ACB5-954A-4D4C-B187-0D2016E4F1B1}" type="presParOf" srcId="{9D7B1A47-22C6-4826-8DCD-3A1B5725EFFD}" destId="{0E68EF16-CE18-47D5-AA54-C13D373AA91F}" srcOrd="0" destOrd="0" presId="urn:microsoft.com/office/officeart/2005/8/layout/radial1"/>
    <dgm:cxn modelId="{7FA0FA8D-3984-4571-8AB5-D7851126BCB7}" type="presParOf" srcId="{9C9B6042-94D1-49C5-88AF-928F19900019}" destId="{48BA2ACC-663E-46FD-869B-0C9353A5E850}" srcOrd="10" destOrd="0" presId="urn:microsoft.com/office/officeart/2005/8/layout/radial1"/>
    <dgm:cxn modelId="{96968BA1-4BBD-4484-ACEF-645C59872272}" type="presParOf" srcId="{9C9B6042-94D1-49C5-88AF-928F19900019}" destId="{9BDD5D77-16E7-4D64-B7FB-1139099E7D79}" srcOrd="11" destOrd="0" presId="urn:microsoft.com/office/officeart/2005/8/layout/radial1"/>
    <dgm:cxn modelId="{24C0581C-9CFF-4963-B613-3C71AB81BB33}" type="presParOf" srcId="{9BDD5D77-16E7-4D64-B7FB-1139099E7D79}" destId="{6E587F7F-82AA-49E7-80AF-108DE8BA12A0}" srcOrd="0" destOrd="0" presId="urn:microsoft.com/office/officeart/2005/8/layout/radial1"/>
    <dgm:cxn modelId="{C2D7661F-CBEE-4A09-B279-D076BAB68C77}" type="presParOf" srcId="{9C9B6042-94D1-49C5-88AF-928F19900019}" destId="{5AE02B98-8BB4-463D-ADCB-4E9F0FB04DD7}" srcOrd="12" destOrd="0" presId="urn:microsoft.com/office/officeart/2005/8/layout/radial1"/>
    <dgm:cxn modelId="{3AC22987-6EB5-44EA-A831-E75474764E14}" type="presParOf" srcId="{9C9B6042-94D1-49C5-88AF-928F19900019}" destId="{0B3C1F7A-963F-4786-83EA-FAE4CBB022CB}" srcOrd="13" destOrd="0" presId="urn:microsoft.com/office/officeart/2005/8/layout/radial1"/>
    <dgm:cxn modelId="{1DE899DC-5DEA-4C87-9241-D7EF3462A815}" type="presParOf" srcId="{0B3C1F7A-963F-4786-83EA-FAE4CBB022CB}" destId="{0CC0B3C0-789A-4BA7-A5D4-F25481AED366}" srcOrd="0" destOrd="0" presId="urn:microsoft.com/office/officeart/2005/8/layout/radial1"/>
    <dgm:cxn modelId="{15F1E31C-1B79-4CF0-B3A1-83EF0C7594F9}" type="presParOf" srcId="{9C9B6042-94D1-49C5-88AF-928F19900019}" destId="{5E8AB6F7-0982-4B48-9328-B37BA214DF2A}" srcOrd="14" destOrd="0" presId="urn:microsoft.com/office/officeart/2005/8/layout/radial1"/>
    <dgm:cxn modelId="{3298CDEB-146C-48FF-BD52-BD6DFFAAD061}" type="presParOf" srcId="{9C9B6042-94D1-49C5-88AF-928F19900019}" destId="{A407936E-2BA8-4402-9F38-B292AAAD4046}" srcOrd="15" destOrd="0" presId="urn:microsoft.com/office/officeart/2005/8/layout/radial1"/>
    <dgm:cxn modelId="{E58EFD67-DFAE-4D0C-B5ED-A11DF78B22C1}" type="presParOf" srcId="{A407936E-2BA8-4402-9F38-B292AAAD4046}" destId="{FE729990-8E03-41DA-8839-7AE614EF8FF4}" srcOrd="0" destOrd="0" presId="urn:microsoft.com/office/officeart/2005/8/layout/radial1"/>
    <dgm:cxn modelId="{0B60CB8D-7B1B-49AA-A2A7-B7B0CA300A96}" type="presParOf" srcId="{9C9B6042-94D1-49C5-88AF-928F19900019}" destId="{B6B29397-E9CE-41BC-9B37-76E6CE1B7A8C}" srcOrd="16" destOrd="0" presId="urn:microsoft.com/office/officeart/2005/8/layout/radial1"/>
  </dgm:cxnLst>
  <dgm:bg/>
  <dgm:whole>
    <a:ln w="5715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5DDCE4-B325-4D5B-9EC0-4CCE8492EB6C}">
      <dsp:nvSpPr>
        <dsp:cNvPr id="0" name=""/>
        <dsp:cNvSpPr/>
      </dsp:nvSpPr>
      <dsp:spPr>
        <a:xfrm>
          <a:off x="2329129" y="1522096"/>
          <a:ext cx="1419868" cy="1419857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Input from &gt;70 UK universities</a:t>
          </a:r>
        </a:p>
      </dsp:txBody>
      <dsp:txXfrm>
        <a:off x="2537064" y="1730029"/>
        <a:ext cx="1003998" cy="1003991"/>
      </dsp:txXfrm>
    </dsp:sp>
    <dsp:sp modelId="{4DDE3EB5-8D0D-4F8A-8BFA-2808CE29BFE6}">
      <dsp:nvSpPr>
        <dsp:cNvPr id="0" name=""/>
        <dsp:cNvSpPr/>
      </dsp:nvSpPr>
      <dsp:spPr>
        <a:xfrm rot="16200000">
          <a:off x="2828035" y="1296155"/>
          <a:ext cx="422056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6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028512" y="1300516"/>
        <a:ext cx="21102" cy="21102"/>
      </dsp:txXfrm>
    </dsp:sp>
    <dsp:sp modelId="{952CDC46-F587-40A5-840F-629DCB43DC8E}">
      <dsp:nvSpPr>
        <dsp:cNvPr id="0" name=""/>
        <dsp:cNvSpPr/>
      </dsp:nvSpPr>
      <dsp:spPr>
        <a:xfrm>
          <a:off x="2458668" y="-60749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Multi-content</a:t>
          </a:r>
        </a:p>
      </dsp:txBody>
      <dsp:txXfrm>
        <a:off x="2628662" y="109245"/>
        <a:ext cx="820801" cy="820801"/>
      </dsp:txXfrm>
    </dsp:sp>
    <dsp:sp modelId="{169F2B63-2A1F-4223-B56F-BE35EE474574}">
      <dsp:nvSpPr>
        <dsp:cNvPr id="0" name=""/>
        <dsp:cNvSpPr/>
      </dsp:nvSpPr>
      <dsp:spPr>
        <a:xfrm rot="18900000">
          <a:off x="3479252" y="1565897"/>
          <a:ext cx="422053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3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679728" y="1570257"/>
        <a:ext cx="21102" cy="21102"/>
      </dsp:txXfrm>
    </dsp:sp>
    <dsp:sp modelId="{6B25B510-4996-4689-BFEE-6A49C6883FCE}">
      <dsp:nvSpPr>
        <dsp:cNvPr id="0" name=""/>
        <dsp:cNvSpPr/>
      </dsp:nvSpPr>
      <dsp:spPr>
        <a:xfrm>
          <a:off x="3669504" y="440794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Modular and inter-operable</a:t>
          </a:r>
        </a:p>
      </dsp:txBody>
      <dsp:txXfrm>
        <a:off x="3839498" y="610788"/>
        <a:ext cx="820801" cy="820801"/>
      </dsp:txXfrm>
    </dsp:sp>
    <dsp:sp modelId="{C0A7207F-7FAB-4AFE-B751-03554AF5F798}">
      <dsp:nvSpPr>
        <dsp:cNvPr id="0" name=""/>
        <dsp:cNvSpPr/>
      </dsp:nvSpPr>
      <dsp:spPr>
        <a:xfrm>
          <a:off x="3748997" y="2217113"/>
          <a:ext cx="422051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1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949471" y="2221473"/>
        <a:ext cx="21102" cy="21102"/>
      </dsp:txXfrm>
    </dsp:sp>
    <dsp:sp modelId="{003DD6D0-3C4A-4071-BBAF-8F4D2D5B6226}">
      <dsp:nvSpPr>
        <dsp:cNvPr id="0" name=""/>
        <dsp:cNvSpPr/>
      </dsp:nvSpPr>
      <dsp:spPr>
        <a:xfrm>
          <a:off x="4171048" y="1651630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Reporting</a:t>
          </a:r>
        </a:p>
      </dsp:txBody>
      <dsp:txXfrm>
        <a:off x="4341042" y="1821624"/>
        <a:ext cx="820801" cy="820801"/>
      </dsp:txXfrm>
    </dsp:sp>
    <dsp:sp modelId="{339EB888-AFB6-4AE6-A3B4-961829691257}">
      <dsp:nvSpPr>
        <dsp:cNvPr id="0" name=""/>
        <dsp:cNvSpPr/>
      </dsp:nvSpPr>
      <dsp:spPr>
        <a:xfrm rot="2700000">
          <a:off x="3479252" y="2868329"/>
          <a:ext cx="422053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3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679728" y="2872689"/>
        <a:ext cx="21102" cy="21102"/>
      </dsp:txXfrm>
    </dsp:sp>
    <dsp:sp modelId="{E5CEB18D-6011-4321-BC27-ECF0042EEBC5}">
      <dsp:nvSpPr>
        <dsp:cNvPr id="0" name=""/>
        <dsp:cNvSpPr/>
      </dsp:nvSpPr>
      <dsp:spPr>
        <a:xfrm>
          <a:off x="3669504" y="2862465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Compliance</a:t>
          </a:r>
        </a:p>
      </dsp:txBody>
      <dsp:txXfrm>
        <a:off x="3839498" y="3032459"/>
        <a:ext cx="820801" cy="820801"/>
      </dsp:txXfrm>
    </dsp:sp>
    <dsp:sp modelId="{9D7B1A47-22C6-4826-8DCD-3A1B5725EFFD}">
      <dsp:nvSpPr>
        <dsp:cNvPr id="0" name=""/>
        <dsp:cNvSpPr/>
      </dsp:nvSpPr>
      <dsp:spPr>
        <a:xfrm rot="5400000">
          <a:off x="2828035" y="3138070"/>
          <a:ext cx="422056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6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>
        <a:off x="3028512" y="3142430"/>
        <a:ext cx="21102" cy="21102"/>
      </dsp:txXfrm>
    </dsp:sp>
    <dsp:sp modelId="{48BA2ACC-663E-46FD-869B-0C9353A5E850}">
      <dsp:nvSpPr>
        <dsp:cNvPr id="0" name=""/>
        <dsp:cNvSpPr/>
      </dsp:nvSpPr>
      <dsp:spPr>
        <a:xfrm>
          <a:off x="2458668" y="3364010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Ease the digital preservation pain</a:t>
          </a:r>
        </a:p>
      </dsp:txBody>
      <dsp:txXfrm>
        <a:off x="2628662" y="3534004"/>
        <a:ext cx="820801" cy="820801"/>
      </dsp:txXfrm>
    </dsp:sp>
    <dsp:sp modelId="{9BDD5D77-16E7-4D64-B7FB-1139099E7D79}">
      <dsp:nvSpPr>
        <dsp:cNvPr id="0" name=""/>
        <dsp:cNvSpPr/>
      </dsp:nvSpPr>
      <dsp:spPr>
        <a:xfrm rot="8100000">
          <a:off x="2176820" y="2868329"/>
          <a:ext cx="422053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3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10800000">
        <a:off x="2377296" y="2872689"/>
        <a:ext cx="21102" cy="21102"/>
      </dsp:txXfrm>
    </dsp:sp>
    <dsp:sp modelId="{5AE02B98-8BB4-463D-ADCB-4E9F0FB04DD7}">
      <dsp:nvSpPr>
        <dsp:cNvPr id="0" name=""/>
        <dsp:cNvSpPr/>
      </dsp:nvSpPr>
      <dsp:spPr>
        <a:xfrm>
          <a:off x="1247833" y="2862465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Enhanced</a:t>
          </a:r>
          <a:r>
            <a:rPr lang="en-GB" sz="1200" b="0" kern="1200" dirty="0">
              <a:solidFill>
                <a:schemeClr val="tx1"/>
              </a:solidFill>
              <a:latin typeface="Roboto Light" panose="020B0604020202020204" charset="0"/>
              <a:ea typeface="Roboto Light" panose="020B0604020202020204" charset="0"/>
            </a:rPr>
            <a:t> </a:t>
          </a: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UX</a:t>
          </a:r>
        </a:p>
      </dsp:txBody>
      <dsp:txXfrm>
        <a:off x="1417827" y="3032459"/>
        <a:ext cx="820801" cy="820801"/>
      </dsp:txXfrm>
    </dsp:sp>
    <dsp:sp modelId="{0B3C1F7A-963F-4786-83EA-FAE4CBB022CB}">
      <dsp:nvSpPr>
        <dsp:cNvPr id="0" name=""/>
        <dsp:cNvSpPr/>
      </dsp:nvSpPr>
      <dsp:spPr>
        <a:xfrm rot="10800000">
          <a:off x="1907078" y="2217113"/>
          <a:ext cx="422051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1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10800000">
        <a:off x="2107552" y="2221473"/>
        <a:ext cx="21102" cy="21102"/>
      </dsp:txXfrm>
    </dsp:sp>
    <dsp:sp modelId="{5E8AB6F7-0982-4B48-9328-B37BA214DF2A}">
      <dsp:nvSpPr>
        <dsp:cNvPr id="0" name=""/>
        <dsp:cNvSpPr/>
      </dsp:nvSpPr>
      <dsp:spPr>
        <a:xfrm>
          <a:off x="746288" y="1651630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</a:rPr>
            <a:t> </a:t>
          </a:r>
          <a:r>
            <a:rPr lang="en-GB" sz="11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</a:rPr>
            <a:t>Community led</a:t>
          </a:r>
        </a:p>
      </dsp:txBody>
      <dsp:txXfrm>
        <a:off x="916282" y="1821624"/>
        <a:ext cx="820801" cy="820801"/>
      </dsp:txXfrm>
    </dsp:sp>
    <dsp:sp modelId="{A407936E-2BA8-4402-9F38-B292AAAD4046}">
      <dsp:nvSpPr>
        <dsp:cNvPr id="0" name=""/>
        <dsp:cNvSpPr/>
      </dsp:nvSpPr>
      <dsp:spPr>
        <a:xfrm rot="13500000">
          <a:off x="2176820" y="1565897"/>
          <a:ext cx="422053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422053" y="14911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200" kern="1200"/>
        </a:p>
      </dsp:txBody>
      <dsp:txXfrm rot="10800000">
        <a:off x="2377296" y="1570257"/>
        <a:ext cx="21102" cy="21102"/>
      </dsp:txXfrm>
    </dsp:sp>
    <dsp:sp modelId="{B6B29397-E9CE-41BC-9B37-76E6CE1B7A8C}">
      <dsp:nvSpPr>
        <dsp:cNvPr id="0" name=""/>
        <dsp:cNvSpPr/>
      </dsp:nvSpPr>
      <dsp:spPr>
        <a:xfrm>
          <a:off x="1247833" y="440794"/>
          <a:ext cx="1160789" cy="1160789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Roboto Black" panose="020B0604020202020204" charset="0"/>
              <a:ea typeface="Roboto Black" panose="020B0604020202020204" charset="0"/>
              <a:cs typeface="+mn-cs"/>
            </a:rPr>
            <a:t>Cost effective</a:t>
          </a:r>
        </a:p>
      </dsp:txBody>
      <dsp:txXfrm>
        <a:off x="1417827" y="610788"/>
        <a:ext cx="820801" cy="8208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16490-CC85-444F-957E-7EDE2DF62D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1A4F1-4F56-6840-97A0-5D99C0EA96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98A0A-2E8D-DF4F-9C31-A81C00E300DB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9A510-34A7-3B44-B012-7C929876E9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24C06-B906-CB40-A7E2-6054534BD8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633EF-120A-2C48-B885-0B1F58D5D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568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2C31F-EDF8-D64C-B235-4BEA7689D6AD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1567F-F019-E948-A7D1-1F94AF060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0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158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294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800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089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955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066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7745" indent="-157745" defTabSz="1001679">
              <a:spcBef>
                <a:spcPts val="657"/>
              </a:spcBef>
              <a:defRPr/>
            </a:pPr>
            <a:endParaRPr lang="en-GB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24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b="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bg1">
                  <a:lumMod val="65000"/>
                </a:schemeClr>
              </a:solidFill>
            </a:endParaRPr>
          </a:p>
          <a:p>
            <a:pPr marL="0" indent="0">
              <a:buNone/>
            </a:pPr>
            <a:endParaRPr lang="en-GB" b="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561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592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110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94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mailto:customerservices@jisc.ac.uk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hyperlink" Target="jisc.ac.uk" TargetMode="Externa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239D9C-EA5C-4DDB-ACFA-8E457CD8E0F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background image (via slide master)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4" y="2995886"/>
            <a:ext cx="5373811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31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 (white or black text)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543DD-043A-7743-A914-4BD35CA1C6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051" y="339726"/>
            <a:ext cx="1908174" cy="542478"/>
          </a:xfrm>
          <a:prstGeom prst="rect">
            <a:avLst/>
          </a:prstGeom>
        </p:spPr>
        <p:txBody>
          <a:bodyPr lIns="0" tIns="0" rIns="0" bIns="0"/>
          <a:lstStyle>
            <a:lvl1pPr marL="36910" indent="0" algn="r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139303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2pPr>
            <a:lvl3pPr marL="27027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3pPr>
            <a:lvl4pPr marL="40243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4pPr>
            <a:lvl5pPr marL="533400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5pPr>
          </a:lstStyle>
          <a:p>
            <a:pPr lvl="0"/>
            <a:r>
              <a:rPr lang="en-US" dirty="0"/>
              <a:t>Date / publication (white/black)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774" y="4105351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 (white or black text)</a:t>
            </a:r>
          </a:p>
        </p:txBody>
      </p:sp>
    </p:spTree>
    <p:extLst>
      <p:ext uri="{BB962C8B-B14F-4D97-AF65-F5344CB8AC3E}">
        <p14:creationId xmlns:p14="http://schemas.microsoft.com/office/powerpoint/2010/main" val="18318064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OFF /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5C3DB1F-2F5F-4A41-8446-2FC2ADB97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61" t="86" r="17143"/>
          <a:stretch/>
        </p:blipFill>
        <p:spPr>
          <a:xfrm>
            <a:off x="3606018" y="0"/>
            <a:ext cx="5537982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848E224-0843-40D6-A276-7E4F01A610D6}"/>
              </a:ext>
            </a:extLst>
          </p:cNvPr>
          <p:cNvSpPr/>
          <p:nvPr userDrawn="1"/>
        </p:nvSpPr>
        <p:spPr>
          <a:xfrm>
            <a:off x="877" y="0"/>
            <a:ext cx="3641970" cy="5143498"/>
          </a:xfrm>
          <a:prstGeom prst="rect">
            <a:avLst/>
          </a:prstGeom>
          <a:solidFill>
            <a:srgbClr val="F8A8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83C6179-DD0A-490F-BDCC-39DCE0DD2EF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34878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7789889-646E-4B2E-9D5C-573B0D05460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58774" y="1400971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2652D3B-FC2F-4D4C-BC2F-484950BD270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58774" y="1765311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5">
            <a:extLst>
              <a:ext uri="{FF2B5EF4-FFF2-40B4-BE49-F238E27FC236}">
                <a16:creationId xmlns:a16="http://schemas.microsoft.com/office/drawing/2014/main" id="{87C38241-24AF-4CE0-980A-71A16D93C1C4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365955" y="2249488"/>
            <a:ext cx="2952000" cy="0"/>
          </a:xfrm>
          <a:prstGeom prst="line">
            <a:avLst/>
          </a:prstGeom>
          <a:noFill/>
          <a:ln w="6350">
            <a:solidFill>
              <a:srgbClr val="2C384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1A88A6C-BDD3-4D52-BD09-C40E6D3C83A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65955" y="2468230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One </a:t>
            </a:r>
            <a:r>
              <a:rPr lang="en-GB" dirty="0" err="1"/>
              <a:t>Castlepark</a:t>
            </a:r>
            <a:r>
              <a:rPr lang="en-GB" dirty="0"/>
              <a:t> Tower Hill Bristol BS2 0JA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AA825B-E050-4FEA-9752-6FAEE5EBA66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65955" y="2849077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T 020 3697 5800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582BB2-CAF7-4EC8-851F-180E70D5FB8B}"/>
              </a:ext>
            </a:extLst>
          </p:cNvPr>
          <p:cNvSpPr txBox="1"/>
          <p:nvPr userDrawn="1"/>
        </p:nvSpPr>
        <p:spPr>
          <a:xfrm>
            <a:off x="365955" y="3305908"/>
            <a:ext cx="24991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>
                <a:solidFill>
                  <a:srgbClr val="2A4898"/>
                </a:solidFill>
                <a:latin typeface="+mn-lt"/>
                <a:ea typeface="Roboto Medium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customerservices@jisc.ac.uk</a:t>
            </a:r>
            <a:endParaRPr lang="en-GB" sz="1200" b="1" dirty="0">
              <a:solidFill>
                <a:srgbClr val="2A4898"/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DF8DAE-180A-4A80-948F-DF49A8732151}"/>
              </a:ext>
            </a:extLst>
          </p:cNvPr>
          <p:cNvSpPr txBox="1"/>
          <p:nvPr userDrawn="1"/>
        </p:nvSpPr>
        <p:spPr>
          <a:xfrm>
            <a:off x="365955" y="3612192"/>
            <a:ext cx="249916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1" dirty="0">
                <a:solidFill>
                  <a:srgbClr val="2A4898"/>
                </a:solidFill>
                <a:latin typeface="+mn-lt"/>
                <a:ea typeface="Roboto Medium" panose="02000000000000000000" pitchFamily="2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jisc.ac.uk</a:t>
            </a:r>
            <a:endParaRPr lang="en-GB" sz="1200" b="1" dirty="0">
              <a:solidFill>
                <a:srgbClr val="2A4898"/>
              </a:solidFill>
              <a:latin typeface="+mn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7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83416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DE75C-9D45-4CFA-BB77-7A8A519AF2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full bleed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58BCC-7A26-6A42-AA87-525F6042C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973A5-CA9C-1043-A3DA-4ED6E6C46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36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B377CF-2490-426A-9D9B-C329528E1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43331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3DA8FA-7150-4DC1-8728-AA9FC6E69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09599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2443353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239D9C-EA5C-4DDB-ACFA-8E457CD8E0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956" y="1376412"/>
            <a:ext cx="6697044" cy="3767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4" y="2995886"/>
            <a:ext cx="5373811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3100" b="1" i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 (white or black text)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543DD-043A-7743-A914-4BD35CA1C6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051" y="3475722"/>
            <a:ext cx="1908174" cy="542478"/>
          </a:xfrm>
          <a:prstGeom prst="rect">
            <a:avLst/>
          </a:prstGeom>
        </p:spPr>
        <p:txBody>
          <a:bodyPr lIns="0" tIns="0" rIns="0" bIns="0"/>
          <a:lstStyle>
            <a:lvl1pPr marL="36910" indent="0" algn="r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139303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2pPr>
            <a:lvl3pPr marL="27027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3pPr>
            <a:lvl4pPr marL="40243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4pPr>
            <a:lvl5pPr marL="533400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5pPr>
          </a:lstStyle>
          <a:p>
            <a:pPr lvl="0"/>
            <a:r>
              <a:rPr lang="en-US" dirty="0"/>
              <a:t>Date / publication (white/black)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774" y="4105351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 (white or black text)</a:t>
            </a:r>
          </a:p>
        </p:txBody>
      </p:sp>
    </p:spTree>
    <p:extLst>
      <p:ext uri="{BB962C8B-B14F-4D97-AF65-F5344CB8AC3E}">
        <p14:creationId xmlns:p14="http://schemas.microsoft.com/office/powerpoint/2010/main" val="8876970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COLUMN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370905-EA8F-408C-AF88-BA9535B1D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89097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IC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25015311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isc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shutterstock_129615650_handphone(tomedit3)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>
            <a:fillRect/>
          </a:stretch>
        </p:blipFill>
        <p:spPr bwMode="auto">
          <a:xfrm>
            <a:off x="4572000" y="898525"/>
            <a:ext cx="434975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15"/>
          <p:cNvCxnSpPr>
            <a:cxnSpLocks noChangeShapeType="1"/>
          </p:cNvCxnSpPr>
          <p:nvPr/>
        </p:nvCxnSpPr>
        <p:spPr bwMode="auto">
          <a:xfrm>
            <a:off x="215900" y="2249488"/>
            <a:ext cx="4608513" cy="0"/>
          </a:xfrm>
          <a:prstGeom prst="line">
            <a:avLst/>
          </a:prstGeom>
          <a:noFill/>
          <a:ln w="6350">
            <a:solidFill>
              <a:srgbClr val="2C384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19"/>
          <p:cNvCxnSpPr>
            <a:cxnSpLocks noChangeShapeType="1"/>
          </p:cNvCxnSpPr>
          <p:nvPr/>
        </p:nvCxnSpPr>
        <p:spPr bwMode="auto">
          <a:xfrm>
            <a:off x="215900" y="4872038"/>
            <a:ext cx="8712200" cy="0"/>
          </a:xfrm>
          <a:prstGeom prst="line">
            <a:avLst/>
          </a:prstGeom>
          <a:noFill/>
          <a:ln w="6350">
            <a:solidFill>
              <a:srgbClr val="2C384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15901" y="879475"/>
            <a:ext cx="4103687" cy="24929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15901" y="1190992"/>
            <a:ext cx="4103687" cy="24929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800" b="0" baseline="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15901" y="1805567"/>
            <a:ext cx="4103687" cy="249299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8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#JiscRDM</a:t>
            </a:r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A92533E1-DAA6-4613-9032-FF00402196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6232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7630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543DD-043A-7743-A914-4BD35CA1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77949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543DD-043A-7743-A914-4BD35CA1C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10229152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418130958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54330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7370905-EA8F-408C-AF88-BA9535B1D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72230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5CB3130-9E98-460A-9004-89B1D0644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2626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J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2930350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67925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BF1310-C6E8-4747-8F27-E8B3BAE2C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52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68455E-248E-4A62-84CB-1504411DD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529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1024234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6691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2810A4-96FB-42BF-AA7B-3057FF99A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0051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35B841-1D1F-46DF-839D-40ADD4D36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18648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11423191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AL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59555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PAL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DA157DE-7020-4FC1-84EC-74C89F24A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1431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PAL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700" b="1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C013441-BF5B-4FB2-9553-87D53D6A7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2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317080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PAL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407145382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jp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.jp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AD7AA7-DF94-4AFF-A5FA-B3EEEEDACC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8775" y="33972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0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96694-0793-1D46-AAAF-030136BD6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F8D01-65AC-4142-B408-57E68E4C0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ECEFD-4A67-4290-8C22-5D11D251499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6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49" r:id="rId2"/>
    <p:sldLayoutId id="2147483650" r:id="rId3"/>
    <p:sldLayoutId id="2147483651" r:id="rId4"/>
    <p:sldLayoutId id="2147483675" r:id="rId5"/>
    <p:sldLayoutId id="2147483704" r:id="rId6"/>
    <p:sldLayoutId id="2147483705" r:id="rId7"/>
    <p:sldLayoutId id="2147483706" r:id="rId8"/>
    <p:sldLayoutId id="2147483709" r:id="rId9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96694-0793-1D46-AAAF-030136BD6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F8D01-65AC-4142-B408-57E68E4C0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F51F27-3798-444E-B250-2F53A2AD841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0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54" r:id="rId2"/>
    <p:sldLayoutId id="2147483676" r:id="rId3"/>
    <p:sldLayoutId id="2147483690" r:id="rId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3DE752-DA70-4A19-9AB8-AE44F462F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8059FF-A7D0-4A2E-A9BF-F03CA6FA8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C9D7517-DF94-49E7-B57E-2F2D4D40D4D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818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4" r:id="rId2"/>
    <p:sldLayoutId id="2147483677" r:id="rId3"/>
    <p:sldLayoutId id="2147483691" r:id="rId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3DE752-DA70-4A19-9AB8-AE44F462F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8059FF-A7D0-4A2E-A9BF-F03CA6FA8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1E702B-CEDF-440D-AE34-A9C3CC1DC4A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8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3DE752-DA70-4A19-9AB8-AE44F462F8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8059FF-A7D0-4A2E-A9BF-F03CA6FA84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A427CD-10DF-40F8-B66D-2742A4BE1D0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70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96694-0793-1D46-AAAF-030136BD6B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r>
              <a:rPr lang="en-GB"/>
              <a:t>#JiscRDM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F8D01-65AC-4142-B408-57E68E4C0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7CC3DB-7876-44F5-93EB-E85646264B0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08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67" r:id="rId2"/>
    <p:sldLayoutId id="2147483678" r:id="rId3"/>
    <p:sldLayoutId id="2147483692" r:id="rId4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www.jisc.ac.uk/about/who-we-are-and-what-we-d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26" Type="http://schemas.openxmlformats.org/officeDocument/2006/relationships/image" Target="../media/image38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31" Type="http://schemas.openxmlformats.org/officeDocument/2006/relationships/image" Target="../media/image43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8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github.com/JiscRDSS/rdss-canonical-data-mode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Hilda.muchando@jisc.ac.u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16BDB9E-44B7-4BC7-B208-A2596520D47F}"/>
              </a:ext>
            </a:extLst>
          </p:cNvPr>
          <p:cNvSpPr txBox="1"/>
          <p:nvPr/>
        </p:nvSpPr>
        <p:spPr>
          <a:xfrm>
            <a:off x="5213803" y="4928056"/>
            <a:ext cx="39301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" dirty="0"/>
              <a:t>By </a:t>
            </a:r>
            <a:r>
              <a:rPr lang="en-GB" sz="600" dirty="0" err="1"/>
              <a:t>dirkcuys</a:t>
            </a:r>
            <a:r>
              <a:rPr lang="en-GB" sz="600" dirty="0"/>
              <a:t> , CC BY-SA 2.0, https://flic.kr/p/jAZBNr/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1B1380-CF7E-4FBF-BEDF-D565ADF98B59}"/>
              </a:ext>
            </a:extLst>
          </p:cNvPr>
          <p:cNvSpPr txBox="1"/>
          <p:nvPr/>
        </p:nvSpPr>
        <p:spPr>
          <a:xfrm>
            <a:off x="201881" y="4662599"/>
            <a:ext cx="47501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8E1558"/>
                </a:solidFill>
              </a:rPr>
              <a:t>euroCRIS</a:t>
            </a:r>
            <a:r>
              <a:rPr lang="en-GB" b="1" dirty="0">
                <a:solidFill>
                  <a:srgbClr val="8E1558"/>
                </a:solidFill>
              </a:rPr>
              <a:t> Strategic Members Meeting, Nov 2019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B071C6-B81E-4A3D-90F5-A0E6AC3F47F9}"/>
              </a:ext>
            </a:extLst>
          </p:cNvPr>
          <p:cNvSpPr txBox="1"/>
          <p:nvPr/>
        </p:nvSpPr>
        <p:spPr>
          <a:xfrm>
            <a:off x="201881" y="3286929"/>
            <a:ext cx="8763989" cy="892552"/>
          </a:xfrm>
          <a:prstGeom prst="rect">
            <a:avLst/>
          </a:prstGeom>
          <a:solidFill>
            <a:srgbClr val="FF612F"/>
          </a:solidFill>
        </p:spPr>
        <p:txBody>
          <a:bodyPr wrap="square" rtlCol="0">
            <a:spAutoFit/>
          </a:bodyPr>
          <a:lstStyle/>
          <a:p>
            <a:pPr defTabSz="914331"/>
            <a:r>
              <a:rPr lang="en-GB" sz="2800" b="1" dirty="0">
                <a:solidFill>
                  <a:schemeClr val="bg1"/>
                </a:solidFill>
                <a:highlight>
                  <a:srgbClr val="E9570E"/>
                </a:highlight>
              </a:rPr>
              <a:t>The Jisc Open Research hub</a:t>
            </a:r>
          </a:p>
          <a:p>
            <a:pPr defTabSz="914331"/>
            <a:r>
              <a:rPr lang="en-GB" sz="2400" dirty="0">
                <a:solidFill>
                  <a:schemeClr val="bg1"/>
                </a:solidFill>
                <a:highlight>
                  <a:srgbClr val="E9570E"/>
                </a:highlight>
              </a:rPr>
              <a:t>Hilda Muchando</a:t>
            </a:r>
          </a:p>
        </p:txBody>
      </p:sp>
    </p:spTree>
    <p:extLst>
      <p:ext uri="{BB962C8B-B14F-4D97-AF65-F5344CB8AC3E}">
        <p14:creationId xmlns:p14="http://schemas.microsoft.com/office/powerpoint/2010/main" val="2072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1F69B-BFC6-4924-961F-A93FB371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10262"/>
            <a:ext cx="6518277" cy="341572"/>
          </a:xfrm>
        </p:spPr>
        <p:txBody>
          <a:bodyPr/>
          <a:lstStyle/>
          <a:p>
            <a:r>
              <a:rPr lang="en-GB" dirty="0"/>
              <a:t>About Jisc</a:t>
            </a:r>
          </a:p>
        </p:txBody>
      </p:sp>
      <p:pic>
        <p:nvPicPr>
          <p:cNvPr id="7" name="Picture 6" descr="https://www.jisc.ac.uk/sites/default/files/wwd-advice-assistance-blue.png">
            <a:extLst>
              <a:ext uri="{FF2B5EF4-FFF2-40B4-BE49-F238E27FC236}">
                <a16:creationId xmlns:a16="http://schemas.microsoft.com/office/drawing/2014/main" id="{52BE8581-7CA5-4448-AB3E-6D41DC893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78" y="2407050"/>
            <a:ext cx="1578721" cy="83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jisc.ac.uk/sites/default/files/wwd-sector-deals-blue.png">
            <a:extLst>
              <a:ext uri="{FF2B5EF4-FFF2-40B4-BE49-F238E27FC236}">
                <a16:creationId xmlns:a16="http://schemas.microsoft.com/office/drawing/2014/main" id="{43AE830A-4569-4495-99F2-17680F12D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741" y="2471302"/>
            <a:ext cx="1495829" cy="787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www.jisc.ac.uk/sites/default/files/wwd-shared-services-blue.png">
            <a:extLst>
              <a:ext uri="{FF2B5EF4-FFF2-40B4-BE49-F238E27FC236}">
                <a16:creationId xmlns:a16="http://schemas.microsoft.com/office/drawing/2014/main" id="{C7345DD3-02AA-40EC-8C16-674439129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144" y="2407047"/>
            <a:ext cx="1456111" cy="76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2442D30E-BAE0-4419-9BA8-77902F11F50B}"/>
              </a:ext>
            </a:extLst>
          </p:cNvPr>
          <p:cNvSpPr/>
          <p:nvPr/>
        </p:nvSpPr>
        <p:spPr>
          <a:xfrm>
            <a:off x="982122" y="1084959"/>
            <a:ext cx="2158331" cy="2169864"/>
          </a:xfrm>
          <a:prstGeom prst="ellipse">
            <a:avLst/>
          </a:prstGeom>
          <a:noFill/>
          <a:ln w="12700">
            <a:solidFill>
              <a:srgbClr val="E95E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1B51FB8-ACE6-4B05-87AA-4F8D92175952}"/>
              </a:ext>
            </a:extLst>
          </p:cNvPr>
          <p:cNvSpPr/>
          <p:nvPr/>
        </p:nvSpPr>
        <p:spPr>
          <a:xfrm>
            <a:off x="1065674" y="1627582"/>
            <a:ext cx="1868327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457166">
              <a:lnSpc>
                <a:spcPct val="90000"/>
              </a:lnSpc>
            </a:pPr>
            <a:r>
              <a:rPr lang="en-GB" sz="1600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Shared </a:t>
            </a:r>
            <a:r>
              <a:rPr lang="en-GB" sz="1600" b="1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digital infrastructure </a:t>
            </a:r>
            <a:r>
              <a:rPr lang="en-GB" sz="1600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and </a:t>
            </a:r>
            <a:r>
              <a:rPr lang="en-GB" sz="1600" b="1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services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7E5A85F-4A1E-49F1-AC2E-F6C397CB2BC9}"/>
              </a:ext>
            </a:extLst>
          </p:cNvPr>
          <p:cNvSpPr/>
          <p:nvPr/>
        </p:nvSpPr>
        <p:spPr>
          <a:xfrm>
            <a:off x="5932105" y="1054481"/>
            <a:ext cx="2229779" cy="2261385"/>
          </a:xfrm>
          <a:prstGeom prst="ellipse">
            <a:avLst/>
          </a:prstGeom>
          <a:noFill/>
          <a:ln w="12700">
            <a:solidFill>
              <a:srgbClr val="E95E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8B0BDD-9612-407E-81BB-98D42BFF9876}"/>
              </a:ext>
            </a:extLst>
          </p:cNvPr>
          <p:cNvSpPr/>
          <p:nvPr/>
        </p:nvSpPr>
        <p:spPr>
          <a:xfrm>
            <a:off x="6005508" y="1586806"/>
            <a:ext cx="2088811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457166">
              <a:lnSpc>
                <a:spcPct val="90000"/>
              </a:lnSpc>
            </a:pPr>
            <a:r>
              <a:rPr lang="en-GB" sz="1600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Expert and trusted </a:t>
            </a:r>
            <a:r>
              <a:rPr lang="en-GB" sz="1600" b="1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practical support and assistance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358E4E2-6D65-4706-8D52-C84549924ED8}"/>
              </a:ext>
            </a:extLst>
          </p:cNvPr>
          <p:cNvSpPr/>
          <p:nvPr/>
        </p:nvSpPr>
        <p:spPr>
          <a:xfrm>
            <a:off x="3406895" y="1100984"/>
            <a:ext cx="2158329" cy="2214880"/>
          </a:xfrm>
          <a:prstGeom prst="ellipse">
            <a:avLst/>
          </a:prstGeom>
          <a:noFill/>
          <a:ln w="12700">
            <a:solidFill>
              <a:srgbClr val="E95E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9B0183-EA14-4149-ADFA-D4FAC5F0ADE5}"/>
              </a:ext>
            </a:extLst>
          </p:cNvPr>
          <p:cNvSpPr/>
          <p:nvPr/>
        </p:nvSpPr>
        <p:spPr>
          <a:xfrm>
            <a:off x="3206216" y="1627579"/>
            <a:ext cx="2579605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457166">
              <a:lnSpc>
                <a:spcPct val="90000"/>
              </a:lnSpc>
            </a:pPr>
            <a:r>
              <a:rPr lang="en-GB" sz="1600" b="1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Sector wide deals </a:t>
            </a:r>
          </a:p>
          <a:p>
            <a:pPr algn="ctr" defTabSz="457166">
              <a:lnSpc>
                <a:spcPct val="90000"/>
              </a:lnSpc>
            </a:pPr>
            <a:r>
              <a:rPr lang="en-GB" sz="1600" dirty="0">
                <a:solidFill>
                  <a:srgbClr val="2C3841"/>
                </a:solidFill>
                <a:latin typeface="Corbel" panose="020B0503020204020204"/>
                <a:ea typeface="MS PGothic" panose="020B0600070205080204" pitchFamily="34" charset="-128"/>
              </a:rPr>
              <a:t>with IT vendors and commercial publishers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14B77DC-356A-4CBF-B6F2-CC926C7ABD70}"/>
              </a:ext>
            </a:extLst>
          </p:cNvPr>
          <p:cNvSpPr/>
          <p:nvPr/>
        </p:nvSpPr>
        <p:spPr>
          <a:xfrm>
            <a:off x="951422" y="1028311"/>
            <a:ext cx="558495" cy="558495"/>
          </a:xfrm>
          <a:prstGeom prst="ellipse">
            <a:avLst/>
          </a:prstGeom>
          <a:solidFill>
            <a:srgbClr val="E95E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94340D8-2112-4136-BEC0-5EF0320CA16C}"/>
              </a:ext>
            </a:extLst>
          </p:cNvPr>
          <p:cNvSpPr/>
          <p:nvPr/>
        </p:nvSpPr>
        <p:spPr>
          <a:xfrm>
            <a:off x="3455675" y="985703"/>
            <a:ext cx="558495" cy="558495"/>
          </a:xfrm>
          <a:prstGeom prst="ellipse">
            <a:avLst/>
          </a:prstGeom>
          <a:solidFill>
            <a:srgbClr val="E95E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4FDB784-B854-4EBD-88A8-2BDD22374A39}"/>
              </a:ext>
            </a:extLst>
          </p:cNvPr>
          <p:cNvSpPr/>
          <p:nvPr/>
        </p:nvSpPr>
        <p:spPr>
          <a:xfrm>
            <a:off x="5962970" y="985702"/>
            <a:ext cx="558495" cy="558495"/>
          </a:xfrm>
          <a:prstGeom prst="ellipse">
            <a:avLst/>
          </a:prstGeom>
          <a:solidFill>
            <a:srgbClr val="E95E1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66"/>
            <a:endParaRPr lang="en-US" sz="1800" dirty="0">
              <a:solidFill>
                <a:srgbClr val="DE481C"/>
              </a:solidFill>
              <a:latin typeface="Corbel" panose="020B0503020204020204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F0FFF27-23D2-4497-84A4-71E2701CB1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672" y="981804"/>
            <a:ext cx="145995" cy="54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6C26E17-E79C-494F-8DD3-6921F7570C1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879" y="986491"/>
            <a:ext cx="262084" cy="54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0AB3058-86A6-438B-9751-3702376F68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4762" y="981804"/>
            <a:ext cx="256808" cy="5400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717C491-A742-40B4-B117-4B5A905AFAB1}"/>
              </a:ext>
            </a:extLst>
          </p:cNvPr>
          <p:cNvSpPr/>
          <p:nvPr/>
        </p:nvSpPr>
        <p:spPr>
          <a:xfrm>
            <a:off x="1470925" y="3557177"/>
            <a:ext cx="617727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</a:pPr>
            <a:r>
              <a:rPr lang="en-GB" sz="2400" dirty="0">
                <a:solidFill>
                  <a:srgbClr val="B71A8B"/>
                </a:solidFill>
                <a:latin typeface="Corbel" panose="020B0503020204020204"/>
                <a:ea typeface="MS PGothic" panose="020B0600070205080204" pitchFamily="34" charset="-128"/>
              </a:rPr>
              <a:t>Research and development</a:t>
            </a:r>
            <a:endParaRPr lang="en-US" sz="2400" b="1" dirty="0">
              <a:solidFill>
                <a:srgbClr val="B71A8B"/>
              </a:solidFill>
              <a:latin typeface="Corbel" panose="020B0503020204020204"/>
              <a:ea typeface="MS PGothic" panose="020B0600070205080204" pitchFamily="34" charset="-128"/>
            </a:endParaRPr>
          </a:p>
        </p:txBody>
      </p:sp>
      <p:sp>
        <p:nvSpPr>
          <p:cNvPr id="23" name="Rounded Rectangle 33">
            <a:extLst>
              <a:ext uri="{FF2B5EF4-FFF2-40B4-BE49-F238E27FC236}">
                <a16:creationId xmlns:a16="http://schemas.microsoft.com/office/drawing/2014/main" id="{7646C15C-FEEB-406F-AB69-AB0D12997ACE}"/>
              </a:ext>
            </a:extLst>
          </p:cNvPr>
          <p:cNvSpPr/>
          <p:nvPr/>
        </p:nvSpPr>
        <p:spPr>
          <a:xfrm>
            <a:off x="910160" y="3488855"/>
            <a:ext cx="7298805" cy="437655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</a:pPr>
            <a:endParaRPr lang="en-US" sz="1300" dirty="0">
              <a:solidFill>
                <a:srgbClr val="000000"/>
              </a:solidFill>
              <a:latin typeface="Corbel" panose="020B0503020204020204"/>
            </a:endParaRPr>
          </a:p>
        </p:txBody>
      </p:sp>
      <p:sp>
        <p:nvSpPr>
          <p:cNvPr id="24" name="Rounded Rectangle 22">
            <a:extLst>
              <a:ext uri="{FF2B5EF4-FFF2-40B4-BE49-F238E27FC236}">
                <a16:creationId xmlns:a16="http://schemas.microsoft.com/office/drawing/2014/main" id="{0110421F-C3F2-4D7D-ADEC-6F632E3F4367}"/>
              </a:ext>
            </a:extLst>
          </p:cNvPr>
          <p:cNvSpPr/>
          <p:nvPr/>
        </p:nvSpPr>
        <p:spPr>
          <a:xfrm>
            <a:off x="799604" y="901274"/>
            <a:ext cx="7544795" cy="3192135"/>
          </a:xfrm>
          <a:prstGeom prst="roundRect">
            <a:avLst>
              <a:gd name="adj" fmla="val 1635"/>
            </a:avLst>
          </a:prstGeom>
          <a:noFill/>
          <a:ln w="12700">
            <a:solidFill>
              <a:srgbClr val="E95E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</a:pPr>
            <a:endParaRPr lang="en-US" sz="1300" dirty="0">
              <a:solidFill>
                <a:srgbClr val="000000"/>
              </a:solidFill>
              <a:latin typeface="Corbel" panose="020B050302020402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7457484-1C81-411D-816D-E6520296AC85}"/>
              </a:ext>
            </a:extLst>
          </p:cNvPr>
          <p:cNvSpPr/>
          <p:nvPr/>
        </p:nvSpPr>
        <p:spPr>
          <a:xfrm>
            <a:off x="2215553" y="4247678"/>
            <a:ext cx="456092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9"/>
              </a:rPr>
              <a:t>https://www.jisc.ac.uk/about/who-we-are-and-what-we-do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322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00710F3-7B19-47EF-A9EF-F99509E06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‘Directions for research data management’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B7729D3-7229-457A-ADBF-A28CBD061F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930732" y="1395452"/>
            <a:ext cx="6365173" cy="1585050"/>
          </a:xfrm>
        </p:spPr>
        <p:txBody>
          <a:bodyPr/>
          <a:lstStyle/>
          <a:p>
            <a:pPr marL="685800" lvl="1" indent="-342900">
              <a:buAutoNum type="arabicPeriod"/>
            </a:pPr>
            <a:r>
              <a:rPr lang="en-GB" b="0" dirty="0"/>
              <a:t>Policy development and implementation</a:t>
            </a:r>
          </a:p>
          <a:p>
            <a:pPr marL="685800" lvl="1" indent="-342900">
              <a:buAutoNum type="arabicPeriod"/>
            </a:pPr>
            <a:r>
              <a:rPr lang="en-GB" b="0" dirty="0"/>
              <a:t>Skills and capabilities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b="0" dirty="0"/>
              <a:t>Infrastructure and interoperability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b="0" dirty="0"/>
              <a:t>Incentives for researchers and support stakeholders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b="0" dirty="0"/>
              <a:t>Business case and sustainability</a:t>
            </a: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301D51-FBCE-47C3-ACF6-14E5E9B4FF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66" r="7884"/>
          <a:stretch/>
        </p:blipFill>
        <p:spPr>
          <a:xfrm>
            <a:off x="328426" y="892246"/>
            <a:ext cx="3602306" cy="35205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78252F-6CAA-4F88-B820-AA8A383AFC44}"/>
              </a:ext>
            </a:extLst>
          </p:cNvPr>
          <p:cNvSpPr txBox="1"/>
          <p:nvPr/>
        </p:nvSpPr>
        <p:spPr>
          <a:xfrm>
            <a:off x="4310744" y="2826328"/>
            <a:ext cx="4631376" cy="1777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… there is clear demand for </a:t>
            </a:r>
            <a:r>
              <a:rPr lang="en-GB" sz="1600" b="1" i="1" dirty="0"/>
              <a:t>national shared services </a:t>
            </a:r>
            <a:r>
              <a:rPr lang="en-GB" sz="1600" i="1" dirty="0"/>
              <a:t>... the </a:t>
            </a:r>
            <a:r>
              <a:rPr lang="en-GB" sz="1600" b="1" i="1" dirty="0"/>
              <a:t>potential economies of scale </a:t>
            </a:r>
            <a:r>
              <a:rPr lang="en-GB" sz="1600" i="1" dirty="0"/>
              <a:t>that might result are attractive to the community</a:t>
            </a:r>
          </a:p>
          <a:p>
            <a:endParaRPr lang="en-GB" sz="1600" dirty="0"/>
          </a:p>
          <a:p>
            <a:r>
              <a:rPr lang="en-GB" sz="1600" i="1" dirty="0"/>
              <a:t> ..There is also demand for a </a:t>
            </a:r>
            <a:r>
              <a:rPr lang="en-GB" sz="1600" b="1" i="1" dirty="0"/>
              <a:t>national approach to data preservation</a:t>
            </a:r>
            <a:endParaRPr lang="en-GB" sz="1600" dirty="0"/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05CF17-7379-4AE4-B4E4-F54E334E6F54}"/>
              </a:ext>
            </a:extLst>
          </p:cNvPr>
          <p:cNvSpPr txBox="1"/>
          <p:nvPr/>
        </p:nvSpPr>
        <p:spPr>
          <a:xfrm>
            <a:off x="4591468" y="939741"/>
            <a:ext cx="3697510" cy="341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Identified 5 key areas for action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F03237F-E43B-4F93-A687-CB2AD8374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772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A5F586-8CB4-4B0E-B98D-9894A8F10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7579881" cy="34157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Research data lifecycle &amp; Open research hub scope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322630-8761-461C-8CFE-ED689FB57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026" y="868348"/>
            <a:ext cx="3991948" cy="378597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06C165C-A2A6-4035-A09D-BDD17076DABC}"/>
              </a:ext>
            </a:extLst>
          </p:cNvPr>
          <p:cNvSpPr/>
          <p:nvPr/>
        </p:nvSpPr>
        <p:spPr>
          <a:xfrm>
            <a:off x="4572001" y="868348"/>
            <a:ext cx="1855534" cy="378597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0DCE65-8340-44A5-80C8-2E4C3E48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887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54B29-8F4E-4F4D-B8CC-FA9DD0CD4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 shared service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1F8C198C-930C-41D6-B3BD-A6680C103F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9809944"/>
              </p:ext>
            </p:extLst>
          </p:nvPr>
        </p:nvGraphicFramePr>
        <p:xfrm>
          <a:off x="3704672" y="237547"/>
          <a:ext cx="6078127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FF9CB899-1242-4C26-975F-5D837739AD22}"/>
              </a:ext>
            </a:extLst>
          </p:cNvPr>
          <p:cNvSpPr txBox="1">
            <a:spLocks/>
          </p:cNvSpPr>
          <p:nvPr/>
        </p:nvSpPr>
        <p:spPr>
          <a:xfrm>
            <a:off x="226077" y="945275"/>
            <a:ext cx="4254680" cy="1384199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dirty="0">
                <a:latin typeface="Roboto Medium" panose="020B0604020202020204" charset="0"/>
                <a:ea typeface="Roboto Medium" panose="020B0604020202020204" charset="0"/>
              </a:rPr>
              <a:t>A single solution to meet the </a:t>
            </a:r>
            <a:r>
              <a:rPr lang="en-GB" sz="2000" b="1" dirty="0">
                <a:solidFill>
                  <a:srgbClr val="0070C0"/>
                </a:solidFill>
                <a:latin typeface="Roboto Medium" panose="020B0604020202020204" charset="0"/>
                <a:ea typeface="Roboto Medium" panose="020B0604020202020204" charset="0"/>
              </a:rPr>
              <a:t>requirements</a:t>
            </a:r>
            <a:r>
              <a:rPr lang="en-GB" sz="2000" dirty="0">
                <a:latin typeface="Roboto Medium" panose="020B0604020202020204" charset="0"/>
                <a:ea typeface="Roboto Medium" panose="020B0604020202020204" charset="0"/>
              </a:rPr>
              <a:t> for universities to enable better management, sharing and preservation of research outputs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62CE63C-5617-4F5A-A734-E0C96976AA80}"/>
              </a:ext>
            </a:extLst>
          </p:cNvPr>
          <p:cNvGrpSpPr/>
          <p:nvPr/>
        </p:nvGrpSpPr>
        <p:grpSpPr>
          <a:xfrm>
            <a:off x="321995" y="2641650"/>
            <a:ext cx="3885735" cy="1919565"/>
            <a:chOff x="321995" y="2641650"/>
            <a:chExt cx="3885735" cy="1919565"/>
          </a:xfrm>
        </p:grpSpPr>
        <p:sp>
          <p:nvSpPr>
            <p:cNvPr id="8" name="Shape 289">
              <a:extLst>
                <a:ext uri="{FF2B5EF4-FFF2-40B4-BE49-F238E27FC236}">
                  <a16:creationId xmlns:a16="http://schemas.microsoft.com/office/drawing/2014/main" id="{27FB264D-3FA7-4D05-AA7A-BCE538E63A83}"/>
                </a:ext>
              </a:extLst>
            </p:cNvPr>
            <p:cNvSpPr/>
            <p:nvPr/>
          </p:nvSpPr>
          <p:spPr>
            <a:xfrm>
              <a:off x="321995" y="2641650"/>
              <a:ext cx="1941180" cy="506598"/>
            </a:xfrm>
            <a:prstGeom prst="roundRect">
              <a:avLst/>
            </a:prstGeom>
            <a:solidFill>
              <a:srgbClr val="458525"/>
            </a:solidFill>
            <a:ln>
              <a:noFill/>
            </a:ln>
          </p:spPr>
          <p:txBody>
            <a:bodyPr lIns="116050" tIns="116050" rIns="116050" bIns="116050" anchor="ctr" anchorCtr="0">
              <a:noAutofit/>
            </a:bodyPr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boto Light" panose="020B0604020202020204" charset="0"/>
                  <a:ea typeface="Roboto Light" panose="020B0604020202020204" charset="0"/>
                  <a:cs typeface="Corbel"/>
                  <a:sym typeface="Corbel"/>
                </a:rPr>
                <a:t>Repository</a:t>
              </a:r>
            </a:p>
          </p:txBody>
        </p:sp>
        <p:sp>
          <p:nvSpPr>
            <p:cNvPr id="9" name="Shape 290">
              <a:extLst>
                <a:ext uri="{FF2B5EF4-FFF2-40B4-BE49-F238E27FC236}">
                  <a16:creationId xmlns:a16="http://schemas.microsoft.com/office/drawing/2014/main" id="{6F170493-99CB-4419-8D94-ABFC808E711E}"/>
                </a:ext>
              </a:extLst>
            </p:cNvPr>
            <p:cNvSpPr/>
            <p:nvPr/>
          </p:nvSpPr>
          <p:spPr>
            <a:xfrm>
              <a:off x="1292585" y="3348135"/>
              <a:ext cx="1941180" cy="506596"/>
            </a:xfrm>
            <a:prstGeom prst="roundRect">
              <a:avLst/>
            </a:prstGeom>
            <a:solidFill>
              <a:srgbClr val="B2BB1C"/>
            </a:solidFill>
            <a:ln>
              <a:noFill/>
            </a:ln>
          </p:spPr>
          <p:txBody>
            <a:bodyPr lIns="116050" tIns="116050" rIns="116050" bIns="116050" anchor="ctr" anchorCtr="0">
              <a:noAutofit/>
            </a:bodyPr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boto Light" panose="020B0604020202020204" charset="0"/>
                  <a:ea typeface="Roboto Light" panose="020B0604020202020204" charset="0"/>
                  <a:cs typeface="Corbel"/>
                  <a:sym typeface="Corbel"/>
                </a:rPr>
                <a:t>Preservation</a:t>
              </a:r>
            </a:p>
          </p:txBody>
        </p:sp>
        <p:sp>
          <p:nvSpPr>
            <p:cNvPr id="10" name="Shape 291">
              <a:extLst>
                <a:ext uri="{FF2B5EF4-FFF2-40B4-BE49-F238E27FC236}">
                  <a16:creationId xmlns:a16="http://schemas.microsoft.com/office/drawing/2014/main" id="{F972E2DE-89FC-461D-BACB-C6EBAF4D1E1C}"/>
                </a:ext>
              </a:extLst>
            </p:cNvPr>
            <p:cNvSpPr/>
            <p:nvPr/>
          </p:nvSpPr>
          <p:spPr>
            <a:xfrm>
              <a:off x="2259799" y="4054618"/>
              <a:ext cx="1947931" cy="506597"/>
            </a:xfrm>
            <a:prstGeom prst="roundRect">
              <a:avLst/>
            </a:prstGeom>
            <a:solidFill>
              <a:srgbClr val="F9B000"/>
            </a:solidFill>
            <a:ln>
              <a:noFill/>
            </a:ln>
          </p:spPr>
          <p:txBody>
            <a:bodyPr lIns="116050" tIns="116050" rIns="116050" bIns="116050" anchor="ctr" anchorCtr="0">
              <a:noAutofit/>
            </a:bodyPr>
            <a:lstStyle/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Roboto Light" panose="020B0604020202020204" charset="0"/>
                  <a:ea typeface="Roboto Light" panose="020B0604020202020204" charset="0"/>
                  <a:cs typeface="Corbel"/>
                  <a:sym typeface="Corbel"/>
                </a:rPr>
                <a:t>Reporting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47A37ECF-F1B7-4B4E-B0CF-2A59B6D0C872}"/>
              </a:ext>
            </a:extLst>
          </p:cNvPr>
          <p:cNvSpPr/>
          <p:nvPr/>
        </p:nvSpPr>
        <p:spPr>
          <a:xfrm>
            <a:off x="7232606" y="555947"/>
            <a:ext cx="1489989" cy="1384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A110E00-6CED-4470-92DA-75C05C2A2247}"/>
              </a:ext>
            </a:extLst>
          </p:cNvPr>
          <p:cNvSpPr/>
          <p:nvPr/>
        </p:nvSpPr>
        <p:spPr>
          <a:xfrm>
            <a:off x="6009993" y="3483539"/>
            <a:ext cx="1489989" cy="13841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3C91924-7A8B-4E3B-AD16-04B8403B3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58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CF89-B7FE-4DFD-A645-8816D4C6A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Co-Design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C95EAC2-1673-43CE-B8DF-D33FFA8FA18B}"/>
              </a:ext>
            </a:extLst>
          </p:cNvPr>
          <p:cNvSpPr/>
          <p:nvPr/>
        </p:nvSpPr>
        <p:spPr>
          <a:xfrm>
            <a:off x="181429" y="829707"/>
            <a:ext cx="8824685" cy="3707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C4652D6-0B4F-43F8-A8C1-1AC3CEDB4BB4}"/>
              </a:ext>
            </a:extLst>
          </p:cNvPr>
          <p:cNvGrpSpPr/>
          <p:nvPr/>
        </p:nvGrpSpPr>
        <p:grpSpPr>
          <a:xfrm>
            <a:off x="243090" y="923434"/>
            <a:ext cx="8727845" cy="1507426"/>
            <a:chOff x="255629" y="937107"/>
            <a:chExt cx="11791559" cy="2036573"/>
          </a:xfrm>
        </p:grpSpPr>
        <p:pic>
          <p:nvPicPr>
            <p:cNvPr id="51" name="Picture 7">
              <a:extLst>
                <a:ext uri="{FF2B5EF4-FFF2-40B4-BE49-F238E27FC236}">
                  <a16:creationId xmlns:a16="http://schemas.microsoft.com/office/drawing/2014/main" id="{0EB5959C-0459-456D-8FAB-AB404C7705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74886" y="999020"/>
              <a:ext cx="163353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2" name="Picture 8">
              <a:extLst>
                <a:ext uri="{FF2B5EF4-FFF2-40B4-BE49-F238E27FC236}">
                  <a16:creationId xmlns:a16="http://schemas.microsoft.com/office/drawing/2014/main" id="{6797CE57-F05D-4D93-ABD0-A84F48F948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9424" y="1695933"/>
              <a:ext cx="1493837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3" name="Picture 9">
              <a:extLst>
                <a:ext uri="{FF2B5EF4-FFF2-40B4-BE49-F238E27FC236}">
                  <a16:creationId xmlns:a16="http://schemas.microsoft.com/office/drawing/2014/main" id="{91CB5BAB-6BC2-42CB-9070-BC6624140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86" y="1662595"/>
              <a:ext cx="1620838" cy="384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4" name="Picture 10">
              <a:extLst>
                <a:ext uri="{FF2B5EF4-FFF2-40B4-BE49-F238E27FC236}">
                  <a16:creationId xmlns:a16="http://schemas.microsoft.com/office/drawing/2014/main" id="{BA81F2D0-0DB0-43BF-A87D-82AB4D9635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6786" y="1010133"/>
              <a:ext cx="1141413" cy="652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5" name="Picture 11">
              <a:extLst>
                <a:ext uri="{FF2B5EF4-FFF2-40B4-BE49-F238E27FC236}">
                  <a16:creationId xmlns:a16="http://schemas.microsoft.com/office/drawing/2014/main" id="{EBFCAE03-74DE-403B-967F-C0AD718846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4261" y="1635608"/>
              <a:ext cx="1481138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6" name="Picture 12">
              <a:extLst>
                <a:ext uri="{FF2B5EF4-FFF2-40B4-BE49-F238E27FC236}">
                  <a16:creationId xmlns:a16="http://schemas.microsoft.com/office/drawing/2014/main" id="{7DA1E70B-5CE0-4513-99F8-973CF28C11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20000" y="980727"/>
              <a:ext cx="1627188" cy="43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7" name="Picture 13">
              <a:extLst>
                <a:ext uri="{FF2B5EF4-FFF2-40B4-BE49-F238E27FC236}">
                  <a16:creationId xmlns:a16="http://schemas.microsoft.com/office/drawing/2014/main" id="{AE8C7396-5312-4F8D-B5A4-295F57E990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4524" y="2299183"/>
              <a:ext cx="1346200" cy="523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8" name="Picture 14">
              <a:extLst>
                <a:ext uri="{FF2B5EF4-FFF2-40B4-BE49-F238E27FC236}">
                  <a16:creationId xmlns:a16="http://schemas.microsoft.com/office/drawing/2014/main" id="{390EA201-1C69-4F3C-B7DF-E40BD9BDAF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629" y="2299183"/>
              <a:ext cx="1414463" cy="604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59" name="Picture 15">
              <a:extLst>
                <a:ext uri="{FF2B5EF4-FFF2-40B4-BE49-F238E27FC236}">
                  <a16:creationId xmlns:a16="http://schemas.microsoft.com/office/drawing/2014/main" id="{78B6EAB8-64CC-4A65-BD1E-DBAC8DF1D9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6251" y="1065465"/>
              <a:ext cx="1408113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0" name="Picture 16">
              <a:extLst>
                <a:ext uri="{FF2B5EF4-FFF2-40B4-BE49-F238E27FC236}">
                  <a16:creationId xmlns:a16="http://schemas.microsoft.com/office/drawing/2014/main" id="{FA6FC8E8-2768-461F-AD47-A353CA4B56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33954" y="2224570"/>
              <a:ext cx="1700213" cy="336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1" name="Picture 17">
              <a:extLst>
                <a:ext uri="{FF2B5EF4-FFF2-40B4-BE49-F238E27FC236}">
                  <a16:creationId xmlns:a16="http://schemas.microsoft.com/office/drawing/2014/main" id="{148A301C-7AB6-4597-BD9D-94DF2CA77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7361" y="1010133"/>
              <a:ext cx="1401763" cy="427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2" name="Picture 18">
              <a:extLst>
                <a:ext uri="{FF2B5EF4-FFF2-40B4-BE49-F238E27FC236}">
                  <a16:creationId xmlns:a16="http://schemas.microsoft.com/office/drawing/2014/main" id="{A99B12D9-375F-41AC-88D0-21F292480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86" y="937107"/>
              <a:ext cx="1347788" cy="50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3" name="Picture 19">
              <a:extLst>
                <a:ext uri="{FF2B5EF4-FFF2-40B4-BE49-F238E27FC236}">
                  <a16:creationId xmlns:a16="http://schemas.microsoft.com/office/drawing/2014/main" id="{12FEB467-C0FD-4394-B49B-A6567F6312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3998" y="2264772"/>
              <a:ext cx="1377950" cy="330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4" name="Picture 20">
              <a:extLst>
                <a:ext uri="{FF2B5EF4-FFF2-40B4-BE49-F238E27FC236}">
                  <a16:creationId xmlns:a16="http://schemas.microsoft.com/office/drawing/2014/main" id="{D34290E5-5E08-452A-809C-11B420280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6585" y="2082567"/>
              <a:ext cx="817562" cy="676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5" name="Picture 21">
              <a:extLst>
                <a:ext uri="{FF2B5EF4-FFF2-40B4-BE49-F238E27FC236}">
                  <a16:creationId xmlns:a16="http://schemas.microsoft.com/office/drawing/2014/main" id="{6B98142D-8DD1-4A55-95CF-A4C925E294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0023" y="1059345"/>
              <a:ext cx="1431925" cy="377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6" name="Picture 22">
              <a:extLst>
                <a:ext uri="{FF2B5EF4-FFF2-40B4-BE49-F238E27FC236}">
                  <a16:creationId xmlns:a16="http://schemas.microsoft.com/office/drawing/2014/main" id="{F66555B4-9209-47E4-B71C-5F75A9284A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0845" y="2000016"/>
              <a:ext cx="688975" cy="8413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67" name="Picture 23">
              <a:extLst>
                <a:ext uri="{FF2B5EF4-FFF2-40B4-BE49-F238E27FC236}">
                  <a16:creationId xmlns:a16="http://schemas.microsoft.com/office/drawing/2014/main" id="{2D3D17B9-4672-43CF-A873-65D1017F5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4464" y="2241842"/>
              <a:ext cx="2193925" cy="731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49D21CE-CF63-41BC-B7CF-D9C6F19FE69B}"/>
              </a:ext>
            </a:extLst>
          </p:cNvPr>
          <p:cNvGrpSpPr/>
          <p:nvPr/>
        </p:nvGrpSpPr>
        <p:grpSpPr>
          <a:xfrm>
            <a:off x="309671" y="3637498"/>
            <a:ext cx="8609896" cy="801944"/>
            <a:chOff x="412893" y="4849999"/>
            <a:chExt cx="11479862" cy="1069259"/>
          </a:xfrm>
        </p:grpSpPr>
        <p:pic>
          <p:nvPicPr>
            <p:cNvPr id="69" name="Picture 28">
              <a:extLst>
                <a:ext uri="{FF2B5EF4-FFF2-40B4-BE49-F238E27FC236}">
                  <a16:creationId xmlns:a16="http://schemas.microsoft.com/office/drawing/2014/main" id="{7F137D2A-A975-49AC-89AE-D66B6D321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1372" y="5204088"/>
              <a:ext cx="1530349" cy="530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0" name="Picture 29">
              <a:extLst>
                <a:ext uri="{FF2B5EF4-FFF2-40B4-BE49-F238E27FC236}">
                  <a16:creationId xmlns:a16="http://schemas.microsoft.com/office/drawing/2014/main" id="{802471A9-FAC5-4D8F-9169-86A93FFEC0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2255" y="5115189"/>
              <a:ext cx="2730500" cy="708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1" name="Picture 30">
              <a:extLst>
                <a:ext uri="{FF2B5EF4-FFF2-40B4-BE49-F238E27FC236}">
                  <a16:creationId xmlns:a16="http://schemas.microsoft.com/office/drawing/2014/main" id="{4DACB318-A451-40DE-A85C-7BF4C837C9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5084" y="5369476"/>
              <a:ext cx="2414141" cy="531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2" name="Picture 31">
              <a:extLst>
                <a:ext uri="{FF2B5EF4-FFF2-40B4-BE49-F238E27FC236}">
                  <a16:creationId xmlns:a16="http://schemas.microsoft.com/office/drawing/2014/main" id="{D1FCF6CE-1993-41A4-9170-7218B0A316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0389" y="5067751"/>
              <a:ext cx="1420812" cy="817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3" name="Picture 32" descr="Research Consulting Limited">
              <a:extLst>
                <a:ext uri="{FF2B5EF4-FFF2-40B4-BE49-F238E27FC236}">
                  <a16:creationId xmlns:a16="http://schemas.microsoft.com/office/drawing/2014/main" id="{A53CFD48-CF4D-4061-A3B0-49E195C0C0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1244" y="4849999"/>
              <a:ext cx="1816268" cy="833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Picture 33" descr="Ocasta-Logo-Red-RGB-300x49">
              <a:extLst>
                <a:ext uri="{FF2B5EF4-FFF2-40B4-BE49-F238E27FC236}">
                  <a16:creationId xmlns:a16="http://schemas.microsoft.com/office/drawing/2014/main" id="{6D66BDEE-696B-44E5-A8CF-86C612FE7B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157" y="5636683"/>
              <a:ext cx="1722437" cy="28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34" descr="Digirati logo">
              <a:extLst>
                <a:ext uri="{FF2B5EF4-FFF2-40B4-BE49-F238E27FC236}">
                  <a16:creationId xmlns:a16="http://schemas.microsoft.com/office/drawing/2014/main" id="{1E965F57-035C-4ADE-A2BF-C9D7D0CD47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93" y="4851223"/>
              <a:ext cx="2261077" cy="628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27A6B92-57CE-454C-96DA-A48BFB17F9A0}"/>
              </a:ext>
            </a:extLst>
          </p:cNvPr>
          <p:cNvGrpSpPr/>
          <p:nvPr/>
        </p:nvGrpSpPr>
        <p:grpSpPr>
          <a:xfrm>
            <a:off x="266397" y="2522710"/>
            <a:ext cx="8718502" cy="1278105"/>
            <a:chOff x="221037" y="3391616"/>
            <a:chExt cx="11630374" cy="1704976"/>
          </a:xfrm>
        </p:grpSpPr>
        <p:pic>
          <p:nvPicPr>
            <p:cNvPr id="77" name="Picture 2">
              <a:extLst>
                <a:ext uri="{FF2B5EF4-FFF2-40B4-BE49-F238E27FC236}">
                  <a16:creationId xmlns:a16="http://schemas.microsoft.com/office/drawing/2014/main" id="{39651ECD-DB63-42B1-A259-36ADF229C4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566" y="3466175"/>
              <a:ext cx="1793038" cy="5577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93D4D2C7-E701-4118-9190-B9E179EAB1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5677" y="3551905"/>
              <a:ext cx="1082675" cy="6111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79" name="Picture 4">
              <a:extLst>
                <a:ext uri="{FF2B5EF4-FFF2-40B4-BE49-F238E27FC236}">
                  <a16:creationId xmlns:a16="http://schemas.microsoft.com/office/drawing/2014/main" id="{6F2CF91C-EC57-40C9-ACD1-E758FEBC98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037" y="3990104"/>
              <a:ext cx="2262187" cy="9286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0" name="Picture 5">
              <a:extLst>
                <a:ext uri="{FF2B5EF4-FFF2-40B4-BE49-F238E27FC236}">
                  <a16:creationId xmlns:a16="http://schemas.microsoft.com/office/drawing/2014/main" id="{A2707D72-E12A-4012-90E2-7782E0FDED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901" y="4115518"/>
              <a:ext cx="2576513" cy="8588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1" name="Picture 6">
              <a:extLst>
                <a:ext uri="{FF2B5EF4-FFF2-40B4-BE49-F238E27FC236}">
                  <a16:creationId xmlns:a16="http://schemas.microsoft.com/office/drawing/2014/main" id="{02DDD88F-6052-47C8-A7CC-65B1437834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3616" y="3435627"/>
              <a:ext cx="1668462" cy="681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2" name="Picture 24">
              <a:extLst>
                <a:ext uri="{FF2B5EF4-FFF2-40B4-BE49-F238E27FC236}">
                  <a16:creationId xmlns:a16="http://schemas.microsoft.com/office/drawing/2014/main" id="{0027FB1D-9C13-4F31-8BF0-EB55AE6864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2911" y="3756742"/>
              <a:ext cx="1968500" cy="1339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3" name="Picture 25">
              <a:extLst>
                <a:ext uri="{FF2B5EF4-FFF2-40B4-BE49-F238E27FC236}">
                  <a16:creationId xmlns:a16="http://schemas.microsoft.com/office/drawing/2014/main" id="{8F990E25-F1B0-448C-8939-3F765D7947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1851" y="3391616"/>
              <a:ext cx="1938337" cy="5667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4" name="Picture 26">
              <a:extLst>
                <a:ext uri="{FF2B5EF4-FFF2-40B4-BE49-F238E27FC236}">
                  <a16:creationId xmlns:a16="http://schemas.microsoft.com/office/drawing/2014/main" id="{9BAA3A72-B325-4234-B532-A0BED33CFD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8076" y="3564968"/>
              <a:ext cx="1878013" cy="401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pic>
          <p:nvPicPr>
            <p:cNvPr id="85" name="Picture 27" descr="high-res-logo-background">
              <a:extLst>
                <a:ext uri="{FF2B5EF4-FFF2-40B4-BE49-F238E27FC236}">
                  <a16:creationId xmlns:a16="http://schemas.microsoft.com/office/drawing/2014/main" id="{3E7C5BE4-FE4A-40D9-9359-D92A09754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2417" y="4117953"/>
              <a:ext cx="2663825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6" name="Picture 35" descr="dma online">
              <a:extLst>
                <a:ext uri="{FF2B5EF4-FFF2-40B4-BE49-F238E27FC236}">
                  <a16:creationId xmlns:a16="http://schemas.microsoft.com/office/drawing/2014/main" id="{4DB5C644-34B9-4338-915C-F5F6EEE42E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8264" y="4367137"/>
              <a:ext cx="1892300" cy="355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E6B73C-17A5-437A-9393-4C2B29302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339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9292A-FA3E-48F6-865A-77FEC1745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0" y="481982"/>
            <a:ext cx="8298316" cy="3692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AC8121-D8C5-41F2-90DC-34F172CE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Jisc Open Research Hub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0D0C12-39C1-4069-9D4E-FDCD86B42CBE}"/>
              </a:ext>
            </a:extLst>
          </p:cNvPr>
          <p:cNvSpPr/>
          <p:nvPr/>
        </p:nvSpPr>
        <p:spPr>
          <a:xfrm>
            <a:off x="671192" y="1924098"/>
            <a:ext cx="1902410" cy="171678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DE70D4D-E1B8-4D5A-B44E-AC598B8CF064}"/>
              </a:ext>
            </a:extLst>
          </p:cNvPr>
          <p:cNvSpPr/>
          <p:nvPr/>
        </p:nvSpPr>
        <p:spPr>
          <a:xfrm>
            <a:off x="3117563" y="1774761"/>
            <a:ext cx="3759488" cy="21851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EAB3B0-B985-4594-A8F8-BA95256E84C4}"/>
              </a:ext>
            </a:extLst>
          </p:cNvPr>
          <p:cNvSpPr/>
          <p:nvPr/>
        </p:nvSpPr>
        <p:spPr>
          <a:xfrm>
            <a:off x="6877051" y="2571750"/>
            <a:ext cx="576895" cy="5358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FF715C4-AEB4-405A-AB1B-95A02C360988}"/>
              </a:ext>
            </a:extLst>
          </p:cNvPr>
          <p:cNvSpPr/>
          <p:nvPr/>
        </p:nvSpPr>
        <p:spPr>
          <a:xfrm>
            <a:off x="4376816" y="1357464"/>
            <a:ext cx="559983" cy="5201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 dirty="0" err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7812B711-65D7-4C6A-B1EA-5A3C4EA1D2DA}"/>
              </a:ext>
            </a:extLst>
          </p:cNvPr>
          <p:cNvSpPr txBox="1">
            <a:spLocks/>
          </p:cNvSpPr>
          <p:nvPr/>
        </p:nvSpPr>
        <p:spPr>
          <a:xfrm>
            <a:off x="215901" y="4872778"/>
            <a:ext cx="719138" cy="162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7DEB3-9A4A-4960-9349-18FBEFD1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6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FFB73-8501-4549-8EAC-FE5740ED7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5" r="4418"/>
          <a:stretch/>
        </p:blipFill>
        <p:spPr>
          <a:xfrm>
            <a:off x="736270" y="724210"/>
            <a:ext cx="7579301" cy="38995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AFCFC33-6799-4BE5-B568-D79EF4428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900" y="171783"/>
            <a:ext cx="6518277" cy="341572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Service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94B74-03B7-43E1-A938-909AEDA4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515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7CF89-B7FE-4DFD-A645-8816D4C6A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2928229" cy="11884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Open research hub Data Model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A71F49-8024-4354-9296-B30B3C9A78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1"/>
          <a:stretch/>
        </p:blipFill>
        <p:spPr>
          <a:xfrm>
            <a:off x="3548005" y="510639"/>
            <a:ext cx="5144733" cy="397823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D37F66-FAAD-402E-8547-7549057E1103}"/>
              </a:ext>
            </a:extLst>
          </p:cNvPr>
          <p:cNvSpPr txBox="1"/>
          <p:nvPr/>
        </p:nvSpPr>
        <p:spPr>
          <a:xfrm>
            <a:off x="174171" y="1985320"/>
            <a:ext cx="34108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>
                <a:solidFill>
                  <a:srgbClr val="FF0000"/>
                </a:solidFill>
                <a:latin typeface="Roboto Medium" panose="020B0604020202020204" charset="0"/>
                <a:ea typeface="Roboto Medium" panose="020B060402020202020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https://github.com/JiscRDSS/rdss-canonical-data-model</a:t>
            </a:r>
            <a:endParaRPr lang="en-GB" sz="1500" b="1" dirty="0">
              <a:solidFill>
                <a:srgbClr val="FF0000"/>
              </a:solidFill>
              <a:latin typeface="Roboto Medium" panose="020B0604020202020204" charset="0"/>
              <a:ea typeface="Roboto Medium" panose="020B060402020202020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90F8D6-850F-4D82-8B18-3E6ADADE2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663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F5BB-3530-4678-9C5F-B3C29AB4A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320044-ADF7-4D84-BF1B-A857793FF64F}"/>
              </a:ext>
            </a:extLst>
          </p:cNvPr>
          <p:cNvSpPr txBox="1">
            <a:spLocks/>
          </p:cNvSpPr>
          <p:nvPr/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1" i="0" kern="1200">
                <a:solidFill>
                  <a:schemeClr val="bg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</a:rPr>
              <a:t>Demo: CRIS to Open research hub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BA75E9-CBE0-43FB-B55D-CD02645296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423" y="681297"/>
            <a:ext cx="785153" cy="785153"/>
          </a:xfrm>
          <a:prstGeom prst="rect">
            <a:avLst/>
          </a:prstGeom>
        </p:spPr>
      </p:pic>
      <p:pic>
        <p:nvPicPr>
          <p:cNvPr id="5" name="Demo - Nov2019">
            <a:hlinkClick r:id="" action="ppaction://media"/>
            <a:extLst>
              <a:ext uri="{FF2B5EF4-FFF2-40B4-BE49-F238E27FC236}">
                <a16:creationId xmlns:a16="http://schemas.microsoft.com/office/drawing/2014/main" id="{49596F36-DF8F-4AE3-B806-577D09FABD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103" y="771020"/>
            <a:ext cx="7489341" cy="4212755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93C2EF-60DD-43D7-836C-7FA81395C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#JiscRDM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412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GB" altLang="en-US" dirty="0">
                <a:solidFill>
                  <a:srgbClr val="658095"/>
                </a:solidFill>
              </a:rPr>
            </a:br>
            <a:r>
              <a:rPr lang="en-GB" altLang="en-US" dirty="0">
                <a:solidFill>
                  <a:srgbClr val="658095"/>
                </a:solidFill>
              </a:rPr>
              <a:t>	</a:t>
            </a:r>
            <a:endParaRPr lang="en-GB" alt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>
          <a:xfrm>
            <a:off x="249382" y="1781299"/>
            <a:ext cx="4701770" cy="463138"/>
          </a:xfrm>
        </p:spPr>
        <p:txBody>
          <a:bodyPr/>
          <a:lstStyle/>
          <a:p>
            <a:r>
              <a:rPr lang="en-GB" sz="2800" b="1" dirty="0"/>
              <a:t>Hilda Muchando</a:t>
            </a:r>
            <a:endParaRPr lang="en-GB" sz="2800" dirty="0">
              <a:solidFill>
                <a:srgbClr val="658095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  <p:extLst/>
          </p:nvPr>
        </p:nvSpPr>
        <p:spPr>
          <a:xfrm>
            <a:off x="249382" y="2899064"/>
            <a:ext cx="4127571" cy="366649"/>
          </a:xfrm>
        </p:spPr>
        <p:txBody>
          <a:bodyPr/>
          <a:lstStyle/>
          <a:p>
            <a:r>
              <a:rPr lang="en-GB" sz="1600" b="0" dirty="0">
                <a:hlinkClick r:id="rId3"/>
              </a:rPr>
              <a:t>Hilda.Muchando@jisc.ac.uk</a:t>
            </a:r>
            <a:r>
              <a:rPr lang="en-GB" sz="1600" b="0" dirty="0"/>
              <a:t> </a:t>
            </a:r>
          </a:p>
          <a:p>
            <a:endParaRPr lang="en-GB" sz="1600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B7FA5B-BCA4-479F-BD7B-98CA381FB8EF}"/>
              </a:ext>
            </a:extLst>
          </p:cNvPr>
          <p:cNvSpPr txBox="1"/>
          <p:nvPr/>
        </p:nvSpPr>
        <p:spPr>
          <a:xfrm>
            <a:off x="249382" y="3765849"/>
            <a:ext cx="3392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F8A900"/>
                </a:solidFill>
              </a:rPr>
              <a:t>jisc.ac.uk</a:t>
            </a:r>
          </a:p>
          <a:p>
            <a:endParaRPr lang="en-GB" sz="1200" b="1" dirty="0">
              <a:solidFill>
                <a:srgbClr val="F8A900"/>
              </a:solidFill>
            </a:endParaRPr>
          </a:p>
          <a:p>
            <a:endParaRPr lang="en-GB" sz="1200" b="1" dirty="0">
              <a:solidFill>
                <a:srgbClr val="F8A900"/>
              </a:solidFill>
            </a:endParaRPr>
          </a:p>
          <a:p>
            <a:endParaRPr lang="en-GB" sz="1200" b="1" dirty="0">
              <a:solidFill>
                <a:srgbClr val="F8A900"/>
              </a:solidFill>
            </a:endParaRPr>
          </a:p>
          <a:p>
            <a:endParaRPr lang="en-GB" sz="1200" b="1" dirty="0">
              <a:solidFill>
                <a:srgbClr val="F8A9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8807FE-1790-46AF-ADFF-50C82A53F98C}"/>
              </a:ext>
            </a:extLst>
          </p:cNvPr>
          <p:cNvSpPr txBox="1"/>
          <p:nvPr/>
        </p:nvSpPr>
        <p:spPr>
          <a:xfrm>
            <a:off x="249382" y="3308031"/>
            <a:ext cx="2035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07552 346353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2421966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544DADBA-7B20-43B9-A7D2-09D0D3D88105}"/>
    </a:ext>
  </a:extLst>
</a:theme>
</file>

<file path=ppt/theme/theme2.xml><?xml version="1.0" encoding="utf-8"?>
<a:theme xmlns:a="http://schemas.openxmlformats.org/drawingml/2006/main" name="PLAIN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CE349583-58EF-42BD-8A34-BE60A1BBED90}"/>
    </a:ext>
  </a:extLst>
</a:theme>
</file>

<file path=ppt/theme/theme3.xml><?xml version="1.0" encoding="utf-8"?>
<a:theme xmlns:a="http://schemas.openxmlformats.org/drawingml/2006/main" name="NAVY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D24B467F-D050-40E6-8AC2-C443AF5EFC78}"/>
    </a:ext>
  </a:extLst>
</a:theme>
</file>

<file path=ppt/theme/theme4.xml><?xml version="1.0" encoding="utf-8"?>
<a:theme xmlns:a="http://schemas.openxmlformats.org/drawingml/2006/main" name="JADE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7275DFE6-ABC0-411C-9AAA-B2285766D0CC}"/>
    </a:ext>
  </a:extLst>
</a:theme>
</file>

<file path=ppt/theme/theme5.xml><?xml version="1.0" encoding="utf-8"?>
<a:theme xmlns:a="http://schemas.openxmlformats.org/drawingml/2006/main" name="PURPLE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63C908BA-6967-4CAA-A75F-B097D56CBD19}"/>
    </a:ext>
  </a:extLst>
</a:theme>
</file>

<file path=ppt/theme/theme6.xml><?xml version="1.0" encoding="utf-8"?>
<a:theme xmlns:a="http://schemas.openxmlformats.org/drawingml/2006/main" name="GRAPE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8F0077AF-7F64-4295-9038-109644601E95}"/>
    </a:ext>
  </a:extLst>
</a:theme>
</file>

<file path=ppt/theme/theme7.xml><?xml version="1.0" encoding="utf-8"?>
<a:theme xmlns:a="http://schemas.openxmlformats.org/drawingml/2006/main" name="PALE YELLOW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FEB19_16x9" id="{3CB401D4-962E-4666-9D2D-EDFB3176FCB1}" vid="{79AB5F12-86A4-47DC-8041-5999D996B1A8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EEA78ADD35604E991C8A1D9EF5A909" ma:contentTypeVersion="12" ma:contentTypeDescription="Create a new document." ma:contentTypeScope="" ma:versionID="d203ecdc5a1d8ea6d3022b6b970356eb">
  <xsd:schema xmlns:xsd="http://www.w3.org/2001/XMLSchema" xmlns:xs="http://www.w3.org/2001/XMLSchema" xmlns:p="http://schemas.microsoft.com/office/2006/metadata/properties" xmlns:ns3="62f94083-0b0b-4d78-ada1-77a7145432b5" xmlns:ns4="37a0dc07-c330-4c8d-af65-f228a4159701" targetNamespace="http://schemas.microsoft.com/office/2006/metadata/properties" ma:root="true" ma:fieldsID="a6c5924c9d60703de4985025db96c597" ns3:_="" ns4:_="">
    <xsd:import namespace="62f94083-0b0b-4d78-ada1-77a7145432b5"/>
    <xsd:import namespace="37a0dc07-c330-4c8d-af65-f228a415970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94083-0b0b-4d78-ada1-77a7145432b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0dc07-c330-4c8d-af65-f228a41597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79c6cfb5-50bc-4fca-81ee-f60fcea9a646" ContentTypeId="0x01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E5ADAB-D1C8-4480-96AB-F0B9B0532274}">
  <ds:schemaRefs>
    <ds:schemaRef ds:uri="http://schemas.microsoft.com/office/2006/documentManagement/types"/>
    <ds:schemaRef ds:uri="http://schemas.microsoft.com/office/2006/metadata/properties"/>
    <ds:schemaRef ds:uri="37a0dc07-c330-4c8d-af65-f228a4159701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62f94083-0b0b-4d78-ada1-77a7145432b5"/>
  </ds:schemaRefs>
</ds:datastoreItem>
</file>

<file path=customXml/itemProps2.xml><?xml version="1.0" encoding="utf-8"?>
<ds:datastoreItem xmlns:ds="http://schemas.openxmlformats.org/officeDocument/2006/customXml" ds:itemID="{CDB69AB4-0334-4B93-AA15-1F9B2FFE37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94083-0b0b-4d78-ada1-77a7145432b5"/>
    <ds:schemaRef ds:uri="37a0dc07-c330-4c8d-af65-f228a41597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BD05FE-300D-413F-838E-84E8C90E6796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75259A3-8432-4CB9-A0FF-391508A56B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JISC_PRESENTATION_TEMPLATE_FEB19_16x9b</Template>
  <TotalTime>2619</TotalTime>
  <Words>270</Words>
  <Application>Microsoft Office PowerPoint</Application>
  <PresentationFormat>On-screen Show (16:9)</PresentationFormat>
  <Paragraphs>73</Paragraphs>
  <Slides>11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Calibri</vt:lpstr>
      <vt:lpstr>Corbel</vt:lpstr>
      <vt:lpstr>Roboto Black</vt:lpstr>
      <vt:lpstr>Roboto Light</vt:lpstr>
      <vt:lpstr>Roboto Medium</vt:lpstr>
      <vt:lpstr>COVERS</vt:lpstr>
      <vt:lpstr>PLAIN</vt:lpstr>
      <vt:lpstr>NAVY</vt:lpstr>
      <vt:lpstr>JADE</vt:lpstr>
      <vt:lpstr>PURPLE</vt:lpstr>
      <vt:lpstr>GRAPE</vt:lpstr>
      <vt:lpstr>PALE YELLOW</vt:lpstr>
      <vt:lpstr>PowerPoint Presentation</vt:lpstr>
      <vt:lpstr>About Jisc</vt:lpstr>
      <vt:lpstr>‘Directions for research data management’</vt:lpstr>
      <vt:lpstr>Research data lifecycle &amp; Open research hub scope</vt:lpstr>
      <vt:lpstr>A shared service</vt:lpstr>
      <vt:lpstr>Co-Design</vt:lpstr>
      <vt:lpstr>Jisc Open Research Hub</vt:lpstr>
      <vt:lpstr>Service workflow</vt:lpstr>
      <vt:lpstr>Open research hub Data Model</vt:lpstr>
      <vt:lpstr>PowerPoint Presentation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Jisc Open research hub</dc:title>
  <dc:creator>Hilda Muchando</dc:creator>
  <cp:lastModifiedBy>Hilda Muchando</cp:lastModifiedBy>
  <cp:revision>40</cp:revision>
  <cp:lastPrinted>2018-08-23T11:32:46Z</cp:lastPrinted>
  <dcterms:created xsi:type="dcterms:W3CDTF">2019-07-02T15:48:43Z</dcterms:created>
  <dcterms:modified xsi:type="dcterms:W3CDTF">2019-11-28T23:22:31Z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0x0101005CEEA78ADD35604E991C8A1D9EF5A909</vt:lpwstr>
  </property>
</Properties>
</file>