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62" r:id="rId4"/>
    <p:sldId id="261" r:id="rId5"/>
    <p:sldId id="259" r:id="rId6"/>
    <p:sldId id="264" r:id="rId7"/>
    <p:sldId id="265" r:id="rId8"/>
    <p:sldId id="267" r:id="rId9"/>
    <p:sldId id="269" r:id="rId10"/>
    <p:sldId id="268" r:id="rId11"/>
    <p:sldId id="274" r:id="rId12"/>
    <p:sldId id="258" r:id="rId13"/>
    <p:sldId id="281" r:id="rId14"/>
    <p:sldId id="286" r:id="rId15"/>
    <p:sldId id="284" r:id="rId16"/>
    <p:sldId id="285" r:id="rId17"/>
    <p:sldId id="287" r:id="rId18"/>
    <p:sldId id="283" r:id="rId19"/>
    <p:sldId id="282" r:id="rId20"/>
    <p:sldId id="271" r:id="rId2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433" autoAdjust="0"/>
  </p:normalViewPr>
  <p:slideViewPr>
    <p:cSldViewPr snapToGrid="0">
      <p:cViewPr varScale="1">
        <p:scale>
          <a:sx n="70" d="100"/>
          <a:sy n="70" d="100"/>
        </p:scale>
        <p:origin x="1368" y="72"/>
      </p:cViewPr>
      <p:guideLst/>
    </p:cSldViewPr>
  </p:slideViewPr>
  <p:outlineViewPr>
    <p:cViewPr>
      <p:scale>
        <a:sx n="33" d="100"/>
        <a:sy n="33" d="100"/>
      </p:scale>
      <p:origin x="0" y="-26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066A24-919C-481D-AE95-DC4A557F9557}" type="datetimeFigureOut">
              <a:rPr lang="it-IT" smtClean="0"/>
              <a:t>09/06/2016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7AF3C-51CE-4B6E-A29F-0F2587C1411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0683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7AF3C-51CE-4B6E-A29F-0F2587C1411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570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2608260" y="6093296"/>
            <a:ext cx="4402594" cy="466414"/>
          </a:xfrm>
        </p:spPr>
        <p:txBody>
          <a:bodyPr/>
          <a:lstStyle/>
          <a:p>
            <a:r>
              <a:rPr lang="en-US" dirty="0"/>
              <a:t>CRIS2016 Conference, June 8-11 2016,</a:t>
            </a:r>
          </a:p>
          <a:p>
            <a:r>
              <a:rPr lang="en-US" dirty="0"/>
              <a:t> St Andrews, Scotland, UK</a:t>
            </a:r>
            <a:endParaRPr lang="it-IT" dirty="0"/>
          </a:p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7676583" y="6561644"/>
            <a:ext cx="605634" cy="264542"/>
          </a:xfrm>
        </p:spPr>
        <p:txBody>
          <a:bodyPr/>
          <a:lstStyle>
            <a:lvl1pPr>
              <a:defRPr sz="1050"/>
            </a:lvl1pPr>
          </a:lstStyle>
          <a:p>
            <a:fld id="{8552C231-F216-439A-9B42-A05BA0732A9E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0" name="Rettangolo 9"/>
          <p:cNvSpPr/>
          <p:nvPr userDrawn="1"/>
        </p:nvSpPr>
        <p:spPr>
          <a:xfrm>
            <a:off x="0" y="5906530"/>
            <a:ext cx="9144000" cy="95147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Picture 2" descr="https://lh5.googleusercontent.com/vdR-rcTGPUICuWAh9JEbSo29BIFcJ9z7hCYQnKUjZYk-XcDTMA_3mMFbKCSK3tajsEJUdYGnSsQMba9bKQch9CFewl-wEVYA9j5YixPbeK1fseYrjMjNh1g9huxwmMuNu05uViHj4DenTy6Xa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32" y="6499051"/>
            <a:ext cx="5734051" cy="31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ricerca-fvg.cineca.it/static/fvg/LogoSX2-UNITY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14" b="26603"/>
          <a:stretch/>
        </p:blipFill>
        <p:spPr bwMode="auto">
          <a:xfrm>
            <a:off x="91176" y="6109624"/>
            <a:ext cx="1703795" cy="53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28853" y="6093296"/>
            <a:ext cx="661945" cy="62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6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57497"/>
            <a:ext cx="7886700" cy="4103234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7676583" y="6561644"/>
            <a:ext cx="605634" cy="264542"/>
          </a:xfrm>
        </p:spPr>
        <p:txBody>
          <a:bodyPr/>
          <a:lstStyle>
            <a:lvl1pPr>
              <a:defRPr sz="1050"/>
            </a:lvl1pPr>
          </a:lstStyle>
          <a:p>
            <a:fld id="{8552C231-F216-439A-9B42-A05BA0732A9E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9" name="Rettangolo 8"/>
          <p:cNvSpPr/>
          <p:nvPr userDrawn="1"/>
        </p:nvSpPr>
        <p:spPr>
          <a:xfrm>
            <a:off x="0" y="5906530"/>
            <a:ext cx="9144000" cy="95147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Picture 2" descr="https://lh5.googleusercontent.com/vdR-rcTGPUICuWAh9JEbSo29BIFcJ9z7hCYQnKUjZYk-XcDTMA_3mMFbKCSK3tajsEJUdYGnSsQMba9bKQch9CFewl-wEVYA9j5YixPbeK1fseYrjMjNh1g9huxwmMuNu05uViHj4DenTy6Xa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32" y="6499051"/>
            <a:ext cx="5734051" cy="31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ricerca-fvg.cineca.it/static/fvg/LogoSX2-UNITY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14" b="26603"/>
          <a:stretch/>
        </p:blipFill>
        <p:spPr bwMode="auto">
          <a:xfrm>
            <a:off x="91176" y="6109624"/>
            <a:ext cx="1703795" cy="53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28853" y="6093296"/>
            <a:ext cx="661945" cy="622149"/>
          </a:xfrm>
          <a:prstGeom prst="rect">
            <a:avLst/>
          </a:prstGeom>
        </p:spPr>
      </p:pic>
      <p:sp>
        <p:nvSpPr>
          <p:cNvPr id="13" name="Segnaposto piè di pagina 7"/>
          <p:cNvSpPr txBox="1">
            <a:spLocks/>
          </p:cNvSpPr>
          <p:nvPr userDrawn="1"/>
        </p:nvSpPr>
        <p:spPr>
          <a:xfrm>
            <a:off x="2595787" y="6082398"/>
            <a:ext cx="4402594" cy="466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CRIS2016 Conference, June 8-11 2016,</a:t>
            </a:r>
          </a:p>
          <a:p>
            <a:r>
              <a:rPr lang="en-US" dirty="0"/>
              <a:t> St Andrews, Scotland, UK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44420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386968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386968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691E-F087-46C1-AC25-8CC8AD2FF06E}" type="datetimeFigureOut">
              <a:rPr lang="it-IT" smtClean="0"/>
              <a:t>09/06/2016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C231-F216-439A-9B42-A05BA0732A9E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numero diapositiva 8"/>
          <p:cNvSpPr txBox="1">
            <a:spLocks/>
          </p:cNvSpPr>
          <p:nvPr userDrawn="1"/>
        </p:nvSpPr>
        <p:spPr>
          <a:xfrm>
            <a:off x="7676583" y="6561644"/>
            <a:ext cx="605634" cy="264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552C231-F216-439A-9B42-A05BA0732A9E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9" name="Rettangolo 8"/>
          <p:cNvSpPr/>
          <p:nvPr userDrawn="1"/>
        </p:nvSpPr>
        <p:spPr>
          <a:xfrm>
            <a:off x="0" y="5906530"/>
            <a:ext cx="9144000" cy="95147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Picture 2" descr="https://lh5.googleusercontent.com/vdR-rcTGPUICuWAh9JEbSo29BIFcJ9z7hCYQnKUjZYk-XcDTMA_3mMFbKCSK3tajsEJUdYGnSsQMba9bKQch9CFewl-wEVYA9j5YixPbeK1fseYrjMjNh1g9huxwmMuNu05uViHj4DenTy6Xa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32" y="6499051"/>
            <a:ext cx="5734051" cy="31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ricerca-fvg.cineca.it/static/fvg/LogoSX2-UNITY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14" b="26603"/>
          <a:stretch/>
        </p:blipFill>
        <p:spPr bwMode="auto">
          <a:xfrm>
            <a:off x="91176" y="6109624"/>
            <a:ext cx="1703795" cy="53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28853" y="6093296"/>
            <a:ext cx="661945" cy="622149"/>
          </a:xfrm>
          <a:prstGeom prst="rect">
            <a:avLst/>
          </a:prstGeom>
        </p:spPr>
      </p:pic>
      <p:sp>
        <p:nvSpPr>
          <p:cNvPr id="13" name="Segnaposto piè di pagina 7"/>
          <p:cNvSpPr txBox="1">
            <a:spLocks/>
          </p:cNvSpPr>
          <p:nvPr userDrawn="1"/>
        </p:nvSpPr>
        <p:spPr>
          <a:xfrm>
            <a:off x="2595787" y="6082398"/>
            <a:ext cx="4402594" cy="466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CRIS2016 Conference, June 8-11 2016,</a:t>
            </a:r>
          </a:p>
          <a:p>
            <a:r>
              <a:rPr lang="en-US" dirty="0"/>
              <a:t> St Andrews, Scotland, UK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7436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32181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29000"/>
            <a:ext cx="7886700" cy="266065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19637" y="3576637"/>
            <a:ext cx="9525" cy="9525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2037" y="3729037"/>
            <a:ext cx="9525" cy="9525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65241" y="5948506"/>
            <a:ext cx="4094345" cy="885001"/>
          </a:xfrm>
          <a:prstGeom prst="rect">
            <a:avLst/>
          </a:prstGeom>
        </p:spPr>
      </p:pic>
      <p:pic>
        <p:nvPicPr>
          <p:cNvPr id="13" name="Picture 4" descr="http://ricerca-fvg.cineca.it/static/fvg/LogoSX2-UNITY.pn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14" b="26603"/>
          <a:stretch/>
        </p:blipFill>
        <p:spPr bwMode="auto">
          <a:xfrm>
            <a:off x="91176" y="6109624"/>
            <a:ext cx="1703795" cy="53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328853" y="6093296"/>
            <a:ext cx="661945" cy="622149"/>
          </a:xfrm>
          <a:prstGeom prst="rect">
            <a:avLst/>
          </a:prstGeom>
        </p:spPr>
      </p:pic>
      <p:sp>
        <p:nvSpPr>
          <p:cNvPr id="16" name="Rettangolo 15"/>
          <p:cNvSpPr/>
          <p:nvPr userDrawn="1"/>
        </p:nvSpPr>
        <p:spPr>
          <a:xfrm>
            <a:off x="0" y="5906530"/>
            <a:ext cx="9144000" cy="95147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3056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691E-F087-46C1-AC25-8CC8AD2FF06E}" type="datetimeFigureOut">
              <a:rPr lang="it-IT" smtClean="0"/>
              <a:t>09/06/2016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C231-F216-439A-9B42-A05BA0732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9698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691E-F087-46C1-AC25-8CC8AD2FF06E}" type="datetimeFigureOut">
              <a:rPr lang="it-IT" smtClean="0"/>
              <a:t>09/06/2016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C231-F216-439A-9B42-A05BA0732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0263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691E-F087-46C1-AC25-8CC8AD2FF06E}" type="datetimeFigureOut">
              <a:rPr lang="it-IT" smtClean="0"/>
              <a:t>09/06/2016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C231-F216-439A-9B42-A05BA0732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6541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691E-F087-46C1-AC25-8CC8AD2FF06E}" type="datetimeFigureOut">
              <a:rPr lang="it-IT" smtClean="0"/>
              <a:t>09/06/2016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C231-F216-439A-9B42-A05BA0732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1371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691E-F087-46C1-AC25-8CC8AD2FF06E}" type="datetimeFigureOut">
              <a:rPr lang="it-IT" smtClean="0"/>
              <a:t>09/06/2016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C231-F216-439A-9B42-A05BA0732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7526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691E-F087-46C1-AC25-8CC8AD2FF06E}" type="datetimeFigureOut">
              <a:rPr lang="it-IT" smtClean="0"/>
              <a:t>09/06/2016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C231-F216-439A-9B42-A05BA0732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0527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691E-F087-46C1-AC25-8CC8AD2FF06E}" type="datetimeFigureOut">
              <a:rPr lang="it-IT" smtClean="0"/>
              <a:t>09/06/2016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2C231-F216-439A-9B42-A05BA0732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9337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7691E-F087-46C1-AC25-8CC8AD2FF06E}" type="datetimeFigureOut">
              <a:rPr lang="it-IT" smtClean="0"/>
              <a:t>09/06/2016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2C231-F216-439A-9B42-A05BA0732A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3515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bollini@units.it" TargetMode="External"/><Relationship Id="rId2" Type="http://schemas.openxmlformats.org/officeDocument/2006/relationships/hyperlink" Target="mailto:piscanc@units.it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0" y="5906530"/>
            <a:ext cx="9144000" cy="95147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Segnaposto piè di pagina 1"/>
          <p:cNvSpPr>
            <a:spLocks noGrp="1"/>
          </p:cNvSpPr>
          <p:nvPr>
            <p:ph type="ftr" sz="quarter" idx="11"/>
          </p:nvPr>
        </p:nvSpPr>
        <p:spPr>
          <a:xfrm>
            <a:off x="3059832" y="6093299"/>
            <a:ext cx="2895600" cy="365125"/>
          </a:xfrm>
        </p:spPr>
        <p:txBody>
          <a:bodyPr/>
          <a:lstStyle/>
          <a:p>
            <a:r>
              <a:rPr lang="en-US" dirty="0"/>
              <a:t>CRIS2016 Conference, June 8-11 2016,</a:t>
            </a:r>
          </a:p>
          <a:p>
            <a:r>
              <a:rPr lang="en-US" dirty="0"/>
              <a:t> St Andrews, Scotland, UK</a:t>
            </a:r>
            <a:endParaRPr lang="it-IT" dirty="0"/>
          </a:p>
        </p:txBody>
      </p:sp>
      <p:pic>
        <p:nvPicPr>
          <p:cNvPr id="5" name="Picture 2" descr="https://lh5.googleusercontent.com/vdR-rcTGPUICuWAh9JEbSo29BIFcJ9z7hCYQnKUjZYk-XcDTMA_3mMFbKCSK3tajsEJUdYGnSsQMba9bKQch9CFewl-wEVYA9j5YixPbeK1fseYrjMjNh1g9huxwmMuNu05uViHj4DenTy6Xa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532" y="6499051"/>
            <a:ext cx="5734051" cy="31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4361" y="6093296"/>
            <a:ext cx="661945" cy="622149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108833" y="608744"/>
            <a:ext cx="395911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Jordan PIŠČANC, </a:t>
            </a:r>
            <a:r>
              <a:rPr lang="it-IT" sz="1200" i="1" dirty="0" err="1"/>
              <a:t>University</a:t>
            </a:r>
            <a:r>
              <a:rPr lang="it-IT" sz="1200" i="1" dirty="0"/>
              <a:t> of Trieste </a:t>
            </a:r>
          </a:p>
          <a:p>
            <a:r>
              <a:rPr lang="it-IT" sz="1200" i="1" dirty="0"/>
              <a:t>Information Services</a:t>
            </a:r>
          </a:p>
          <a:p>
            <a:r>
              <a:rPr lang="it-IT" sz="1200" i="1" dirty="0"/>
              <a:t>Services for </a:t>
            </a:r>
            <a:r>
              <a:rPr lang="it-IT" sz="1200" i="1" dirty="0" err="1"/>
              <a:t>knowledge</a:t>
            </a:r>
            <a:r>
              <a:rPr lang="it-IT" sz="1200" i="1" dirty="0"/>
              <a:t> transfer</a:t>
            </a:r>
            <a:endParaRPr lang="it-IT" sz="1200" dirty="0"/>
          </a:p>
        </p:txBody>
      </p:sp>
      <p:pic>
        <p:nvPicPr>
          <p:cNvPr id="10" name="Picture 2" descr="Università degli Studi di Tries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9136"/>
            <a:ext cx="2624627" cy="57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249" y="62953"/>
            <a:ext cx="534742" cy="577522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4861362" y="603566"/>
            <a:ext cx="363315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Andrea BOLLINI, </a:t>
            </a:r>
            <a:r>
              <a:rPr lang="it-IT" sz="1400" i="1" dirty="0"/>
              <a:t>CINECA</a:t>
            </a:r>
          </a:p>
          <a:p>
            <a:r>
              <a:rPr lang="en-US" sz="1200" i="1" dirty="0"/>
              <a:t>Head of Open Source and Open Standards Strategy</a:t>
            </a:r>
            <a:r>
              <a:rPr lang="it-IT" sz="1200" i="1" dirty="0"/>
              <a:t> 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17334" y="2091388"/>
            <a:ext cx="8748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itchFamily="34" charset="0"/>
              </a:rPr>
              <a:t>Regional Portal FVG: effective interoperability through </a:t>
            </a:r>
            <a:r>
              <a:rPr lang="en-US" sz="2400" dirty="0" err="1">
                <a:latin typeface="Century Gothic" pitchFamily="34" charset="0"/>
              </a:rPr>
              <a:t>DSpace</a:t>
            </a:r>
            <a:r>
              <a:rPr lang="en-US" sz="2400" dirty="0">
                <a:latin typeface="Century Gothic" pitchFamily="34" charset="0"/>
              </a:rPr>
              <a:t>-CRIS and open standards</a:t>
            </a:r>
            <a:endParaRPr lang="it-IT" sz="2400" dirty="0">
              <a:latin typeface="Century Gothic" pitchFamily="34" charset="0"/>
            </a:endParaRP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6991" y="3529105"/>
            <a:ext cx="2746686" cy="63983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2629" y="4209089"/>
            <a:ext cx="2062811" cy="581693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6991" y="4882836"/>
            <a:ext cx="765622" cy="594633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729" y="3710829"/>
            <a:ext cx="4993172" cy="141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699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Friuli Venezia Giulia (FVG) </a:t>
            </a:r>
            <a:r>
              <a:rPr lang="it-IT" b="1" dirty="0" err="1"/>
              <a:t>Region</a:t>
            </a:r>
            <a:endParaRPr lang="it-IT" b="1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734" y="1629354"/>
            <a:ext cx="7886700" cy="60261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3001" t="2731" r="3091" b="9206"/>
          <a:stretch/>
        </p:blipFill>
        <p:spPr>
          <a:xfrm>
            <a:off x="628650" y="2640650"/>
            <a:ext cx="2139925" cy="252100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2544" y="2640650"/>
            <a:ext cx="5584832" cy="252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669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0104" y="390765"/>
            <a:ext cx="7886700" cy="123153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The FVG </a:t>
            </a:r>
            <a:r>
              <a:rPr lang="it-IT" b="1" dirty="0" err="1"/>
              <a:t>Research</a:t>
            </a:r>
            <a:r>
              <a:rPr lang="it-IT" b="1" dirty="0"/>
              <a:t> System</a:t>
            </a:r>
            <a:br>
              <a:rPr lang="it-IT" b="1" dirty="0"/>
            </a:br>
            <a:r>
              <a:rPr lang="en-US" sz="1800" dirty="0"/>
              <a:t>Public Research Institutions  (MIUR)      International Institutions       Technology Parks</a:t>
            </a:r>
            <a:r>
              <a:rPr lang="it-IT" dirty="0"/>
              <a:t/>
            </a:r>
            <a:br>
              <a:rPr lang="it-IT" dirty="0"/>
            </a:br>
            <a:r>
              <a:rPr lang="it-IT" sz="1800" dirty="0"/>
              <a:t>8 </a:t>
            </a:r>
            <a:r>
              <a:rPr lang="it-IT" sz="1800" dirty="0" err="1"/>
              <a:t>researchers</a:t>
            </a:r>
            <a:r>
              <a:rPr lang="it-IT" sz="1800" dirty="0"/>
              <a:t> / 1000 </a:t>
            </a:r>
            <a:r>
              <a:rPr lang="it-IT" sz="1800" dirty="0" err="1"/>
              <a:t>inhabitants</a:t>
            </a:r>
            <a:r>
              <a:rPr lang="it-IT" sz="1800" dirty="0"/>
              <a:t>       7500 </a:t>
            </a:r>
            <a:r>
              <a:rPr lang="it-IT" sz="1800" dirty="0" err="1"/>
              <a:t>researchers</a:t>
            </a:r>
            <a:r>
              <a:rPr lang="it-IT" sz="1800" dirty="0"/>
              <a:t> from </a:t>
            </a:r>
            <a:r>
              <a:rPr lang="it-IT" sz="1800" dirty="0" err="1"/>
              <a:t>all</a:t>
            </a:r>
            <a:r>
              <a:rPr lang="it-IT" sz="1800" dirty="0"/>
              <a:t> over the World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/>
          <a:srcRect l="-125" t="1387" r="125" b="16818"/>
          <a:stretch/>
        </p:blipFill>
        <p:spPr>
          <a:xfrm>
            <a:off x="2486696" y="2738419"/>
            <a:ext cx="3933493" cy="868116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818" y="1776590"/>
            <a:ext cx="1057218" cy="1057218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664" y="2726281"/>
            <a:ext cx="721531" cy="526745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5011" y="2873874"/>
            <a:ext cx="1666532" cy="833266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219" y="3510950"/>
            <a:ext cx="2185834" cy="555054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100" y="4281497"/>
            <a:ext cx="927382" cy="927382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8"/>
          <a:srcRect t="18767" b="28997"/>
          <a:stretch/>
        </p:blipFill>
        <p:spPr>
          <a:xfrm>
            <a:off x="6557085" y="4710859"/>
            <a:ext cx="1430486" cy="747240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1070" y="1831096"/>
            <a:ext cx="2551609" cy="703481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2462" y="4006090"/>
            <a:ext cx="1613791" cy="584999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 rotWithShape="1">
          <a:blip r:embed="rId11"/>
          <a:srcRect l="6548" t="48499" r="10624" b="7825"/>
          <a:stretch/>
        </p:blipFill>
        <p:spPr>
          <a:xfrm>
            <a:off x="3178967" y="3717361"/>
            <a:ext cx="2768973" cy="1128274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89244" y="5272563"/>
            <a:ext cx="996651" cy="476793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83155" y="5144309"/>
            <a:ext cx="659970" cy="733299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41263" y="1852125"/>
            <a:ext cx="1099372" cy="605904"/>
          </a:xfrm>
          <a:prstGeom prst="rect">
            <a:avLst/>
          </a:prstGeom>
        </p:spPr>
      </p:pic>
      <p:pic>
        <p:nvPicPr>
          <p:cNvPr id="25" name="Immagine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80024" y="4862086"/>
            <a:ext cx="693586" cy="69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109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10 </a:t>
            </a:r>
            <a:r>
              <a:rPr lang="it-IT" dirty="0" err="1"/>
              <a:t>Departments</a:t>
            </a:r>
            <a:endParaRPr lang="it-IT" dirty="0"/>
          </a:p>
          <a:p>
            <a:r>
              <a:rPr lang="it-IT" dirty="0"/>
              <a:t>17.000 </a:t>
            </a:r>
            <a:r>
              <a:rPr lang="it-IT" dirty="0" err="1"/>
              <a:t>students</a:t>
            </a:r>
            <a:endParaRPr lang="it-IT" dirty="0"/>
          </a:p>
          <a:p>
            <a:r>
              <a:rPr lang="it-IT" dirty="0"/>
              <a:t>680 </a:t>
            </a:r>
            <a:r>
              <a:rPr lang="it-IT" dirty="0" err="1"/>
              <a:t>professors</a:t>
            </a:r>
            <a:endParaRPr lang="it-IT" dirty="0"/>
          </a:p>
          <a:p>
            <a:r>
              <a:rPr lang="it-IT" dirty="0"/>
              <a:t>1.800.000 </a:t>
            </a:r>
            <a:r>
              <a:rPr lang="it-IT" dirty="0" err="1"/>
              <a:t>monographs</a:t>
            </a:r>
            <a:endParaRPr lang="it-IT" dirty="0"/>
          </a:p>
          <a:p>
            <a:r>
              <a:rPr lang="it-IT" dirty="0"/>
              <a:t>15.000 e-</a:t>
            </a:r>
            <a:r>
              <a:rPr lang="it-IT" dirty="0" err="1"/>
              <a:t>journals</a:t>
            </a:r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423" y="3606326"/>
            <a:ext cx="3008927" cy="200595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259" y="456176"/>
            <a:ext cx="5048658" cy="117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05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1956987"/>
            <a:ext cx="7886700" cy="3601444"/>
          </a:xfrm>
        </p:spPr>
        <p:txBody>
          <a:bodyPr/>
          <a:lstStyle/>
          <a:p>
            <a:r>
              <a:rPr lang="it-IT" dirty="0"/>
              <a:t>9 </a:t>
            </a:r>
            <a:r>
              <a:rPr lang="it-IT" dirty="0" err="1"/>
              <a:t>Departments</a:t>
            </a:r>
            <a:endParaRPr lang="it-IT" dirty="0"/>
          </a:p>
          <a:p>
            <a:r>
              <a:rPr lang="it-IT" dirty="0"/>
              <a:t>15.000 </a:t>
            </a:r>
            <a:r>
              <a:rPr lang="it-IT" dirty="0" err="1"/>
              <a:t>students</a:t>
            </a:r>
            <a:endParaRPr lang="it-IT" dirty="0"/>
          </a:p>
          <a:p>
            <a:r>
              <a:rPr lang="it-IT" dirty="0"/>
              <a:t>680 </a:t>
            </a:r>
            <a:r>
              <a:rPr lang="it-IT" dirty="0" err="1"/>
              <a:t>professors</a:t>
            </a:r>
            <a:endParaRPr lang="it-IT" dirty="0"/>
          </a:p>
          <a:p>
            <a:r>
              <a:rPr lang="it-IT" dirty="0"/>
              <a:t>850.000 </a:t>
            </a:r>
            <a:r>
              <a:rPr lang="it-IT" dirty="0" err="1"/>
              <a:t>monographs</a:t>
            </a:r>
            <a:endParaRPr lang="it-IT" dirty="0"/>
          </a:p>
          <a:p>
            <a:r>
              <a:rPr lang="it-IT" dirty="0"/>
              <a:t>54.500 </a:t>
            </a:r>
            <a:r>
              <a:rPr lang="it-IT" dirty="0" err="1"/>
              <a:t>ejournals</a:t>
            </a:r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286" y="3487222"/>
            <a:ext cx="2905571" cy="193704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420439"/>
            <a:ext cx="3473331" cy="97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231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82064" cy="1325563"/>
          </a:xfrm>
        </p:spPr>
        <p:txBody>
          <a:bodyPr/>
          <a:lstStyle/>
          <a:p>
            <a:r>
              <a:rPr lang="en-US" dirty="0"/>
              <a:t>	    </a:t>
            </a:r>
            <a:r>
              <a:rPr lang="en-US" sz="2800" b="1" dirty="0"/>
              <a:t>International School for Advanced Studies</a:t>
            </a:r>
            <a:endParaRPr lang="it-IT" sz="28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3 </a:t>
            </a:r>
            <a:r>
              <a:rPr lang="it-IT" dirty="0" err="1"/>
              <a:t>Research</a:t>
            </a:r>
            <a:r>
              <a:rPr lang="it-IT" dirty="0"/>
              <a:t> </a:t>
            </a:r>
            <a:r>
              <a:rPr lang="it-IT" dirty="0" err="1"/>
              <a:t>Areas</a:t>
            </a:r>
            <a:r>
              <a:rPr lang="it-IT" dirty="0"/>
              <a:t>:</a:t>
            </a:r>
          </a:p>
          <a:p>
            <a:pPr marL="0" indent="0">
              <a:buNone/>
            </a:pPr>
            <a:r>
              <a:rPr lang="it-IT" dirty="0"/>
              <a:t> 	</a:t>
            </a:r>
            <a:r>
              <a:rPr lang="it-IT" dirty="0" err="1"/>
              <a:t>Physics</a:t>
            </a:r>
            <a:r>
              <a:rPr lang="it-IT" dirty="0"/>
              <a:t>, </a:t>
            </a:r>
            <a:r>
              <a:rPr lang="it-IT" dirty="0" err="1"/>
              <a:t>Neuroscience</a:t>
            </a:r>
            <a:r>
              <a:rPr lang="it-IT" dirty="0"/>
              <a:t>, </a:t>
            </a:r>
            <a:r>
              <a:rPr lang="it-IT" dirty="0" err="1"/>
              <a:t>Mathematics</a:t>
            </a:r>
            <a:r>
              <a:rPr lang="it-IT" dirty="0"/>
              <a:t> </a:t>
            </a:r>
          </a:p>
          <a:p>
            <a:r>
              <a:rPr lang="it-IT" dirty="0"/>
              <a:t>130 post-</a:t>
            </a:r>
            <a:r>
              <a:rPr lang="it-IT" dirty="0" err="1"/>
              <a:t>docs</a:t>
            </a:r>
            <a:endParaRPr lang="it-IT" dirty="0"/>
          </a:p>
          <a:p>
            <a:r>
              <a:rPr lang="it-IT" dirty="0"/>
              <a:t>245 </a:t>
            </a:r>
            <a:r>
              <a:rPr lang="it-IT" dirty="0" err="1"/>
              <a:t>PhD</a:t>
            </a:r>
            <a:r>
              <a:rPr lang="it-IT" dirty="0"/>
              <a:t> </a:t>
            </a:r>
            <a:r>
              <a:rPr lang="it-IT" dirty="0" err="1"/>
              <a:t>students</a:t>
            </a:r>
            <a:r>
              <a:rPr lang="it-IT" dirty="0"/>
              <a:t> </a:t>
            </a:r>
          </a:p>
          <a:p>
            <a:r>
              <a:rPr lang="it-IT" dirty="0"/>
              <a:t>67 </a:t>
            </a:r>
            <a:r>
              <a:rPr lang="it-IT" dirty="0" err="1"/>
              <a:t>professors</a:t>
            </a:r>
            <a:endParaRPr lang="it-IT" dirty="0"/>
          </a:p>
          <a:p>
            <a:r>
              <a:rPr lang="it-IT" dirty="0"/>
              <a:t>20,000 </a:t>
            </a:r>
            <a:r>
              <a:rPr lang="it-IT" dirty="0" err="1"/>
              <a:t>monographs</a:t>
            </a:r>
            <a:endParaRPr lang="it-IT" dirty="0"/>
          </a:p>
          <a:p>
            <a:r>
              <a:rPr lang="en-US" dirty="0"/>
              <a:t>20,000 volumes of bound periodicals</a:t>
            </a:r>
            <a:endParaRPr lang="it-IT" dirty="0"/>
          </a:p>
        </p:txBody>
      </p:sp>
      <p:pic>
        <p:nvPicPr>
          <p:cNvPr id="4" name="Segnaposto contenuto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4508" y="4212105"/>
            <a:ext cx="2190928" cy="146061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499850"/>
            <a:ext cx="1359802" cy="105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526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OA and IR </a:t>
            </a:r>
            <a:r>
              <a:rPr lang="it-IT" b="1" dirty="0" err="1"/>
              <a:t>archives</a:t>
            </a:r>
            <a:r>
              <a:rPr lang="it-IT" b="1" dirty="0"/>
              <a:t> </a:t>
            </a:r>
            <a:r>
              <a:rPr lang="it-IT" dirty="0"/>
              <a:t/>
            </a:r>
            <a:br>
              <a:rPr lang="it-IT" dirty="0"/>
            </a:br>
            <a:r>
              <a:rPr lang="it-IT" sz="2400" dirty="0"/>
              <a:t>10 </a:t>
            </a:r>
            <a:r>
              <a:rPr lang="it-IT" sz="2400" dirty="0" err="1"/>
              <a:t>year</a:t>
            </a:r>
            <a:r>
              <a:rPr lang="it-IT" sz="2400" dirty="0"/>
              <a:t> </a:t>
            </a:r>
            <a:r>
              <a:rPr lang="it-IT" sz="2400" dirty="0" err="1"/>
              <a:t>experience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900" dirty="0"/>
              <a:t>2006 first version of </a:t>
            </a:r>
            <a:r>
              <a:rPr lang="en-US" sz="1900" dirty="0" err="1"/>
              <a:t>DSpace</a:t>
            </a:r>
            <a:r>
              <a:rPr lang="en-US" sz="1900" dirty="0"/>
              <a:t> 1.4 installed</a:t>
            </a:r>
          </a:p>
          <a:p>
            <a:pPr marL="457200" lvl="1" indent="0">
              <a:buNone/>
            </a:pPr>
            <a:r>
              <a:rPr lang="en-US" sz="1500" dirty="0"/>
              <a:t> (2004 Messina declaration -&gt; archive Doctoral Thesis) </a:t>
            </a:r>
          </a:p>
          <a:p>
            <a:r>
              <a:rPr lang="en-US" sz="1900" dirty="0"/>
              <a:t>2010 OAI-PMH harvesting from National Library for</a:t>
            </a:r>
          </a:p>
          <a:p>
            <a:r>
              <a:rPr lang="en-US" sz="1900" dirty="0"/>
              <a:t>2012 The National Bibliography Number Italia (NBN:IT) </a:t>
            </a:r>
          </a:p>
          <a:p>
            <a:r>
              <a:rPr lang="en-US" sz="1900" dirty="0"/>
              <a:t>2015 the 2</a:t>
            </a:r>
            <a:r>
              <a:rPr lang="en-US" sz="1900" baseline="30000" dirty="0"/>
              <a:t>nd</a:t>
            </a:r>
            <a:r>
              <a:rPr lang="en-US" sz="1900" dirty="0"/>
              <a:t> place in the Italian national ranking </a:t>
            </a:r>
          </a:p>
          <a:p>
            <a:pPr marL="0" indent="0">
              <a:buNone/>
            </a:pPr>
            <a:r>
              <a:rPr lang="en-US" sz="1900" dirty="0"/>
              <a:t>             184th place in the international one. </a:t>
            </a:r>
          </a:p>
          <a:p>
            <a:pPr marL="0" indent="0">
              <a:buNone/>
            </a:pPr>
            <a:r>
              <a:rPr lang="en-US" sz="1900" u="sng" dirty="0"/>
              <a:t>TODAY</a:t>
            </a:r>
          </a:p>
          <a:p>
            <a:r>
              <a:rPr lang="en-US" sz="1900" dirty="0"/>
              <a:t>Over 10.000 items of</a:t>
            </a:r>
          </a:p>
          <a:p>
            <a:pPr lvl="1"/>
            <a:r>
              <a:rPr lang="en-US" sz="1500" dirty="0"/>
              <a:t>Doctoral Thesis,</a:t>
            </a:r>
          </a:p>
          <a:p>
            <a:pPr lvl="1"/>
            <a:r>
              <a:rPr lang="en-US" sz="1500" dirty="0"/>
              <a:t>EUT University Press publications </a:t>
            </a:r>
          </a:p>
          <a:p>
            <a:pPr lvl="1"/>
            <a:r>
              <a:rPr lang="en-US" sz="1500" dirty="0"/>
              <a:t>Conferences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14" y="1109797"/>
            <a:ext cx="1924050" cy="6477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135" y="2237460"/>
            <a:ext cx="2517490" cy="49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51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OA and IR </a:t>
            </a:r>
            <a:r>
              <a:rPr lang="it-IT" b="1" dirty="0" err="1"/>
              <a:t>archives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2075123"/>
            <a:ext cx="7886700" cy="3785607"/>
          </a:xfrm>
        </p:spPr>
        <p:txBody>
          <a:bodyPr>
            <a:normAutofit/>
          </a:bodyPr>
          <a:lstStyle/>
          <a:p>
            <a:r>
              <a:rPr lang="it-IT" dirty="0"/>
              <a:t>2005 first </a:t>
            </a:r>
            <a:r>
              <a:rPr lang="it-IT" dirty="0" err="1"/>
              <a:t>DSpace</a:t>
            </a:r>
            <a:r>
              <a:rPr lang="it-IT" dirty="0"/>
              <a:t> </a:t>
            </a:r>
            <a:r>
              <a:rPr lang="it-IT" dirty="0" err="1"/>
              <a:t>installation</a:t>
            </a:r>
            <a:endParaRPr lang="it-IT" dirty="0"/>
          </a:p>
          <a:p>
            <a:pPr marL="457200" lvl="1" indent="0">
              <a:buNone/>
            </a:pPr>
            <a:r>
              <a:rPr lang="en-US" dirty="0"/>
              <a:t>all PhD and magister theses digitized</a:t>
            </a:r>
          </a:p>
          <a:p>
            <a:pPr marL="457200" lvl="1" indent="0">
              <a:buNone/>
            </a:pPr>
            <a:r>
              <a:rPr lang="en-US" dirty="0"/>
              <a:t>all scientific papers produced by SISSA authors archived</a:t>
            </a:r>
            <a:endParaRPr lang="it-IT" dirty="0"/>
          </a:p>
          <a:p>
            <a:pPr marL="0" indent="0">
              <a:buNone/>
            </a:pPr>
            <a:r>
              <a:rPr lang="en-US" sz="1900" u="sng" dirty="0"/>
              <a:t>TODAY</a:t>
            </a:r>
          </a:p>
          <a:p>
            <a:r>
              <a:rPr lang="en-US" sz="1900" dirty="0"/>
              <a:t>Over 8.000 items (1981 -)</a:t>
            </a:r>
          </a:p>
          <a:p>
            <a:pPr lvl="1"/>
            <a:r>
              <a:rPr lang="it-IT" sz="1500" dirty="0" err="1"/>
              <a:t>magister</a:t>
            </a:r>
            <a:r>
              <a:rPr lang="it-IT" sz="1500" dirty="0"/>
              <a:t> </a:t>
            </a:r>
            <a:r>
              <a:rPr lang="it-IT" sz="1500" dirty="0" err="1"/>
              <a:t>theses</a:t>
            </a:r>
            <a:endParaRPr lang="it-IT" sz="1500" dirty="0"/>
          </a:p>
          <a:p>
            <a:pPr lvl="1"/>
            <a:r>
              <a:rPr lang="it-IT" sz="1500" dirty="0"/>
              <a:t>master </a:t>
            </a:r>
            <a:r>
              <a:rPr lang="it-IT" sz="1500" dirty="0" err="1"/>
              <a:t>theses</a:t>
            </a:r>
            <a:r>
              <a:rPr lang="it-IT" sz="1500" dirty="0"/>
              <a:t> in HPC</a:t>
            </a:r>
          </a:p>
          <a:p>
            <a:pPr lvl="1"/>
            <a:r>
              <a:rPr lang="it-IT" sz="1500" dirty="0" err="1"/>
              <a:t>PhD</a:t>
            </a:r>
            <a:r>
              <a:rPr lang="it-IT" sz="1500" dirty="0"/>
              <a:t> </a:t>
            </a:r>
            <a:r>
              <a:rPr lang="it-IT" sz="1500" dirty="0" err="1"/>
              <a:t>theses</a:t>
            </a:r>
            <a:endParaRPr lang="it-IT" sz="1500" dirty="0"/>
          </a:p>
          <a:p>
            <a:pPr lvl="1"/>
            <a:r>
              <a:rPr lang="it-IT" sz="1500" dirty="0" err="1"/>
              <a:t>Theses</a:t>
            </a:r>
            <a:r>
              <a:rPr lang="it-IT" sz="1500" dirty="0"/>
              <a:t> of the Master in </a:t>
            </a:r>
            <a:r>
              <a:rPr lang="it-IT" sz="1500" dirty="0" err="1"/>
              <a:t>Communication</a:t>
            </a:r>
            <a:r>
              <a:rPr lang="it-IT" sz="1500" dirty="0"/>
              <a:t> of Science</a:t>
            </a:r>
          </a:p>
          <a:p>
            <a:pPr lvl="1"/>
            <a:r>
              <a:rPr lang="it-IT" sz="1500" dirty="0" err="1"/>
              <a:t>papers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1424165"/>
            <a:ext cx="2940287" cy="65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665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2014 </a:t>
            </a:r>
            <a:r>
              <a:rPr lang="it-IT" b="1" dirty="0" err="1"/>
              <a:t>UnityFVG</a:t>
            </a:r>
            <a:r>
              <a:rPr lang="it-IT" b="1" dirty="0"/>
              <a:t> </a:t>
            </a:r>
            <a:r>
              <a:rPr lang="it-IT" b="1" dirty="0" err="1"/>
              <a:t>project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3258427"/>
            <a:ext cx="7886700" cy="260230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Strategic cooperation in some common sectors:</a:t>
            </a:r>
          </a:p>
          <a:p>
            <a:pPr lvl="1"/>
            <a:r>
              <a:rPr lang="en-US" dirty="0"/>
              <a:t>research output</a:t>
            </a:r>
          </a:p>
          <a:p>
            <a:pPr lvl="1"/>
            <a:r>
              <a:rPr lang="en-US" dirty="0"/>
              <a:t>library services</a:t>
            </a:r>
          </a:p>
          <a:p>
            <a:pPr lvl="1"/>
            <a:r>
              <a:rPr lang="en-US" dirty="0"/>
              <a:t>technological transfer</a:t>
            </a:r>
          </a:p>
          <a:p>
            <a:pPr lvl="1"/>
            <a:r>
              <a:rPr lang="en-US" dirty="0"/>
              <a:t>integration of services for student</a:t>
            </a:r>
            <a:endParaRPr lang="it-IT" dirty="0"/>
          </a:p>
        </p:txBody>
      </p:sp>
      <p:pic>
        <p:nvPicPr>
          <p:cNvPr id="5" name="Picture 4" descr="http://ricerca-fvg.cineca.it/static/fvg/LogoSX2-UNITY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14" b="26603"/>
          <a:stretch/>
        </p:blipFill>
        <p:spPr bwMode="auto">
          <a:xfrm>
            <a:off x="2619992" y="2046303"/>
            <a:ext cx="3640384" cy="114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02" y="1370772"/>
            <a:ext cx="2746686" cy="639833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2135" y="1428912"/>
            <a:ext cx="2062811" cy="58169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2275" y="1415972"/>
            <a:ext cx="765622" cy="59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13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2015 </a:t>
            </a:r>
            <a:r>
              <a:rPr lang="it-IT" b="1" dirty="0" err="1"/>
              <a:t>adoption</a:t>
            </a:r>
            <a:r>
              <a:rPr lang="it-IT" b="1" dirty="0"/>
              <a:t> of IRIS </a:t>
            </a:r>
            <a:r>
              <a:rPr lang="it-IT" b="1" dirty="0" err="1"/>
              <a:t>archives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err="1"/>
              <a:t>UniTS</a:t>
            </a:r>
            <a:r>
              <a:rPr lang="it-IT" dirty="0"/>
              <a:t>  and </a:t>
            </a:r>
            <a:r>
              <a:rPr lang="it-IT" dirty="0" err="1"/>
              <a:t>UniUD</a:t>
            </a:r>
            <a:r>
              <a:rPr lang="it-IT" dirty="0"/>
              <a:t> </a:t>
            </a:r>
            <a:r>
              <a:rPr lang="it-IT" dirty="0" err="1"/>
              <a:t>starts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 with CINECA IRIS (</a:t>
            </a:r>
            <a:r>
              <a:rPr lang="it-IT" dirty="0" err="1"/>
              <a:t>DSpace</a:t>
            </a:r>
            <a:r>
              <a:rPr lang="it-IT" dirty="0"/>
              <a:t>-CRIS) </a:t>
            </a:r>
            <a:r>
              <a:rPr lang="it-IT" dirty="0" err="1"/>
              <a:t>solution</a:t>
            </a: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en-US" dirty="0"/>
              <a:t>100,000 research Items: </a:t>
            </a:r>
          </a:p>
          <a:p>
            <a:pPr lvl="1"/>
            <a:r>
              <a:rPr lang="en-US" dirty="0"/>
              <a:t>scientific articles, </a:t>
            </a:r>
          </a:p>
          <a:p>
            <a:pPr lvl="1"/>
            <a:r>
              <a:rPr lang="en-US" dirty="0"/>
              <a:t>chapters of books</a:t>
            </a:r>
          </a:p>
          <a:p>
            <a:pPr lvl="1"/>
            <a:r>
              <a:rPr lang="en-US" dirty="0"/>
              <a:t>monographs</a:t>
            </a:r>
          </a:p>
          <a:p>
            <a:pPr lvl="1"/>
            <a:r>
              <a:rPr lang="en-US" dirty="0"/>
              <a:t>conference proceedings</a:t>
            </a:r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034" y="1656464"/>
            <a:ext cx="181927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264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  </a:t>
            </a:r>
            <a:r>
              <a:rPr lang="it-IT" sz="4800" b="1" dirty="0"/>
              <a:t>2015</a:t>
            </a:r>
            <a:r>
              <a:rPr lang="it-IT" dirty="0"/>
              <a:t> 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err="1"/>
              <a:t>Regional</a:t>
            </a:r>
            <a:r>
              <a:rPr lang="it-IT" dirty="0"/>
              <a:t> </a:t>
            </a:r>
            <a:r>
              <a:rPr lang="it-IT" dirty="0" err="1"/>
              <a:t>Research</a:t>
            </a:r>
            <a:r>
              <a:rPr lang="it-IT" dirty="0"/>
              <a:t> Portal</a:t>
            </a:r>
          </a:p>
          <a:p>
            <a:pPr lvl="1"/>
            <a:r>
              <a:rPr lang="it-IT" dirty="0" err="1"/>
              <a:t>unique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of </a:t>
            </a:r>
            <a:r>
              <a:rPr lang="it-IT" dirty="0" err="1"/>
              <a:t>access</a:t>
            </a:r>
            <a:r>
              <a:rPr lang="it-IT" dirty="0"/>
              <a:t> to </a:t>
            </a:r>
            <a:r>
              <a:rPr lang="it-IT" dirty="0" err="1"/>
              <a:t>Research</a:t>
            </a:r>
            <a:r>
              <a:rPr lang="it-IT" dirty="0"/>
              <a:t> Production</a:t>
            </a:r>
          </a:p>
          <a:p>
            <a:pPr lvl="1"/>
            <a:r>
              <a:rPr lang="it-IT" dirty="0" err="1"/>
              <a:t>dissemination</a:t>
            </a:r>
            <a:r>
              <a:rPr lang="it-IT" dirty="0"/>
              <a:t> of OA</a:t>
            </a:r>
          </a:p>
          <a:p>
            <a:pPr lvl="1"/>
            <a:r>
              <a:rPr lang="it-IT" dirty="0" err="1"/>
              <a:t>integration</a:t>
            </a:r>
            <a:r>
              <a:rPr lang="it-IT" dirty="0"/>
              <a:t> of «</a:t>
            </a:r>
            <a:r>
              <a:rPr lang="it-IT" dirty="0" err="1"/>
              <a:t>entities</a:t>
            </a:r>
            <a:r>
              <a:rPr lang="it-IT" dirty="0"/>
              <a:t>»: </a:t>
            </a:r>
          </a:p>
          <a:p>
            <a:pPr lvl="2"/>
            <a:r>
              <a:rPr lang="it-IT" dirty="0"/>
              <a:t>Publications</a:t>
            </a:r>
          </a:p>
          <a:p>
            <a:pPr lvl="2"/>
            <a:r>
              <a:rPr lang="it-IT" dirty="0" err="1"/>
              <a:t>Researchers</a:t>
            </a:r>
            <a:endParaRPr lang="it-IT" dirty="0"/>
          </a:p>
          <a:p>
            <a:pPr lvl="2"/>
            <a:r>
              <a:rPr lang="it-IT" dirty="0" err="1"/>
              <a:t>Organisations</a:t>
            </a:r>
            <a:endParaRPr lang="it-IT" dirty="0"/>
          </a:p>
          <a:p>
            <a:pPr lvl="2"/>
            <a:r>
              <a:rPr lang="it-IT" dirty="0" err="1"/>
              <a:t>Projects</a:t>
            </a:r>
            <a:endParaRPr lang="it-IT" dirty="0"/>
          </a:p>
          <a:p>
            <a:pPr lvl="2"/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112" y="278557"/>
            <a:ext cx="4993172" cy="141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56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https://lh3.googleusercontent.com/675tw8KPyEki4Pr7dvk5h862ySIXVqS9dhojPpn44KU7jxc-icEZ57CxRJYyulW5qakcz-ExJwYjc43_wfIe4CeyRSPFq5IWHn-UMMgThMJ_dSGTWPwf5ia4CcN8nOOpD1ZfkvKx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2764" y="573325"/>
            <a:ext cx="7054466" cy="47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732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lang="it-IT" sz="4000" b="1" dirty="0" err="1"/>
              <a:t>Why</a:t>
            </a:r>
            <a:r>
              <a:rPr lang="it-IT" sz="4000" b="1" dirty="0"/>
              <a:t> CERIF and the </a:t>
            </a:r>
            <a:r>
              <a:rPr lang="it-IT" sz="4000" b="1" dirty="0" err="1"/>
              <a:t>OpenAIRE</a:t>
            </a:r>
            <a:r>
              <a:rPr lang="it-IT" sz="4000" b="1" dirty="0"/>
              <a:t> </a:t>
            </a:r>
            <a:r>
              <a:rPr lang="it-IT" sz="4000" b="1" dirty="0" err="1"/>
              <a:t>guidelines</a:t>
            </a:r>
            <a:r>
              <a:rPr lang="it-IT" sz="4000" b="1" dirty="0"/>
              <a:t>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it-IT" dirty="0" err="1"/>
              <a:t>Similarity</a:t>
            </a:r>
            <a:r>
              <a:rPr lang="it-IT" dirty="0"/>
              <a:t> of the </a:t>
            </a:r>
            <a:r>
              <a:rPr lang="it-IT" dirty="0" err="1"/>
              <a:t>landscape</a:t>
            </a:r>
            <a:r>
              <a:rPr lang="it-IT" dirty="0"/>
              <a:t>: mix of </a:t>
            </a:r>
            <a:r>
              <a:rPr lang="it-IT" dirty="0" err="1"/>
              <a:t>repositories</a:t>
            </a:r>
            <a:r>
              <a:rPr lang="it-IT" dirty="0"/>
              <a:t> and CRIS </a:t>
            </a:r>
            <a:r>
              <a:rPr lang="it-IT" dirty="0" err="1"/>
              <a:t>systems</a:t>
            </a:r>
            <a:endParaRPr lang="it-IT" dirty="0"/>
          </a:p>
          <a:p>
            <a:pPr marL="457200" lvl="1" indent="0">
              <a:buNone/>
            </a:pPr>
            <a:r>
              <a:rPr lang="it-IT" dirty="0">
                <a:sym typeface="Wingdings" panose="05000000000000000000" pitchFamily="2" charset="2"/>
              </a:rPr>
              <a:t> </a:t>
            </a:r>
            <a:r>
              <a:rPr lang="it-IT" dirty="0"/>
              <a:t>New </a:t>
            </a:r>
            <a:r>
              <a:rPr lang="it-IT" dirty="0" err="1"/>
              <a:t>partners</a:t>
            </a:r>
            <a:r>
              <a:rPr lang="it-IT" dirty="0"/>
              <a:t> </a:t>
            </a:r>
            <a:r>
              <a:rPr lang="it-IT" dirty="0" err="1"/>
              <a:t>could</a:t>
            </a:r>
            <a:r>
              <a:rPr lang="it-IT" dirty="0"/>
              <a:t> be </a:t>
            </a:r>
            <a:r>
              <a:rPr lang="it-IT" dirty="0" err="1"/>
              <a:t>already</a:t>
            </a:r>
            <a:r>
              <a:rPr lang="it-IT" dirty="0"/>
              <a:t> </a:t>
            </a:r>
            <a:r>
              <a:rPr lang="it-IT" dirty="0" err="1"/>
              <a:t>compliant</a:t>
            </a:r>
            <a:r>
              <a:rPr lang="it-IT" dirty="0"/>
              <a:t> with the </a:t>
            </a:r>
            <a:r>
              <a:rPr lang="it-IT" dirty="0" err="1"/>
              <a:t>OpenAIRE</a:t>
            </a:r>
            <a:r>
              <a:rPr lang="it-IT" dirty="0"/>
              <a:t> </a:t>
            </a:r>
            <a:r>
              <a:rPr lang="it-IT" dirty="0" err="1"/>
              <a:t>profile</a:t>
            </a:r>
            <a:endParaRPr lang="it-IT" dirty="0"/>
          </a:p>
          <a:p>
            <a:pPr>
              <a:buFontTx/>
              <a:buChar char="-"/>
            </a:pPr>
            <a:r>
              <a:rPr lang="it-IT" dirty="0" err="1"/>
              <a:t>Define</a:t>
            </a:r>
            <a:r>
              <a:rPr lang="it-IT" dirty="0"/>
              <a:t>, </a:t>
            </a:r>
            <a:r>
              <a:rPr lang="it-IT" dirty="0" err="1"/>
              <a:t>agree</a:t>
            </a:r>
            <a:r>
              <a:rPr lang="it-IT" dirty="0"/>
              <a:t> and </a:t>
            </a:r>
            <a:r>
              <a:rPr lang="it-IT" dirty="0" err="1"/>
              <a:t>maintain</a:t>
            </a:r>
            <a:r>
              <a:rPr lang="it-IT" dirty="0"/>
              <a:t> a common </a:t>
            </a:r>
            <a:r>
              <a:rPr lang="it-IT" dirty="0" err="1"/>
              <a:t>exchange</a:t>
            </a:r>
            <a:r>
              <a:rPr lang="it-IT" dirty="0"/>
              <a:t> format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trivial</a:t>
            </a:r>
            <a:endParaRPr lang="it-IT" dirty="0"/>
          </a:p>
          <a:p>
            <a:pPr marL="457200" lvl="1" indent="0">
              <a:buNone/>
            </a:pPr>
            <a:r>
              <a:rPr lang="it-IT" dirty="0">
                <a:sym typeface="Wingdings" panose="05000000000000000000" pitchFamily="2" charset="2"/>
              </a:rPr>
              <a:t> The use of an </a:t>
            </a:r>
            <a:r>
              <a:rPr lang="it-IT" dirty="0" err="1">
                <a:sym typeface="Wingdings" panose="05000000000000000000" pitchFamily="2" charset="2"/>
              </a:rPr>
              <a:t>international</a:t>
            </a:r>
            <a:r>
              <a:rPr lang="it-IT" dirty="0">
                <a:sym typeface="Wingdings" panose="05000000000000000000" pitchFamily="2" charset="2"/>
              </a:rPr>
              <a:t> standard </a:t>
            </a:r>
            <a:r>
              <a:rPr lang="it-IT" dirty="0" err="1">
                <a:sym typeface="Wingdings" panose="05000000000000000000" pitchFamily="2" charset="2"/>
              </a:rPr>
              <a:t>cancels</a:t>
            </a:r>
            <a:r>
              <a:rPr lang="it-IT" dirty="0">
                <a:sym typeface="Wingdings" panose="05000000000000000000" pitchFamily="2" charset="2"/>
              </a:rPr>
              <a:t> </a:t>
            </a:r>
            <a:r>
              <a:rPr lang="it-IT" dirty="0" err="1">
                <a:sym typeface="Wingdings" panose="05000000000000000000" pitchFamily="2" charset="2"/>
              </a:rPr>
              <a:t>conflicts</a:t>
            </a:r>
            <a:r>
              <a:rPr lang="it-IT" dirty="0">
                <a:sym typeface="Wingdings" panose="05000000000000000000" pitchFamily="2" charset="2"/>
              </a:rPr>
              <a:t> and </a:t>
            </a:r>
            <a:r>
              <a:rPr lang="it-IT" dirty="0" err="1">
                <a:sym typeface="Wingdings" panose="05000000000000000000" pitchFamily="2" charset="2"/>
              </a:rPr>
              <a:t>provides</a:t>
            </a:r>
            <a:r>
              <a:rPr lang="it-IT" dirty="0">
                <a:sym typeface="Wingdings" panose="05000000000000000000" pitchFamily="2" charset="2"/>
              </a:rPr>
              <a:t> some </a:t>
            </a:r>
            <a:r>
              <a:rPr lang="it-IT" dirty="0" err="1">
                <a:sym typeface="Wingdings" panose="05000000000000000000" pitchFamily="2" charset="2"/>
              </a:rPr>
              <a:t>components</a:t>
            </a:r>
            <a:r>
              <a:rPr lang="it-IT" dirty="0">
                <a:sym typeface="Wingdings" panose="05000000000000000000" pitchFamily="2" charset="2"/>
              </a:rPr>
              <a:t> for free (</a:t>
            </a:r>
            <a:r>
              <a:rPr lang="it-IT" dirty="0" err="1">
                <a:sym typeface="Wingdings" panose="05000000000000000000" pitchFamily="2" charset="2"/>
              </a:rPr>
              <a:t>Validator</a:t>
            </a:r>
            <a:r>
              <a:rPr lang="it-IT" dirty="0">
                <a:sym typeface="Wingdings" panose="05000000000000000000" pitchFamily="2" charset="2"/>
              </a:rPr>
              <a:t>, </a:t>
            </a:r>
            <a:r>
              <a:rPr lang="it-IT" dirty="0" err="1">
                <a:sym typeface="Wingdings" panose="05000000000000000000" pitchFamily="2" charset="2"/>
              </a:rPr>
              <a:t>Serialization</a:t>
            </a:r>
            <a:r>
              <a:rPr lang="it-IT" dirty="0">
                <a:sym typeface="Wingdings" panose="05000000000000000000" pitchFamily="2" charset="2"/>
              </a:rPr>
              <a:t> and </a:t>
            </a:r>
            <a:r>
              <a:rPr lang="it-IT" dirty="0" err="1">
                <a:sym typeface="Wingdings" panose="05000000000000000000" pitchFamily="2" charset="2"/>
              </a:rPr>
              <a:t>parser</a:t>
            </a:r>
            <a:r>
              <a:rPr lang="it-IT" dirty="0">
                <a:sym typeface="Wingdings" panose="05000000000000000000" pitchFamily="2" charset="2"/>
              </a:rPr>
              <a:t> </a:t>
            </a:r>
            <a:r>
              <a:rPr lang="it-IT" dirty="0" err="1">
                <a:sym typeface="Wingdings" panose="05000000000000000000" pitchFamily="2" charset="2"/>
              </a:rPr>
              <a:t>library</a:t>
            </a:r>
            <a:r>
              <a:rPr lang="it-IT" dirty="0">
                <a:sym typeface="Wingdings" panose="05000000000000000000" pitchFamily="2" charset="2"/>
              </a:rPr>
              <a:t>, etc.)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12652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/>
          <p:cNvSpPr/>
          <p:nvPr/>
        </p:nvSpPr>
        <p:spPr>
          <a:xfrm>
            <a:off x="5247843" y="81889"/>
            <a:ext cx="3705088" cy="3072512"/>
          </a:xfrm>
          <a:prstGeom prst="rect">
            <a:avLst/>
          </a:prstGeom>
          <a:ln w="28575" cap="rnd">
            <a:solidFill>
              <a:schemeClr val="accent2"/>
            </a:solidFill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115" y="1355632"/>
            <a:ext cx="977440" cy="1139670"/>
          </a:xfrm>
          <a:prstGeom prst="rect">
            <a:avLst/>
          </a:prstGeom>
        </p:spPr>
      </p:pic>
      <p:pic>
        <p:nvPicPr>
          <p:cNvPr id="1026" name="Picture 2" descr="http://wpsolr.com/wp-content/uploads/2014/02/solr_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241" y="1056390"/>
            <a:ext cx="1736599" cy="87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108836" y="2617854"/>
            <a:ext cx="1825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DSpace-CRIS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091994" y="514792"/>
            <a:ext cx="2235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XOAI-</a:t>
            </a:r>
            <a:r>
              <a:rPr lang="it-IT" sz="2400" dirty="0" err="1"/>
              <a:t>Indexer</a:t>
            </a:r>
            <a:endParaRPr lang="it-IT" sz="24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296" y="175788"/>
            <a:ext cx="973160" cy="1139671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2083244" y="2315425"/>
            <a:ext cx="2679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CERIF-Tools (EKT)</a:t>
            </a:r>
          </a:p>
        </p:txBody>
      </p:sp>
      <p:sp>
        <p:nvSpPr>
          <p:cNvPr id="13" name="Freccia curva 12"/>
          <p:cNvSpPr/>
          <p:nvPr/>
        </p:nvSpPr>
        <p:spPr>
          <a:xfrm>
            <a:off x="996057" y="622987"/>
            <a:ext cx="805218" cy="46166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4" name="Freccia a destra 13"/>
          <p:cNvSpPr/>
          <p:nvPr/>
        </p:nvSpPr>
        <p:spPr>
          <a:xfrm>
            <a:off x="4026089" y="622987"/>
            <a:ext cx="1416251" cy="246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Freccia a destra 15"/>
          <p:cNvSpPr/>
          <p:nvPr/>
        </p:nvSpPr>
        <p:spPr>
          <a:xfrm>
            <a:off x="4696924" y="2409986"/>
            <a:ext cx="745416" cy="2308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729" y="2495302"/>
            <a:ext cx="452404" cy="530013"/>
          </a:xfrm>
          <a:prstGeom prst="rect">
            <a:avLst/>
          </a:prstGeom>
        </p:spPr>
      </p:pic>
      <p:sp>
        <p:nvSpPr>
          <p:cNvPr id="18" name="CasellaDiTesto 17"/>
          <p:cNvSpPr txBox="1"/>
          <p:nvPr/>
        </p:nvSpPr>
        <p:spPr>
          <a:xfrm>
            <a:off x="5549144" y="2114965"/>
            <a:ext cx="905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CERIF</a:t>
            </a:r>
          </a:p>
          <a:p>
            <a:r>
              <a:rPr lang="it-IT" sz="2400" dirty="0"/>
              <a:t>xml</a:t>
            </a: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8892" y="1240112"/>
            <a:ext cx="885714" cy="811658"/>
          </a:xfrm>
          <a:prstGeom prst="rect">
            <a:avLst/>
          </a:prstGeom>
        </p:spPr>
      </p:pic>
      <p:sp>
        <p:nvSpPr>
          <p:cNvPr id="20" name="Freccia a destra 19"/>
          <p:cNvSpPr/>
          <p:nvPr/>
        </p:nvSpPr>
        <p:spPr>
          <a:xfrm>
            <a:off x="4263999" y="1561473"/>
            <a:ext cx="1178341" cy="2465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564413">
            <a:off x="5683184" y="1509242"/>
            <a:ext cx="405779" cy="405779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2561" y="3263582"/>
            <a:ext cx="2121396" cy="1464066"/>
          </a:xfrm>
          <a:prstGeom prst="rect">
            <a:avLst/>
          </a:prstGeom>
        </p:spPr>
      </p:pic>
      <p:sp>
        <p:nvSpPr>
          <p:cNvPr id="24" name="CasellaDiTesto 23"/>
          <p:cNvSpPr txBox="1"/>
          <p:nvPr/>
        </p:nvSpPr>
        <p:spPr>
          <a:xfrm>
            <a:off x="5247843" y="4836830"/>
            <a:ext cx="42908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OAI-PMH Set</a:t>
            </a:r>
          </a:p>
          <a:p>
            <a:pPr algn="ctr"/>
            <a:r>
              <a:rPr lang="it-IT" sz="1600" dirty="0" err="1"/>
              <a:t>OpenAIRE_CRIS_Person</a:t>
            </a:r>
            <a:r>
              <a:rPr lang="it-IT" sz="1600" dirty="0"/>
              <a:t>, …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533115" y="3390738"/>
            <a:ext cx="3842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>
                <a:solidFill>
                  <a:schemeClr val="accent1">
                    <a:lumMod val="75000"/>
                  </a:schemeClr>
                </a:solidFill>
              </a:rPr>
              <a:t>Convert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 the database record in </a:t>
            </a:r>
            <a:r>
              <a:rPr lang="it-IT" sz="1600" dirty="0" err="1">
                <a:solidFill>
                  <a:schemeClr val="accent1">
                    <a:lumMod val="75000"/>
                  </a:schemeClr>
                </a:solidFill>
              </a:rPr>
              <a:t>one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 or more SOLR </a:t>
            </a:r>
            <a:r>
              <a:rPr lang="it-IT" sz="1600" dirty="0" err="1">
                <a:solidFill>
                  <a:schemeClr val="accent1">
                    <a:lumMod val="75000"/>
                  </a:schemeClr>
                </a:solidFill>
              </a:rPr>
              <a:t>Document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it-IT" sz="1600" dirty="0" err="1">
                <a:solidFill>
                  <a:schemeClr val="accent1">
                    <a:lumMod val="75000"/>
                  </a:schemeClr>
                </a:solidFill>
              </a:rPr>
              <a:t>potential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 OAI record)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533115" y="4153850"/>
            <a:ext cx="3842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>
                <a:solidFill>
                  <a:schemeClr val="accent1">
                    <a:lumMod val="75000"/>
                  </a:schemeClr>
                </a:solidFill>
              </a:rPr>
              <a:t>Apply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accent1">
                    <a:lumMod val="75000"/>
                  </a:schemeClr>
                </a:solidFill>
              </a:rPr>
              <a:t>rules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 to </a:t>
            </a:r>
            <a:r>
              <a:rPr lang="it-IT" sz="1600" dirty="0" err="1">
                <a:solidFill>
                  <a:schemeClr val="accent1">
                    <a:lumMod val="75000"/>
                  </a:schemeClr>
                </a:solidFill>
              </a:rPr>
              <a:t>map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 the </a:t>
            </a:r>
            <a:r>
              <a:rPr lang="it-IT" sz="1600" dirty="0" err="1">
                <a:solidFill>
                  <a:schemeClr val="accent1">
                    <a:lumMod val="75000"/>
                  </a:schemeClr>
                </a:solidFill>
              </a:rPr>
              <a:t>internal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accent1">
                    <a:lumMod val="75000"/>
                  </a:schemeClr>
                </a:solidFill>
              </a:rPr>
              <a:t>entity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 to a CERIF </a:t>
            </a:r>
            <a:r>
              <a:rPr lang="it-IT" sz="1600" dirty="0" err="1">
                <a:solidFill>
                  <a:schemeClr val="accent1">
                    <a:lumMod val="75000"/>
                  </a:schemeClr>
                </a:solidFill>
              </a:rPr>
              <a:t>entity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 n:m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533115" y="4898385"/>
            <a:ext cx="3842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>
                <a:solidFill>
                  <a:schemeClr val="accent1">
                    <a:lumMod val="75000"/>
                  </a:schemeClr>
                </a:solidFill>
              </a:rPr>
              <a:t>Build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 the CERIF XML </a:t>
            </a:r>
            <a:r>
              <a:rPr lang="it-IT" sz="1600" dirty="0" err="1">
                <a:solidFill>
                  <a:schemeClr val="accent1">
                    <a:lumMod val="75000"/>
                  </a:schemeClr>
                </a:solidFill>
              </a:rPr>
              <a:t>using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accent1">
                    <a:lumMod val="75000"/>
                  </a:schemeClr>
                </a:solidFill>
              </a:rPr>
              <a:t>external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accent1">
                    <a:lumMod val="75000"/>
                  </a:schemeClr>
                </a:solidFill>
              </a:rPr>
              <a:t>configuration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accent1">
                    <a:lumMod val="75000"/>
                  </a:schemeClr>
                </a:solidFill>
              </a:rPr>
              <a:t>files</a:t>
            </a:r>
            <a:endParaRPr lang="it-IT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Ovale 24"/>
          <p:cNvSpPr/>
          <p:nvPr/>
        </p:nvSpPr>
        <p:spPr>
          <a:xfrm>
            <a:off x="108837" y="3545350"/>
            <a:ext cx="259654" cy="2487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1</a:t>
            </a:r>
          </a:p>
        </p:txBody>
      </p:sp>
      <p:sp>
        <p:nvSpPr>
          <p:cNvPr id="31" name="Ovale 30"/>
          <p:cNvSpPr/>
          <p:nvPr/>
        </p:nvSpPr>
        <p:spPr>
          <a:xfrm>
            <a:off x="108836" y="4318515"/>
            <a:ext cx="259654" cy="2487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2</a:t>
            </a:r>
          </a:p>
        </p:txBody>
      </p:sp>
      <p:sp>
        <p:nvSpPr>
          <p:cNvPr id="32" name="Ovale 31"/>
          <p:cNvSpPr/>
          <p:nvPr/>
        </p:nvSpPr>
        <p:spPr>
          <a:xfrm>
            <a:off x="108836" y="5066408"/>
            <a:ext cx="259654" cy="2487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822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7" grpId="0"/>
      <p:bldP spid="9" grpId="0"/>
      <p:bldP spid="13" grpId="0" animBg="1"/>
      <p:bldP spid="14" grpId="0" animBg="1"/>
      <p:bldP spid="16" grpId="0" animBg="1"/>
      <p:bldP spid="18" grpId="0"/>
      <p:bldP spid="20" grpId="0" animBg="1"/>
      <p:bldP spid="24" grpId="0"/>
      <p:bldP spid="26" grpId="0"/>
      <p:bldP spid="27" grpId="0"/>
      <p:bldP spid="29" grpId="0"/>
      <p:bldP spid="25" grpId="0" animBg="1"/>
      <p:bldP spid="31" grpId="0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t="-2" b="11300"/>
          <a:stretch/>
        </p:blipFill>
        <p:spPr>
          <a:xfrm>
            <a:off x="228813" y="796049"/>
            <a:ext cx="8605375" cy="4572000"/>
          </a:xfrm>
          <a:prstGeom prst="rect">
            <a:avLst/>
          </a:prstGeom>
        </p:spPr>
      </p:pic>
      <p:sp>
        <p:nvSpPr>
          <p:cNvPr id="6" name="Ovale 5"/>
          <p:cNvSpPr/>
          <p:nvPr/>
        </p:nvSpPr>
        <p:spPr>
          <a:xfrm>
            <a:off x="228813" y="1487605"/>
            <a:ext cx="2323318" cy="6550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2975212" y="1630485"/>
            <a:ext cx="4531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endpoint</a:t>
            </a:r>
            <a:r>
              <a:rPr lang="it-IT" dirty="0"/>
              <a:t>: /</a:t>
            </a:r>
            <a:r>
              <a:rPr lang="it-IT" dirty="0" err="1"/>
              <a:t>oai</a:t>
            </a:r>
            <a:r>
              <a:rPr lang="it-IT" dirty="0"/>
              <a:t>/</a:t>
            </a:r>
            <a:r>
              <a:rPr lang="it-IT" dirty="0" err="1"/>
              <a:t>openaire</a:t>
            </a:r>
            <a:r>
              <a:rPr lang="it-IT" dirty="0"/>
              <a:t>-cris</a:t>
            </a:r>
          </a:p>
        </p:txBody>
      </p:sp>
      <p:sp>
        <p:nvSpPr>
          <p:cNvPr id="8" name="Ovale 7"/>
          <p:cNvSpPr/>
          <p:nvPr/>
        </p:nvSpPr>
        <p:spPr>
          <a:xfrm>
            <a:off x="249729" y="4110249"/>
            <a:ext cx="2323318" cy="6550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2975212" y="4253129"/>
            <a:ext cx="5595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endpoint</a:t>
            </a:r>
            <a:r>
              <a:rPr lang="it-IT" dirty="0"/>
              <a:t>: /</a:t>
            </a:r>
            <a:r>
              <a:rPr lang="it-IT" dirty="0" err="1"/>
              <a:t>oai</a:t>
            </a:r>
            <a:r>
              <a:rPr lang="it-IT" dirty="0"/>
              <a:t>/</a:t>
            </a:r>
            <a:r>
              <a:rPr lang="it-IT" dirty="0" err="1"/>
              <a:t>openaire</a:t>
            </a:r>
            <a:r>
              <a:rPr lang="it-IT" dirty="0"/>
              <a:t>            (</a:t>
            </a:r>
            <a:r>
              <a:rPr lang="it-IT" dirty="0" err="1"/>
              <a:t>Literature</a:t>
            </a:r>
            <a:r>
              <a:rPr lang="it-IT" dirty="0"/>
              <a:t> </a:t>
            </a:r>
            <a:r>
              <a:rPr lang="it-IT" dirty="0" err="1"/>
              <a:t>repository</a:t>
            </a:r>
            <a:r>
              <a:rPr lang="it-IT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1593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7953"/>
            <a:ext cx="9208999" cy="4891161"/>
          </a:xfrm>
          <a:prstGeom prst="rect">
            <a:avLst/>
          </a:prstGeom>
        </p:spPr>
      </p:pic>
      <p:sp>
        <p:nvSpPr>
          <p:cNvPr id="8" name="Ovale 7"/>
          <p:cNvSpPr/>
          <p:nvPr/>
        </p:nvSpPr>
        <p:spPr>
          <a:xfrm>
            <a:off x="0" y="3530992"/>
            <a:ext cx="2700996" cy="16881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9000" y="1491909"/>
            <a:ext cx="5848350" cy="4324350"/>
          </a:xfrm>
          <a:prstGeom prst="rect">
            <a:avLst/>
          </a:prstGeom>
          <a:effectLst>
            <a:outerShdw blurRad="254000" dist="38100" dir="10800000" sx="104000" sy="104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076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5" y="187799"/>
            <a:ext cx="11420475" cy="5581650"/>
          </a:xfrm>
          <a:prstGeom prst="rect">
            <a:avLst/>
          </a:prstGeom>
        </p:spPr>
      </p:pic>
      <p:sp>
        <p:nvSpPr>
          <p:cNvPr id="5" name="Ovale 4"/>
          <p:cNvSpPr/>
          <p:nvPr/>
        </p:nvSpPr>
        <p:spPr>
          <a:xfrm>
            <a:off x="518614" y="1180948"/>
            <a:ext cx="2700996" cy="6823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4085524" y="1337476"/>
            <a:ext cx="2565779" cy="369332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outerShdw blurRad="254000" sx="110000" sy="110000" algn="ctr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dirty="0"/>
              <a:t>The </a:t>
            </a:r>
            <a:r>
              <a:rPr lang="it-IT" dirty="0" err="1"/>
              <a:t>name</a:t>
            </a:r>
            <a:endParaRPr lang="it-IT" dirty="0"/>
          </a:p>
        </p:txBody>
      </p:sp>
      <p:sp>
        <p:nvSpPr>
          <p:cNvPr id="7" name="Ovale 6"/>
          <p:cNvSpPr/>
          <p:nvPr/>
        </p:nvSpPr>
        <p:spPr>
          <a:xfrm>
            <a:off x="518614" y="1921923"/>
            <a:ext cx="2700996" cy="45037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4085524" y="1962446"/>
            <a:ext cx="2565779" cy="369332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outerShdw blurRad="254000" sx="110000" sy="110000" algn="ctr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>
            <a:defPPr>
              <a:defRPr lang="it-IT"/>
            </a:defPPr>
          </a:lstStyle>
          <a:p>
            <a:r>
              <a:rPr lang="it-IT" dirty="0"/>
              <a:t>ORCID</a:t>
            </a:r>
          </a:p>
        </p:txBody>
      </p:sp>
      <p:sp>
        <p:nvSpPr>
          <p:cNvPr id="9" name="Ovale 8"/>
          <p:cNvSpPr/>
          <p:nvPr/>
        </p:nvSpPr>
        <p:spPr>
          <a:xfrm>
            <a:off x="518614" y="2819692"/>
            <a:ext cx="2700996" cy="9061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4085524" y="3088099"/>
            <a:ext cx="2565779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The </a:t>
            </a:r>
            <a:r>
              <a:rPr lang="it-IT" dirty="0" err="1"/>
              <a:t>affiliation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4085523" y="4562977"/>
            <a:ext cx="2565779" cy="369332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 err="1"/>
              <a:t>Many</a:t>
            </a:r>
            <a:r>
              <a:rPr lang="it-IT" dirty="0"/>
              <a:t> </a:t>
            </a:r>
            <a:r>
              <a:rPr lang="it-IT" dirty="0" err="1"/>
              <a:t>publications</a:t>
            </a:r>
            <a:endParaRPr lang="it-IT" dirty="0"/>
          </a:p>
        </p:txBody>
      </p:sp>
      <p:cxnSp>
        <p:nvCxnSpPr>
          <p:cNvPr id="14" name="Connettore 1 13"/>
          <p:cNvCxnSpPr/>
          <p:nvPr/>
        </p:nvCxnSpPr>
        <p:spPr>
          <a:xfrm>
            <a:off x="2947916" y="4039737"/>
            <a:ext cx="0" cy="155584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1 14"/>
          <p:cNvCxnSpPr/>
          <p:nvPr/>
        </p:nvCxnSpPr>
        <p:spPr>
          <a:xfrm>
            <a:off x="3073021" y="4039737"/>
            <a:ext cx="0" cy="155584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462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1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1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err="1"/>
              <a:t>Implementation</a:t>
            </a:r>
            <a:r>
              <a:rPr lang="it-IT" b="1" dirty="0"/>
              <a:t> status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it-IT" dirty="0" err="1"/>
              <a:t>Proof</a:t>
            </a:r>
            <a:r>
              <a:rPr lang="it-IT" dirty="0"/>
              <a:t> of </a:t>
            </a:r>
            <a:r>
              <a:rPr lang="it-IT" dirty="0" err="1"/>
              <a:t>concept</a:t>
            </a:r>
            <a:r>
              <a:rPr lang="it-IT" dirty="0"/>
              <a:t> up &amp; </a:t>
            </a:r>
            <a:r>
              <a:rPr lang="it-IT" dirty="0" err="1"/>
              <a:t>running</a:t>
            </a:r>
            <a:r>
              <a:rPr lang="it-IT" dirty="0"/>
              <a:t> </a:t>
            </a:r>
            <a:r>
              <a:rPr lang="it-IT" dirty="0" err="1"/>
              <a:t>since</a:t>
            </a:r>
            <a:r>
              <a:rPr lang="it-IT" dirty="0"/>
              <a:t> the end of 2015; </a:t>
            </a:r>
            <a:r>
              <a:rPr lang="it-IT" dirty="0" err="1"/>
              <a:t>it</a:t>
            </a:r>
            <a:r>
              <a:rPr lang="it-IT" dirty="0"/>
              <a:t> shows a </a:t>
            </a:r>
            <a:r>
              <a:rPr lang="it-IT" dirty="0" err="1"/>
              <a:t>snapshot</a:t>
            </a:r>
            <a:r>
              <a:rPr lang="it-IT" dirty="0"/>
              <a:t> of data batch </a:t>
            </a:r>
            <a:r>
              <a:rPr lang="it-IT" dirty="0" err="1"/>
              <a:t>loaded</a:t>
            </a:r>
            <a:r>
              <a:rPr lang="it-IT" dirty="0"/>
              <a:t> in the </a:t>
            </a:r>
            <a:r>
              <a:rPr lang="it-IT" dirty="0" err="1"/>
              <a:t>system</a:t>
            </a:r>
            <a:endParaRPr lang="it-IT" dirty="0"/>
          </a:p>
          <a:p>
            <a:pPr>
              <a:buFontTx/>
              <a:buChar char="-"/>
            </a:pPr>
            <a:r>
              <a:rPr lang="it-IT" dirty="0" err="1"/>
              <a:t>Reviewing</a:t>
            </a:r>
            <a:r>
              <a:rPr lang="it-IT" dirty="0"/>
              <a:t> and </a:t>
            </a:r>
            <a:r>
              <a:rPr lang="it-IT" dirty="0" err="1"/>
              <a:t>improving</a:t>
            </a:r>
            <a:r>
              <a:rPr lang="it-IT" dirty="0"/>
              <a:t> the </a:t>
            </a:r>
            <a:r>
              <a:rPr lang="it-IT" dirty="0" err="1"/>
              <a:t>configurability</a:t>
            </a:r>
            <a:r>
              <a:rPr lang="it-IT" dirty="0"/>
              <a:t> of the </a:t>
            </a:r>
            <a:r>
              <a:rPr lang="it-IT" dirty="0" err="1"/>
              <a:t>mapping</a:t>
            </a:r>
            <a:r>
              <a:rPr lang="it-IT" dirty="0"/>
              <a:t> </a:t>
            </a:r>
            <a:r>
              <a:rPr lang="it-IT" dirty="0" err="1"/>
              <a:t>between</a:t>
            </a:r>
            <a:r>
              <a:rPr lang="it-IT" dirty="0"/>
              <a:t> the DSpace-CRIS data model and CERIF</a:t>
            </a:r>
          </a:p>
          <a:p>
            <a:pPr>
              <a:buFontTx/>
              <a:buChar char="-"/>
            </a:pPr>
            <a:r>
              <a:rPr lang="it-IT" dirty="0" err="1"/>
              <a:t>Need</a:t>
            </a:r>
            <a:r>
              <a:rPr lang="it-IT" dirty="0"/>
              <a:t> to validate the </a:t>
            </a:r>
            <a:r>
              <a:rPr lang="it-IT" dirty="0" err="1"/>
              <a:t>implementation</a:t>
            </a:r>
            <a:r>
              <a:rPr lang="it-IT" dirty="0"/>
              <a:t> </a:t>
            </a:r>
            <a:r>
              <a:rPr lang="it-IT" dirty="0" err="1"/>
              <a:t>against</a:t>
            </a:r>
            <a:r>
              <a:rPr lang="it-IT" dirty="0"/>
              <a:t> the </a:t>
            </a:r>
            <a:r>
              <a:rPr lang="it-IT" dirty="0" err="1"/>
              <a:t>OpenAIRE</a:t>
            </a:r>
            <a:r>
              <a:rPr lang="it-IT" dirty="0"/>
              <a:t> </a:t>
            </a:r>
            <a:r>
              <a:rPr lang="it-IT" dirty="0" err="1"/>
              <a:t>validator</a:t>
            </a:r>
            <a:endParaRPr lang="it-IT" dirty="0"/>
          </a:p>
          <a:p>
            <a:pPr>
              <a:buFontTx/>
              <a:buChar char="-"/>
            </a:pPr>
            <a:r>
              <a:rPr lang="it-IT" dirty="0" err="1"/>
              <a:t>Harvester</a:t>
            </a:r>
            <a:r>
              <a:rPr lang="it-IT" dirty="0"/>
              <a:t> to be </a:t>
            </a:r>
            <a:r>
              <a:rPr lang="it-IT" dirty="0" err="1"/>
              <a:t>completed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02563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err="1"/>
              <a:t>Next</a:t>
            </a:r>
            <a:r>
              <a:rPr lang="it-IT" b="1" dirty="0"/>
              <a:t> </a:t>
            </a:r>
            <a:r>
              <a:rPr lang="it-IT" b="1" dirty="0" err="1"/>
              <a:t>steps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it-IT" dirty="0"/>
              <a:t>Focus on the </a:t>
            </a:r>
            <a:r>
              <a:rPr lang="it-IT" dirty="0" err="1"/>
              <a:t>overlapping</a:t>
            </a:r>
            <a:r>
              <a:rPr lang="it-IT" dirty="0"/>
              <a:t> </a:t>
            </a:r>
            <a:r>
              <a:rPr lang="it-IT" dirty="0" err="1"/>
              <a:t>content</a:t>
            </a:r>
            <a:r>
              <a:rPr lang="it-IT" dirty="0"/>
              <a:t> </a:t>
            </a:r>
            <a:r>
              <a:rPr lang="it-IT" dirty="0" err="1"/>
              <a:t>between</a:t>
            </a:r>
            <a:r>
              <a:rPr lang="it-IT" dirty="0"/>
              <a:t> </a:t>
            </a:r>
            <a:r>
              <a:rPr lang="it-IT" dirty="0" err="1"/>
              <a:t>systems</a:t>
            </a:r>
            <a:r>
              <a:rPr lang="it-IT" dirty="0"/>
              <a:t> </a:t>
            </a:r>
            <a:r>
              <a:rPr lang="it-IT" dirty="0" err="1"/>
              <a:t>providing</a:t>
            </a:r>
            <a:r>
              <a:rPr lang="it-IT" dirty="0"/>
              <a:t> </a:t>
            </a:r>
            <a:r>
              <a:rPr lang="it-IT" dirty="0" err="1"/>
              <a:t>automatic</a:t>
            </a:r>
            <a:r>
              <a:rPr lang="it-IT" dirty="0"/>
              <a:t> </a:t>
            </a:r>
            <a:r>
              <a:rPr lang="it-IT" dirty="0" err="1"/>
              <a:t>aggregation</a:t>
            </a:r>
            <a:r>
              <a:rPr lang="it-IT" dirty="0"/>
              <a:t> and </a:t>
            </a:r>
            <a:r>
              <a:rPr lang="it-IT" dirty="0" err="1"/>
              <a:t>enrichment</a:t>
            </a:r>
            <a:r>
              <a:rPr lang="it-IT" dirty="0"/>
              <a:t> of the information</a:t>
            </a:r>
          </a:p>
          <a:p>
            <a:pPr>
              <a:buFontTx/>
              <a:buChar char="-"/>
            </a:pPr>
            <a:r>
              <a:rPr lang="it-IT" dirty="0"/>
              <a:t>Include the DSpace-CRIS </a:t>
            </a:r>
            <a:r>
              <a:rPr lang="it-IT" dirty="0" err="1"/>
              <a:t>Metrics</a:t>
            </a:r>
            <a:r>
              <a:rPr lang="it-IT" dirty="0"/>
              <a:t> data in the CERIF export</a:t>
            </a:r>
          </a:p>
          <a:p>
            <a:pPr>
              <a:buFontTx/>
              <a:buChar char="-"/>
            </a:pPr>
            <a:r>
              <a:rPr lang="it-IT" dirty="0" err="1"/>
              <a:t>Improve</a:t>
            </a:r>
            <a:r>
              <a:rPr lang="it-IT" dirty="0"/>
              <a:t> the </a:t>
            </a:r>
            <a:r>
              <a:rPr lang="it-IT" dirty="0" err="1"/>
              <a:t>support</a:t>
            </a:r>
            <a:r>
              <a:rPr lang="it-IT" dirty="0"/>
              <a:t> of </a:t>
            </a:r>
            <a:r>
              <a:rPr lang="it-IT" dirty="0" err="1"/>
              <a:t>different</a:t>
            </a:r>
            <a:r>
              <a:rPr lang="it-IT" dirty="0"/>
              <a:t> CERIF </a:t>
            </a:r>
            <a:r>
              <a:rPr lang="it-IT" dirty="0" err="1"/>
              <a:t>profiles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90042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/>
              <a:t>Thanks</a:t>
            </a:r>
            <a:r>
              <a:rPr lang="it-IT" dirty="0"/>
              <a:t> for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attention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Jordan PIŠČANC</a:t>
            </a:r>
          </a:p>
          <a:p>
            <a:pPr marL="0" indent="0">
              <a:buNone/>
            </a:pPr>
            <a:r>
              <a:rPr lang="it-IT" dirty="0">
                <a:hlinkClick r:id="rId2"/>
              </a:rPr>
              <a:t>piscanc@units.it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     @</a:t>
            </a:r>
            <a:r>
              <a:rPr lang="it-IT" dirty="0" err="1"/>
              <a:t>JordanPiscanc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Andrea BOLLINI</a:t>
            </a:r>
          </a:p>
          <a:p>
            <a:pPr marL="0" indent="0">
              <a:buNone/>
            </a:pPr>
            <a:r>
              <a:rPr lang="it-IT" dirty="0">
                <a:hlinkClick r:id="rId3"/>
              </a:rPr>
              <a:t>a.bollini@cineca.it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     </a:t>
            </a:r>
            <a:r>
              <a:rPr lang="it-IT" dirty="0" err="1"/>
              <a:t>a.bollini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96" y="2892655"/>
            <a:ext cx="464589" cy="40412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213" y="2923502"/>
            <a:ext cx="291158" cy="29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6097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</TotalTime>
  <Words>511</Words>
  <Application>Microsoft Office PowerPoint</Application>
  <PresentationFormat>Presentazione su schermo (4:3)</PresentationFormat>
  <Paragraphs>117</Paragraphs>
  <Slides>20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Wingdings</vt:lpstr>
      <vt:lpstr>Tema di Office</vt:lpstr>
      <vt:lpstr>Presentazione standard di PowerPoint</vt:lpstr>
      <vt:lpstr>Friuli Venezia Giulia (FVG) Region</vt:lpstr>
      <vt:lpstr>The FVG Research System Public Research Institutions  (MIUR)      International Institutions       Technology Parks 8 researchers / 1000 inhabitants       7500 researchers from all over the World</vt:lpstr>
      <vt:lpstr>Presentazione standard di PowerPoint</vt:lpstr>
      <vt:lpstr>Presentazione standard di PowerPoint</vt:lpstr>
      <vt:lpstr>     International School for Advanced Studies</vt:lpstr>
      <vt:lpstr>OA and IR archives  10 year experience</vt:lpstr>
      <vt:lpstr>OA and IR archives</vt:lpstr>
      <vt:lpstr>2014 UnityFVG project</vt:lpstr>
      <vt:lpstr>2015 adoption of IRIS archives</vt:lpstr>
      <vt:lpstr>  2015 </vt:lpstr>
      <vt:lpstr>Presentazione standard di PowerPoint</vt:lpstr>
      <vt:lpstr>Why CERIF and the OpenAIRE guidelines?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Implementation status</vt:lpstr>
      <vt:lpstr>Next steps</vt:lpstr>
      <vt:lpstr>Thanks for your attention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pisani</dc:creator>
  <cp:lastModifiedBy>Bollini Andrea</cp:lastModifiedBy>
  <cp:revision>45</cp:revision>
  <dcterms:created xsi:type="dcterms:W3CDTF">2016-05-31T07:35:44Z</dcterms:created>
  <dcterms:modified xsi:type="dcterms:W3CDTF">2016-06-09T08:35:54Z</dcterms:modified>
</cp:coreProperties>
</file>