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8" r:id="rId1"/>
  </p:sldMasterIdLst>
  <p:notesMasterIdLst>
    <p:notesMasterId r:id="rId22"/>
  </p:notesMasterIdLst>
  <p:sldIdLst>
    <p:sldId id="256" r:id="rId2"/>
    <p:sldId id="367" r:id="rId3"/>
    <p:sldId id="403" r:id="rId4"/>
    <p:sldId id="404" r:id="rId5"/>
    <p:sldId id="388" r:id="rId6"/>
    <p:sldId id="405" r:id="rId7"/>
    <p:sldId id="406" r:id="rId8"/>
    <p:sldId id="407" r:id="rId9"/>
    <p:sldId id="409" r:id="rId10"/>
    <p:sldId id="408" r:id="rId11"/>
    <p:sldId id="387" r:id="rId12"/>
    <p:sldId id="389" r:id="rId13"/>
    <p:sldId id="393" r:id="rId14"/>
    <p:sldId id="398" r:id="rId15"/>
    <p:sldId id="412" r:id="rId16"/>
    <p:sldId id="410" r:id="rId17"/>
    <p:sldId id="411" r:id="rId18"/>
    <p:sldId id="373" r:id="rId19"/>
    <p:sldId id="402" r:id="rId20"/>
    <p:sldId id="376"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modifyVerifier cryptProviderType="rsaFull" cryptAlgorithmClass="hash" cryptAlgorithmType="typeAny" cryptAlgorithmSid="4" spinCount="100000" saltData="b6npdV2RkYtDKbPa7A7i+A==" hashData="GbHF+XvHI2HbCQgSM2jJ9KDvNo8="/>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C160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6" autoAdjust="0"/>
    <p:restoredTop sz="81090" autoAdjust="0"/>
  </p:normalViewPr>
  <p:slideViewPr>
    <p:cSldViewPr>
      <p:cViewPr>
        <p:scale>
          <a:sx n="60" d="100"/>
          <a:sy n="60" d="100"/>
        </p:scale>
        <p:origin x="-1284" y="-372"/>
      </p:cViewPr>
      <p:guideLst>
        <p:guide orient="horz" pos="2160"/>
        <p:guide pos="2880"/>
      </p:guideLst>
    </p:cSldViewPr>
  </p:slideViewPr>
  <p:outlineViewPr>
    <p:cViewPr>
      <p:scale>
        <a:sx n="33" d="100"/>
        <a:sy n="33" d="100"/>
      </p:scale>
      <p:origin x="0" y="52506"/>
    </p:cViewPr>
  </p:outlineViewPr>
  <p:notesTextViewPr>
    <p:cViewPr>
      <p:scale>
        <a:sx n="100" d="100"/>
        <a:sy n="100" d="100"/>
      </p:scale>
      <p:origin x="0" y="0"/>
    </p:cViewPr>
  </p:notesTextViewPr>
  <p:sorterViewPr>
    <p:cViewPr>
      <p:scale>
        <a:sx n="100" d="100"/>
        <a:sy n="100" d="100"/>
      </p:scale>
      <p:origin x="0" y="89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Omid's%20Documents\IRANDOC\Samane\Melli\euroCRIS\CRIS2012\science%20growth.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it-IT"/>
  <c:clrMapOvr bg1="lt1" tx1="dk1" bg2="lt2" tx2="dk2" accent1="accent1" accent2="accent2" accent3="accent3" accent4="accent4" accent5="accent5" accent6="accent6" hlink="hlink" folHlink="folHlink"/>
  <c:chart>
    <c:autoTitleDeleted val="1"/>
    <c:view3D>
      <c:rAngAx val="1"/>
    </c:view3D>
    <c:plotArea>
      <c:layout/>
      <c:bar3DChart>
        <c:barDir val="col"/>
        <c:grouping val="clustered"/>
        <c:ser>
          <c:idx val="0"/>
          <c:order val="0"/>
          <c:tx>
            <c:v>Percent to the world </c:v>
          </c:tx>
          <c:cat>
            <c:strRef>
              <c:f>Sheet1!$T$5:$T$11</c:f>
              <c:strCache>
                <c:ptCount val="7"/>
                <c:pt idx="0">
                  <c:v>2005</c:v>
                </c:pt>
                <c:pt idx="1">
                  <c:v>2006</c:v>
                </c:pt>
                <c:pt idx="2">
                  <c:v>2007</c:v>
                </c:pt>
                <c:pt idx="3">
                  <c:v>2008</c:v>
                </c:pt>
                <c:pt idx="4">
                  <c:v>2009</c:v>
                </c:pt>
                <c:pt idx="5">
                  <c:v>2010</c:v>
                </c:pt>
                <c:pt idx="6">
                  <c:v>2011</c:v>
                </c:pt>
              </c:strCache>
            </c:strRef>
          </c:cat>
          <c:val>
            <c:numRef>
              <c:f>Sheet1!$U$5:$U$11</c:f>
              <c:numCache>
                <c:formatCode>General</c:formatCode>
                <c:ptCount val="7"/>
                <c:pt idx="0">
                  <c:v>3.0000000000000053E-3</c:v>
                </c:pt>
                <c:pt idx="1">
                  <c:v>4.0000000000000079E-3</c:v>
                </c:pt>
                <c:pt idx="2">
                  <c:v>5.0000000000000079E-3</c:v>
                </c:pt>
                <c:pt idx="3">
                  <c:v>7.0000000000000114E-3</c:v>
                </c:pt>
                <c:pt idx="4">
                  <c:v>8.0000000000000175E-3</c:v>
                </c:pt>
                <c:pt idx="5">
                  <c:v>1.0000000000000018E-2</c:v>
                </c:pt>
                <c:pt idx="6">
                  <c:v>1.2000000000000009E-2</c:v>
                </c:pt>
              </c:numCache>
            </c:numRef>
          </c:val>
        </c:ser>
        <c:dLbls/>
        <c:shape val="box"/>
        <c:axId val="61569664"/>
        <c:axId val="64094592"/>
        <c:axId val="0"/>
      </c:bar3DChart>
      <c:catAx>
        <c:axId val="61569664"/>
        <c:scaling>
          <c:orientation val="minMax"/>
        </c:scaling>
        <c:axPos val="b"/>
        <c:tickLblPos val="nextTo"/>
        <c:crossAx val="64094592"/>
        <c:crosses val="autoZero"/>
        <c:auto val="1"/>
        <c:lblAlgn val="ctr"/>
        <c:lblOffset val="100"/>
      </c:catAx>
      <c:valAx>
        <c:axId val="64094592"/>
        <c:scaling>
          <c:orientation val="minMax"/>
        </c:scaling>
        <c:axPos val="l"/>
        <c:majorGridlines/>
        <c:numFmt formatCode="0.00%" sourceLinked="0"/>
        <c:tickLblPos val="nextTo"/>
        <c:crossAx val="61569664"/>
        <c:crosses val="autoZero"/>
        <c:crossBetween val="between"/>
      </c:valAx>
    </c:plotArea>
    <c:legend>
      <c:legendPos val="r"/>
      <c:layout/>
    </c:legend>
    <c:plotVisOnly val="1"/>
    <c:dispBlanksAs val="gap"/>
  </c:chart>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54B18FD-D22C-4D59-ADBE-229BDBA91B18}" type="datetimeFigureOut">
              <a:rPr lang="en-US"/>
              <a:pPr>
                <a:defRPr/>
              </a:pPr>
              <a:t>5/13/2014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E927DC8-D959-4A13-8C30-95019C78DDE3}" type="slidenum">
              <a:rPr lang="en-US"/>
              <a:pPr>
                <a:defRPr/>
              </a:pPr>
              <a:t>‹N›</a:t>
            </a:fld>
            <a:endParaRPr lang="en-US"/>
          </a:p>
        </p:txBody>
      </p:sp>
    </p:spTree>
    <p:extLst>
      <p:ext uri="{BB962C8B-B14F-4D97-AF65-F5344CB8AC3E}">
        <p14:creationId xmlns:p14="http://schemas.microsoft.com/office/powerpoint/2010/main" xmlns="" val="7518190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26C12B-5693-43ED-BC41-080AA65D9759}"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Collecting, Processing, Disseminating</a:t>
            </a:r>
          </a:p>
          <a:p>
            <a:endParaRPr lang="en-CA" dirty="0"/>
          </a:p>
        </p:txBody>
      </p:sp>
      <p:sp>
        <p:nvSpPr>
          <p:cNvPr id="4" name="Slide Number Placeholder 3"/>
          <p:cNvSpPr>
            <a:spLocks noGrp="1"/>
          </p:cNvSpPr>
          <p:nvPr>
            <p:ph type="sldNum" sz="quarter" idx="10"/>
          </p:nvPr>
        </p:nvSpPr>
        <p:spPr/>
        <p:txBody>
          <a:bodyPr/>
          <a:lstStyle/>
          <a:p>
            <a:pPr>
              <a:defRPr/>
            </a:pPr>
            <a:fld id="{CE927DC8-D959-4A13-8C30-95019C78DDE3}" type="slidenum">
              <a:rPr lang="en-US" smtClean="0"/>
              <a:pPr>
                <a:defRPr/>
              </a:pPr>
              <a:t>4</a:t>
            </a:fld>
            <a:endParaRPr lang="en-US"/>
          </a:p>
        </p:txBody>
      </p:sp>
    </p:spTree>
    <p:extLst>
      <p:ext uri="{BB962C8B-B14F-4D97-AF65-F5344CB8AC3E}">
        <p14:creationId xmlns:p14="http://schemas.microsoft.com/office/powerpoint/2010/main" xmlns="" val="1294298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Islamic Republic of Iran, as Iran 1404, the Vision Document or 20-Year Document dictates the country will be the first in the region</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This has resulted in a national research movement and hence, the number of scientific documents has been extremely rising in the recent years.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The number of scientific production has grown substantially in the recent years in Iran. At the end of 2009, the number of Iranian scientific papers was 17,000 out of 1,670,000 global scientific papers. In 2010, 1 percent of global scientific productions was from Iran, while this rate has been increased to 1.2% before the end of 2011. [ISC] Iranian scientists have recorded a total of 88,827 scientific papers during 1990 to 2010; while this record has been only 1387 papers during 1990-2000. [ISC]</a:t>
            </a:r>
          </a:p>
        </p:txBody>
      </p:sp>
      <p:sp>
        <p:nvSpPr>
          <p:cNvPr id="4" name="Slide Number Placeholder 3"/>
          <p:cNvSpPr>
            <a:spLocks noGrp="1"/>
          </p:cNvSpPr>
          <p:nvPr>
            <p:ph type="sldNum" sz="quarter" idx="10"/>
          </p:nvPr>
        </p:nvSpPr>
        <p:spPr/>
        <p:txBody>
          <a:bodyPr/>
          <a:lstStyle/>
          <a:p>
            <a:pPr>
              <a:defRPr/>
            </a:pPr>
            <a:fld id="{CE927DC8-D959-4A13-8C30-95019C78DDE3}" type="slidenum">
              <a:rPr lang="en-US" smtClean="0"/>
              <a:pPr>
                <a:defRPr/>
              </a:pPr>
              <a:t>5</a:t>
            </a:fld>
            <a:endParaRPr lang="en-US"/>
          </a:p>
        </p:txBody>
      </p:sp>
    </p:spTree>
    <p:extLst>
      <p:ext uri="{BB962C8B-B14F-4D97-AF65-F5344CB8AC3E}">
        <p14:creationId xmlns:p14="http://schemas.microsoft.com/office/powerpoint/2010/main" xmlns="" val="4262780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dirty="0" smtClean="0"/>
              <a:t>25 repositories</a:t>
            </a:r>
          </a:p>
          <a:p>
            <a:endParaRPr lang="en-CA" dirty="0"/>
          </a:p>
        </p:txBody>
      </p:sp>
      <p:sp>
        <p:nvSpPr>
          <p:cNvPr id="4" name="Slide Number Placeholder 3"/>
          <p:cNvSpPr>
            <a:spLocks noGrp="1"/>
          </p:cNvSpPr>
          <p:nvPr>
            <p:ph type="sldNum" sz="quarter" idx="10"/>
          </p:nvPr>
        </p:nvSpPr>
        <p:spPr/>
        <p:txBody>
          <a:bodyPr/>
          <a:lstStyle/>
          <a:p>
            <a:pPr>
              <a:defRPr/>
            </a:pPr>
            <a:fld id="{CE927DC8-D959-4A13-8C30-95019C78DDE3}" type="slidenum">
              <a:rPr lang="en-US" smtClean="0"/>
              <a:pPr>
                <a:defRPr/>
              </a:pPr>
              <a:t>8</a:t>
            </a:fld>
            <a:endParaRPr lang="en-US"/>
          </a:p>
        </p:txBody>
      </p:sp>
    </p:spTree>
    <p:extLst>
      <p:ext uri="{BB962C8B-B14F-4D97-AF65-F5344CB8AC3E}">
        <p14:creationId xmlns:p14="http://schemas.microsoft.com/office/powerpoint/2010/main" xmlns="" val="1315301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14" name="Title 13"/>
          <p:cNvSpPr>
            <a:spLocks noGrp="1"/>
          </p:cNvSpPr>
          <p:nvPr>
            <p:ph type="ctrTitle"/>
          </p:nvPr>
        </p:nvSpPr>
        <p:spPr>
          <a:xfrm>
            <a:off x="1432560" y="1347216"/>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3810000"/>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r>
              <a:rPr lang="en-US" smtClean="0"/>
              <a:t>May 13, 2014</a:t>
            </a:r>
            <a:endParaRPr lang="en-US"/>
          </a:p>
        </p:txBody>
      </p:sp>
      <p:sp>
        <p:nvSpPr>
          <p:cNvPr id="7" name="Footer Placeholder 19"/>
          <p:cNvSpPr>
            <a:spLocks noGrp="1"/>
          </p:cNvSpPr>
          <p:nvPr>
            <p:ph type="ftr" sz="quarter" idx="11"/>
          </p:nvPr>
        </p:nvSpPr>
        <p:spPr/>
        <p:txBody>
          <a:bodyPr/>
          <a:lstStyle>
            <a:lvl1pPr>
              <a:defRPr/>
            </a:lvl1pPr>
            <a:extLst/>
          </a:lstStyle>
          <a:p>
            <a:pPr>
              <a:defRPr/>
            </a:pPr>
            <a:r>
              <a:rPr lang="en-CA" smtClean="0"/>
              <a:t>NOSARS - CRIS 2014, Rome, Italy, P. Mehrtash and O. Fatemi</a:t>
            </a: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904C2372-A499-46C3-9CDA-27F8B523711C}" type="slidenum">
              <a:rPr lang="en-US"/>
              <a:pPr>
                <a:defRPr/>
              </a:pPr>
              <a:t>‹N›</a:t>
            </a:fld>
            <a:endParaRPr lang="en-US"/>
          </a:p>
        </p:txBody>
      </p:sp>
    </p:spTree>
    <p:extLst>
      <p:ext uri="{BB962C8B-B14F-4D97-AF65-F5344CB8AC3E}">
        <p14:creationId xmlns:p14="http://schemas.microsoft.com/office/powerpoint/2010/main" xmlns="" val="11641815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23"/>
          <p:cNvSpPr>
            <a:spLocks noGrp="1"/>
          </p:cNvSpPr>
          <p:nvPr>
            <p:ph type="dt" sz="half" idx="10"/>
          </p:nvPr>
        </p:nvSpPr>
        <p:spPr/>
        <p:txBody>
          <a:bodyPr/>
          <a:lstStyle>
            <a:lvl1pPr>
              <a:defRPr/>
            </a:lvl1pPr>
          </a:lstStyle>
          <a:p>
            <a:pPr>
              <a:defRPr/>
            </a:pPr>
            <a:r>
              <a:rPr lang="en-US" smtClean="0"/>
              <a:t>May 13, 2014</a:t>
            </a:r>
            <a:endParaRPr lang="en-US"/>
          </a:p>
        </p:txBody>
      </p:sp>
      <p:sp>
        <p:nvSpPr>
          <p:cNvPr id="5" name="Footer Placeholder 9"/>
          <p:cNvSpPr>
            <a:spLocks noGrp="1"/>
          </p:cNvSpPr>
          <p:nvPr>
            <p:ph type="ftr" sz="quarter" idx="11"/>
          </p:nvPr>
        </p:nvSpPr>
        <p:spPr/>
        <p:txBody>
          <a:bodyPr/>
          <a:lstStyle>
            <a:lvl1pPr>
              <a:defRPr/>
            </a:lvl1pPr>
          </a:lstStyle>
          <a:p>
            <a:pPr>
              <a:defRPr/>
            </a:pPr>
            <a:r>
              <a:rPr lang="en-CA" smtClean="0"/>
              <a:t>NOSARS - CRIS 2014, Rome, Italy, P. Mehrtash and O. Fatemi</a:t>
            </a:r>
            <a:endParaRPr lang="en-US"/>
          </a:p>
        </p:txBody>
      </p:sp>
      <p:sp>
        <p:nvSpPr>
          <p:cNvPr id="6" name="Slide Number Placeholder 21"/>
          <p:cNvSpPr>
            <a:spLocks noGrp="1"/>
          </p:cNvSpPr>
          <p:nvPr>
            <p:ph type="sldNum" sz="quarter" idx="12"/>
          </p:nvPr>
        </p:nvSpPr>
        <p:spPr/>
        <p:txBody>
          <a:bodyPr/>
          <a:lstStyle>
            <a:lvl1pPr>
              <a:defRPr/>
            </a:lvl1pPr>
          </a:lstStyle>
          <a:p>
            <a:pPr>
              <a:defRPr/>
            </a:pPr>
            <a:fld id="{4F72CB27-34E5-4A43-8CB1-F66A3E14F1E9}" type="slidenum">
              <a:rPr lang="en-US"/>
              <a:pPr>
                <a:defRPr/>
              </a:pPr>
              <a:t>‹N›</a:t>
            </a:fld>
            <a:endParaRPr lang="en-US"/>
          </a:p>
        </p:txBody>
      </p:sp>
    </p:spTree>
    <p:extLst>
      <p:ext uri="{BB962C8B-B14F-4D97-AF65-F5344CB8AC3E}">
        <p14:creationId xmlns:p14="http://schemas.microsoft.com/office/powerpoint/2010/main" xmlns="" val="169025284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r>
              <a:rPr lang="en-US" smtClean="0"/>
              <a:t>May 13, 2014</a:t>
            </a:r>
            <a:endParaRPr lang="en-US"/>
          </a:p>
        </p:txBody>
      </p:sp>
      <p:sp>
        <p:nvSpPr>
          <p:cNvPr id="9" name="Footer Placeholder 4"/>
          <p:cNvSpPr>
            <a:spLocks noGrp="1"/>
          </p:cNvSpPr>
          <p:nvPr>
            <p:ph type="ftr" sz="quarter" idx="11"/>
          </p:nvPr>
        </p:nvSpPr>
        <p:spPr/>
        <p:txBody>
          <a:bodyPr/>
          <a:lstStyle>
            <a:lvl1pPr>
              <a:defRPr/>
            </a:lvl1pPr>
            <a:extLst/>
          </a:lstStyle>
          <a:p>
            <a:pPr>
              <a:defRPr/>
            </a:pPr>
            <a:r>
              <a:rPr lang="en-CA" smtClean="0"/>
              <a:t>NOSARS - CRIS 2014, Rome, Italy, P. Mehrtash and O. Fatemi</a:t>
            </a: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940CB8D1-3F76-4ECE-A1F2-32E78DB25227}" type="slidenum">
              <a:rPr lang="en-US"/>
              <a:pPr>
                <a:defRPr/>
              </a:pPr>
              <a:t>‹N›</a:t>
            </a:fld>
            <a:endParaRPr lang="en-US"/>
          </a:p>
        </p:txBody>
      </p:sp>
    </p:spTree>
    <p:extLst>
      <p:ext uri="{BB962C8B-B14F-4D97-AF65-F5344CB8AC3E}">
        <p14:creationId xmlns:p14="http://schemas.microsoft.com/office/powerpoint/2010/main" xmlns="" val="2251314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r>
              <a:rPr lang="en-US" smtClean="0"/>
              <a:t>May 13, 2014</a:t>
            </a:r>
            <a:endParaRPr lang="en-US"/>
          </a:p>
        </p:txBody>
      </p:sp>
      <p:sp>
        <p:nvSpPr>
          <p:cNvPr id="6" name="Footer Placeholder 9"/>
          <p:cNvSpPr>
            <a:spLocks noGrp="1"/>
          </p:cNvSpPr>
          <p:nvPr>
            <p:ph type="ftr" sz="quarter" idx="11"/>
          </p:nvPr>
        </p:nvSpPr>
        <p:spPr/>
        <p:txBody>
          <a:bodyPr/>
          <a:lstStyle>
            <a:lvl1pPr>
              <a:defRPr/>
            </a:lvl1pPr>
          </a:lstStyle>
          <a:p>
            <a:pPr>
              <a:defRPr/>
            </a:pPr>
            <a:r>
              <a:rPr lang="en-CA" smtClean="0"/>
              <a:t>NOSARS - CRIS 2014, Rome, Italy, P. Mehrtash and O. Fatemi</a:t>
            </a:r>
            <a:endParaRPr lang="en-US"/>
          </a:p>
        </p:txBody>
      </p:sp>
      <p:sp>
        <p:nvSpPr>
          <p:cNvPr id="7" name="Slide Number Placeholder 21"/>
          <p:cNvSpPr>
            <a:spLocks noGrp="1"/>
          </p:cNvSpPr>
          <p:nvPr>
            <p:ph type="sldNum" sz="quarter" idx="12"/>
          </p:nvPr>
        </p:nvSpPr>
        <p:spPr/>
        <p:txBody>
          <a:bodyPr/>
          <a:lstStyle>
            <a:lvl1pPr>
              <a:defRPr/>
            </a:lvl1pPr>
          </a:lstStyle>
          <a:p>
            <a:pPr>
              <a:defRPr/>
            </a:pPr>
            <a:fld id="{F007D760-BA43-44C6-8080-5E341E201657}" type="slidenum">
              <a:rPr lang="en-US"/>
              <a:pPr>
                <a:defRPr/>
              </a:pPr>
              <a:t>‹N›</a:t>
            </a:fld>
            <a:endParaRPr lang="en-US"/>
          </a:p>
        </p:txBody>
      </p:sp>
    </p:spTree>
    <p:extLst>
      <p:ext uri="{BB962C8B-B14F-4D97-AF65-F5344CB8AC3E}">
        <p14:creationId xmlns:p14="http://schemas.microsoft.com/office/powerpoint/2010/main" xmlns="" val="843984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r>
              <a:rPr lang="en-US" smtClean="0"/>
              <a:t>May 13, 2014</a:t>
            </a:r>
            <a:endParaRPr lang="en-US"/>
          </a:p>
        </p:txBody>
      </p:sp>
      <p:sp>
        <p:nvSpPr>
          <p:cNvPr id="8" name="Footer Placeholder 7"/>
          <p:cNvSpPr>
            <a:spLocks noGrp="1"/>
          </p:cNvSpPr>
          <p:nvPr>
            <p:ph type="ftr" sz="quarter" idx="11"/>
          </p:nvPr>
        </p:nvSpPr>
        <p:spPr/>
        <p:txBody>
          <a:bodyPr/>
          <a:lstStyle>
            <a:lvl1pPr>
              <a:defRPr/>
            </a:lvl1pPr>
            <a:extLst/>
          </a:lstStyle>
          <a:p>
            <a:pPr>
              <a:defRPr/>
            </a:pPr>
            <a:r>
              <a:rPr lang="en-CA" smtClean="0"/>
              <a:t>NOSARS - CRIS 2014, Rome, Italy, P. Mehrtash and O. Fatemi</a:t>
            </a: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01C402BC-29AB-434C-8909-92B6EE9DA827}" type="slidenum">
              <a:rPr lang="en-US"/>
              <a:pPr>
                <a:defRPr/>
              </a:pPr>
              <a:t>‹N›</a:t>
            </a:fld>
            <a:endParaRPr lang="en-US"/>
          </a:p>
        </p:txBody>
      </p:sp>
    </p:spTree>
    <p:extLst>
      <p:ext uri="{BB962C8B-B14F-4D97-AF65-F5344CB8AC3E}">
        <p14:creationId xmlns:p14="http://schemas.microsoft.com/office/powerpoint/2010/main" xmlns="" val="2860780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r>
              <a:rPr lang="en-US" smtClean="0"/>
              <a:t>May 13, 2014</a:t>
            </a:r>
            <a:endParaRPr lang="en-US"/>
          </a:p>
        </p:txBody>
      </p:sp>
      <p:sp>
        <p:nvSpPr>
          <p:cNvPr id="4" name="Footer Placeholder 9"/>
          <p:cNvSpPr>
            <a:spLocks noGrp="1"/>
          </p:cNvSpPr>
          <p:nvPr>
            <p:ph type="ftr" sz="quarter" idx="11"/>
          </p:nvPr>
        </p:nvSpPr>
        <p:spPr/>
        <p:txBody>
          <a:bodyPr/>
          <a:lstStyle>
            <a:lvl1pPr>
              <a:defRPr/>
            </a:lvl1pPr>
          </a:lstStyle>
          <a:p>
            <a:pPr>
              <a:defRPr/>
            </a:pPr>
            <a:r>
              <a:rPr lang="en-CA" smtClean="0"/>
              <a:t>NOSARS - CRIS 2014, Rome, Italy, P. Mehrtash and O. Fatemi</a:t>
            </a:r>
            <a:endParaRPr lang="en-US"/>
          </a:p>
        </p:txBody>
      </p:sp>
      <p:sp>
        <p:nvSpPr>
          <p:cNvPr id="5" name="Slide Number Placeholder 21"/>
          <p:cNvSpPr>
            <a:spLocks noGrp="1"/>
          </p:cNvSpPr>
          <p:nvPr>
            <p:ph type="sldNum" sz="quarter" idx="12"/>
          </p:nvPr>
        </p:nvSpPr>
        <p:spPr/>
        <p:txBody>
          <a:bodyPr/>
          <a:lstStyle>
            <a:lvl1pPr>
              <a:defRPr/>
            </a:lvl1pPr>
          </a:lstStyle>
          <a:p>
            <a:pPr>
              <a:defRPr/>
            </a:pPr>
            <a:fld id="{0F7D8E06-94A2-46FE-8CFB-389A3535EFBC}" type="slidenum">
              <a:rPr lang="en-US"/>
              <a:pPr>
                <a:defRPr/>
              </a:pPr>
              <a:t>‹N›</a:t>
            </a:fld>
            <a:endParaRPr lang="en-US"/>
          </a:p>
        </p:txBody>
      </p:sp>
    </p:spTree>
    <p:extLst>
      <p:ext uri="{BB962C8B-B14F-4D97-AF65-F5344CB8AC3E}">
        <p14:creationId xmlns:p14="http://schemas.microsoft.com/office/powerpoint/2010/main" xmlns="" val="1624207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4" name="Date Placeholder 1"/>
          <p:cNvSpPr>
            <a:spLocks noGrp="1"/>
          </p:cNvSpPr>
          <p:nvPr>
            <p:ph type="dt" sz="half" idx="10"/>
          </p:nvPr>
        </p:nvSpPr>
        <p:spPr/>
        <p:txBody>
          <a:bodyPr/>
          <a:lstStyle>
            <a:lvl1pPr>
              <a:defRPr/>
            </a:lvl1pPr>
            <a:extLst/>
          </a:lstStyle>
          <a:p>
            <a:pPr>
              <a:defRPr/>
            </a:pPr>
            <a:r>
              <a:rPr lang="en-US" smtClean="0"/>
              <a:t>May 13, 2014</a:t>
            </a:r>
            <a:endParaRPr lang="en-US"/>
          </a:p>
        </p:txBody>
      </p:sp>
      <p:sp>
        <p:nvSpPr>
          <p:cNvPr id="5" name="Footer Placeholder 2"/>
          <p:cNvSpPr>
            <a:spLocks noGrp="1"/>
          </p:cNvSpPr>
          <p:nvPr>
            <p:ph type="ftr" sz="quarter" idx="11"/>
          </p:nvPr>
        </p:nvSpPr>
        <p:spPr/>
        <p:txBody>
          <a:bodyPr/>
          <a:lstStyle>
            <a:lvl1pPr>
              <a:defRPr/>
            </a:lvl1pPr>
            <a:extLst/>
          </a:lstStyle>
          <a:p>
            <a:pPr>
              <a:defRPr/>
            </a:pPr>
            <a:r>
              <a:rPr lang="en-CA" smtClean="0"/>
              <a:t>NOSARS - CRIS 2014, Rome, Italy, P. Mehrtash and O. Fatemi</a:t>
            </a: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CF1AA670-6D21-461C-8224-1F155CDF8F3E}" type="slidenum">
              <a:rPr lang="en-US"/>
              <a:pPr>
                <a:defRPr/>
              </a:pPr>
              <a:t>‹N›</a:t>
            </a:fld>
            <a:endParaRPr lang="en-US"/>
          </a:p>
        </p:txBody>
      </p:sp>
    </p:spTree>
    <p:extLst>
      <p:ext uri="{BB962C8B-B14F-4D97-AF65-F5344CB8AC3E}">
        <p14:creationId xmlns:p14="http://schemas.microsoft.com/office/powerpoint/2010/main" xmlns="" val="340864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r>
              <a:rPr lang="en-US" smtClean="0"/>
              <a:t>May 13, 2014</a:t>
            </a:r>
            <a:endParaRPr lang="en-US"/>
          </a:p>
        </p:txBody>
      </p:sp>
      <p:sp>
        <p:nvSpPr>
          <p:cNvPr id="6" name="Footer Placeholder 5"/>
          <p:cNvSpPr>
            <a:spLocks noGrp="1"/>
          </p:cNvSpPr>
          <p:nvPr>
            <p:ph type="ftr" sz="quarter" idx="11"/>
          </p:nvPr>
        </p:nvSpPr>
        <p:spPr/>
        <p:txBody>
          <a:bodyPr/>
          <a:lstStyle>
            <a:lvl1pPr>
              <a:defRPr/>
            </a:lvl1pPr>
            <a:extLst/>
          </a:lstStyle>
          <a:p>
            <a:pPr>
              <a:defRPr/>
            </a:pPr>
            <a:r>
              <a:rPr lang="en-CA" smtClean="0"/>
              <a:t>NOSARS - CRIS 2014, Rome, Italy, P. Mehrtash and O. Fatemi</a:t>
            </a: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6A319712-25BE-40F9-AECF-EB2F1A97DEFA}" type="slidenum">
              <a:rPr lang="en-US"/>
              <a:pPr>
                <a:defRPr/>
              </a:pPr>
              <a:t>‹N›</a:t>
            </a:fld>
            <a:endParaRPr lang="en-US"/>
          </a:p>
        </p:txBody>
      </p:sp>
    </p:spTree>
    <p:extLst>
      <p:ext uri="{BB962C8B-B14F-4D97-AF65-F5344CB8AC3E}">
        <p14:creationId xmlns:p14="http://schemas.microsoft.com/office/powerpoint/2010/main" xmlns="" val="1400232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r>
              <a:rPr lang="en-US" smtClean="0"/>
              <a:t>May 13, 2014</a:t>
            </a:r>
            <a:endParaRPr lang="en-US"/>
          </a:p>
        </p:txBody>
      </p:sp>
      <p:sp>
        <p:nvSpPr>
          <p:cNvPr id="9" name="Footer Placeholder 5"/>
          <p:cNvSpPr>
            <a:spLocks noGrp="1"/>
          </p:cNvSpPr>
          <p:nvPr>
            <p:ph type="ftr" sz="quarter" idx="11"/>
          </p:nvPr>
        </p:nvSpPr>
        <p:spPr/>
        <p:txBody>
          <a:bodyPr/>
          <a:lstStyle>
            <a:lvl1pPr>
              <a:defRPr/>
            </a:lvl1pPr>
            <a:extLst/>
          </a:lstStyle>
          <a:p>
            <a:pPr>
              <a:defRPr/>
            </a:pPr>
            <a:r>
              <a:rPr lang="en-CA" smtClean="0"/>
              <a:t>NOSARS - CRIS 2014, Rome, Italy, P. Mehrtash and O. Fatemi</a:t>
            </a: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A3F78D69-98A6-4311-9A00-6C031FBC8B2B}" type="slidenum">
              <a:rPr lang="en-US"/>
              <a:pPr>
                <a:defRPr/>
              </a:pPr>
              <a:t>‹N›</a:t>
            </a:fld>
            <a:endParaRPr lang="en-US"/>
          </a:p>
        </p:txBody>
      </p:sp>
    </p:spTree>
    <p:extLst>
      <p:ext uri="{BB962C8B-B14F-4D97-AF65-F5344CB8AC3E}">
        <p14:creationId xmlns:p14="http://schemas.microsoft.com/office/powerpoint/2010/main" xmlns="" val="409110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r>
              <a:rPr lang="en-US" smtClean="0"/>
              <a:t>May 13, 2014</a:t>
            </a:r>
            <a:endParaRPr lang="en-US"/>
          </a:p>
        </p:txBody>
      </p:sp>
      <p:sp>
        <p:nvSpPr>
          <p:cNvPr id="5" name="Footer Placeholder 9"/>
          <p:cNvSpPr>
            <a:spLocks noGrp="1"/>
          </p:cNvSpPr>
          <p:nvPr>
            <p:ph type="ftr" sz="quarter" idx="11"/>
          </p:nvPr>
        </p:nvSpPr>
        <p:spPr/>
        <p:txBody>
          <a:bodyPr/>
          <a:lstStyle>
            <a:lvl1pPr>
              <a:defRPr/>
            </a:lvl1pPr>
          </a:lstStyle>
          <a:p>
            <a:pPr>
              <a:defRPr/>
            </a:pPr>
            <a:r>
              <a:rPr lang="en-CA" smtClean="0"/>
              <a:t>NOSARS - CRIS 2014, Rome, Italy, P. Mehrtash and O. Fatemi</a:t>
            </a:r>
            <a:endParaRPr lang="en-US"/>
          </a:p>
        </p:txBody>
      </p:sp>
      <p:sp>
        <p:nvSpPr>
          <p:cNvPr id="6" name="Slide Number Placeholder 21"/>
          <p:cNvSpPr>
            <a:spLocks noGrp="1"/>
          </p:cNvSpPr>
          <p:nvPr>
            <p:ph type="sldNum" sz="quarter" idx="12"/>
          </p:nvPr>
        </p:nvSpPr>
        <p:spPr/>
        <p:txBody>
          <a:bodyPr/>
          <a:lstStyle>
            <a:lvl1pPr>
              <a:defRPr/>
            </a:lvl1pPr>
          </a:lstStyle>
          <a:p>
            <a:pPr>
              <a:defRPr/>
            </a:pPr>
            <a:fld id="{8700DF81-90C7-4740-AA53-8D2936F8AF89}" type="slidenum">
              <a:rPr lang="en-US"/>
              <a:pPr>
                <a:defRPr/>
              </a:pPr>
              <a:t>‹N›</a:t>
            </a:fld>
            <a:endParaRPr lang="en-US"/>
          </a:p>
        </p:txBody>
      </p:sp>
    </p:spTree>
    <p:extLst>
      <p:ext uri="{BB962C8B-B14F-4D97-AF65-F5344CB8AC3E}">
        <p14:creationId xmlns:p14="http://schemas.microsoft.com/office/powerpoint/2010/main" xmlns="" val="2937163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r>
              <a:rPr lang="en-US" smtClean="0"/>
              <a:t>May 13, 2014</a:t>
            </a:r>
            <a:endParaRPr lang="en-US"/>
          </a:p>
        </p:txBody>
      </p:sp>
      <p:sp>
        <p:nvSpPr>
          <p:cNvPr id="5" name="Footer Placeholder 9"/>
          <p:cNvSpPr>
            <a:spLocks noGrp="1"/>
          </p:cNvSpPr>
          <p:nvPr>
            <p:ph type="ftr" sz="quarter" idx="11"/>
          </p:nvPr>
        </p:nvSpPr>
        <p:spPr/>
        <p:txBody>
          <a:bodyPr/>
          <a:lstStyle>
            <a:lvl1pPr>
              <a:defRPr/>
            </a:lvl1pPr>
          </a:lstStyle>
          <a:p>
            <a:pPr>
              <a:defRPr/>
            </a:pPr>
            <a:r>
              <a:rPr lang="en-CA" smtClean="0"/>
              <a:t>NOSARS - CRIS 2014, Rome, Italy, P. Mehrtash and O. Fatemi</a:t>
            </a:r>
            <a:endParaRPr lang="en-US"/>
          </a:p>
        </p:txBody>
      </p:sp>
      <p:sp>
        <p:nvSpPr>
          <p:cNvPr id="6" name="Slide Number Placeholder 21"/>
          <p:cNvSpPr>
            <a:spLocks noGrp="1"/>
          </p:cNvSpPr>
          <p:nvPr>
            <p:ph type="sldNum" sz="quarter" idx="12"/>
          </p:nvPr>
        </p:nvSpPr>
        <p:spPr/>
        <p:txBody>
          <a:bodyPr/>
          <a:lstStyle>
            <a:lvl1pPr>
              <a:defRPr/>
            </a:lvl1pPr>
          </a:lstStyle>
          <a:p>
            <a:pPr>
              <a:defRPr/>
            </a:pPr>
            <a:fld id="{708A2B4D-536E-4C05-9180-C5D0716E6B9F}" type="slidenum">
              <a:rPr lang="en-US"/>
              <a:pPr>
                <a:defRPr/>
              </a:pPr>
              <a:t>‹N›</a:t>
            </a:fld>
            <a:endParaRPr lang="en-US"/>
          </a:p>
        </p:txBody>
      </p:sp>
    </p:spTree>
    <p:extLst>
      <p:ext uri="{BB962C8B-B14F-4D97-AF65-F5344CB8AC3E}">
        <p14:creationId xmlns:p14="http://schemas.microsoft.com/office/powerpoint/2010/main" xmlns="" val="2425512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9" name="Text Placeholder 8"/>
          <p:cNvSpPr>
            <a:spLocks noGrp="1"/>
          </p:cNvSpPr>
          <p:nvPr>
            <p:ph type="body" idx="1"/>
          </p:nvPr>
        </p:nvSpPr>
        <p:spPr bwMode="auto">
          <a:xfrm>
            <a:off x="1435100" y="1447800"/>
            <a:ext cx="749935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152400" y="6305550"/>
            <a:ext cx="2133600" cy="476250"/>
          </a:xfrm>
          <a:prstGeom prst="rect">
            <a:avLst/>
          </a:prstGeom>
        </p:spPr>
        <p:txBody>
          <a:bodyPr anchor="b"/>
          <a:lstStyle>
            <a:lvl1pPr algn="l" rtl="0" eaLnBrk="1" latinLnBrk="0" hangingPunct="1">
              <a:defRPr kumimoji="0" sz="1200">
                <a:solidFill>
                  <a:schemeClr val="bg2">
                    <a:shade val="50000"/>
                    <a:satMod val="200000"/>
                  </a:schemeClr>
                </a:solidFill>
              </a:defRPr>
            </a:lvl1pPr>
            <a:extLst/>
          </a:lstStyle>
          <a:p>
            <a:pPr>
              <a:defRPr/>
            </a:pPr>
            <a:r>
              <a:rPr lang="en-US" smtClean="0"/>
              <a:t>May 13, 2014</a:t>
            </a:r>
            <a:endParaRPr lang="en-US"/>
          </a:p>
        </p:txBody>
      </p:sp>
      <p:sp>
        <p:nvSpPr>
          <p:cNvPr id="10" name="Footer Placeholder 9"/>
          <p:cNvSpPr>
            <a:spLocks noGrp="1"/>
          </p:cNvSpPr>
          <p:nvPr>
            <p:ph type="ftr" sz="quarter" idx="3"/>
          </p:nvPr>
        </p:nvSpPr>
        <p:spPr>
          <a:xfrm>
            <a:off x="2362200" y="6305550"/>
            <a:ext cx="54864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r>
              <a:rPr lang="en-CA" smtClean="0"/>
              <a:t>NOSARS - CRIS 2014, Rome, Italy, P. Mehrtash and O. Fatemi</a:t>
            </a: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FD1C79D1-22F7-4A47-9577-8F4A8D280C7F}" type="slidenum">
              <a:rPr lang="en-US"/>
              <a:pPr>
                <a:defRPr/>
              </a:pPr>
              <a:t>‹N›</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4008" r:id="rId1"/>
    <p:sldLayoutId id="2147484003" r:id="rId2"/>
    <p:sldLayoutId id="2147484009" r:id="rId3"/>
    <p:sldLayoutId id="2147484004" r:id="rId4"/>
    <p:sldLayoutId id="2147484010" r:id="rId5"/>
    <p:sldLayoutId id="2147484005" r:id="rId6"/>
    <p:sldLayoutId id="2147484011" r:id="rId7"/>
    <p:sldLayoutId id="2147484012" r:id="rId8"/>
    <p:sldLayoutId id="2147484013" r:id="rId9"/>
    <p:sldLayoutId id="2147484006" r:id="rId10"/>
    <p:sldLayoutId id="2147484007"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 calcmode="lin" valueType="num">
                                      <p:cBhvr additive="base">
                                        <p:cTn id="17"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 calcmode="lin" valueType="num">
                                      <p:cBhvr additive="base">
                                        <p:cTn id="21"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 calcmode="lin" valueType="num">
                                      <p:cBhvr additive="base">
                                        <p:cTn id="25"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bldLvl="2">
        <p:tmplLst>
          <p:tmpl lvl="1">
            <p:tnLst>
              <p:par>
                <p:cTn presetID="2" presetClass="entr" presetSubtype="4" fill="hold" nodeType="click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click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hf hdr="0"/>
  <p:txStyles>
    <p:title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C32D2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4AA33"/>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isc.gov.i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omid@fatemi.net" TargetMode="External"/><Relationship Id="rId2" Type="http://schemas.openxmlformats.org/officeDocument/2006/relationships/hyperlink" Target="mailto:mehrtash@irandoc.ac.i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1347216"/>
            <a:ext cx="7406640" cy="2081784"/>
          </a:xfrm>
          <a:scene3d>
            <a:camera prst="orthographicFront">
              <a:rot lat="0" lon="0" rev="0"/>
            </a:camera>
            <a:lightRig rig="glow" dir="t">
              <a:rot lat="0" lon="0" rev="14100000"/>
            </a:lightRig>
          </a:scene3d>
          <a:sp3d prstMaterial="softEdge">
            <a:bevelT w="127000" prst="artDeco"/>
          </a:sp3d>
        </p:spPr>
        <p:txBody>
          <a:bodyPr anchor="ctr">
            <a:noAutofit/>
          </a:bodyPr>
          <a:lstStyle/>
          <a:p>
            <a:pPr algn="ctr" eaLnBrk="1" fontAlgn="auto" hangingPunct="1">
              <a:spcAft>
                <a:spcPts val="0"/>
              </a:spcAft>
              <a:defRPr/>
            </a:pPr>
            <a:r>
              <a:rPr lang="en-CA" sz="4400" dirty="0">
                <a:solidFill>
                  <a:schemeClr val="tx2">
                    <a:satMod val="130000"/>
                  </a:schemeClr>
                </a:solidFill>
              </a:rPr>
              <a:t>National Open Access Scientific Articles Registration System (NOSARS)</a:t>
            </a:r>
            <a:endParaRPr lang="en-US" sz="4400" dirty="0">
              <a:solidFill>
                <a:schemeClr val="tx2">
                  <a:satMod val="130000"/>
                </a:schemeClr>
              </a:solidFill>
            </a:endParaRPr>
          </a:p>
        </p:txBody>
      </p:sp>
      <p:sp>
        <p:nvSpPr>
          <p:cNvPr id="5123" name="Subtitle 5"/>
          <p:cNvSpPr>
            <a:spLocks noGrp="1"/>
          </p:cNvSpPr>
          <p:nvPr>
            <p:ph type="subTitle" idx="1"/>
          </p:nvPr>
        </p:nvSpPr>
        <p:spPr>
          <a:xfrm>
            <a:off x="1431925" y="3810000"/>
            <a:ext cx="7407275" cy="1752600"/>
          </a:xfrm>
        </p:spPr>
        <p:txBody>
          <a:bodyPr>
            <a:normAutofit fontScale="70000" lnSpcReduction="20000"/>
          </a:bodyPr>
          <a:lstStyle/>
          <a:p>
            <a:pPr eaLnBrk="1" fontAlgn="auto" hangingPunct="1">
              <a:spcAft>
                <a:spcPts val="0"/>
              </a:spcAft>
              <a:buFont typeface="Wingdings 2"/>
              <a:buNone/>
              <a:defRPr/>
            </a:pPr>
            <a:endParaRPr lang="en-US" dirty="0" smtClean="0"/>
          </a:p>
          <a:p>
            <a:pPr eaLnBrk="1" fontAlgn="auto" hangingPunct="1">
              <a:spcAft>
                <a:spcPts val="0"/>
              </a:spcAft>
              <a:buFont typeface="Wingdings 2"/>
              <a:buNone/>
              <a:defRPr/>
            </a:pPr>
            <a:r>
              <a:rPr lang="en-US" dirty="0" smtClean="0"/>
              <a:t>Pouneh Mehrtash, MLIS.</a:t>
            </a:r>
          </a:p>
          <a:p>
            <a:pPr eaLnBrk="1" fontAlgn="auto" hangingPunct="1">
              <a:spcAft>
                <a:spcPts val="0"/>
              </a:spcAft>
              <a:defRPr/>
            </a:pPr>
            <a:r>
              <a:rPr lang="en-US" dirty="0" err="1"/>
              <a:t>Omid</a:t>
            </a:r>
            <a:r>
              <a:rPr lang="en-US" dirty="0"/>
              <a:t> Fatemi, Ph.D.</a:t>
            </a:r>
          </a:p>
          <a:p>
            <a:pPr eaLnBrk="1" fontAlgn="auto" hangingPunct="1">
              <a:spcAft>
                <a:spcPts val="0"/>
              </a:spcAft>
              <a:buFont typeface="Wingdings 2"/>
              <a:buNone/>
              <a:defRPr/>
            </a:pPr>
            <a:endParaRPr lang="en-US" dirty="0" smtClean="0"/>
          </a:p>
          <a:p>
            <a:pPr eaLnBrk="1" fontAlgn="auto" hangingPunct="1">
              <a:spcAft>
                <a:spcPts val="0"/>
              </a:spcAft>
              <a:buFont typeface="Wingdings 2"/>
              <a:buNone/>
              <a:defRPr/>
            </a:pPr>
            <a:r>
              <a:rPr lang="en-US" dirty="0" smtClean="0"/>
              <a:t>Iranian Research Institute for Information Science and Technology</a:t>
            </a:r>
          </a:p>
          <a:p>
            <a:pPr eaLnBrk="1" fontAlgn="auto" hangingPunct="1">
              <a:spcAft>
                <a:spcPts val="0"/>
              </a:spcAft>
              <a:buFont typeface="Wingdings 2"/>
              <a:buNone/>
              <a:defRPr/>
            </a:pPr>
            <a:r>
              <a:rPr lang="en-US" dirty="0" smtClean="0"/>
              <a:t>University of Tehran</a:t>
            </a:r>
          </a:p>
        </p:txBody>
      </p:sp>
      <p:sp>
        <p:nvSpPr>
          <p:cNvPr id="4" name="Date Placeholder 3"/>
          <p:cNvSpPr>
            <a:spLocks noGrp="1"/>
          </p:cNvSpPr>
          <p:nvPr>
            <p:ph type="dt" sz="quarter" idx="10"/>
          </p:nvPr>
        </p:nvSpPr>
        <p:spPr/>
        <p:txBody>
          <a:bodyPr/>
          <a:lstStyle/>
          <a:p>
            <a:pPr>
              <a:defRPr/>
            </a:pPr>
            <a:r>
              <a:rPr lang="en-US" smtClean="0"/>
              <a:t>May 13, 2014</a:t>
            </a:r>
            <a:endParaRPr lang="en-US"/>
          </a:p>
        </p:txBody>
      </p:sp>
      <p:sp>
        <p:nvSpPr>
          <p:cNvPr id="5" name="Slide Number Placeholder 4"/>
          <p:cNvSpPr>
            <a:spLocks noGrp="1"/>
          </p:cNvSpPr>
          <p:nvPr>
            <p:ph type="sldNum" sz="quarter" idx="12"/>
          </p:nvPr>
        </p:nvSpPr>
        <p:spPr/>
        <p:txBody>
          <a:bodyPr/>
          <a:lstStyle/>
          <a:p>
            <a:pPr>
              <a:defRPr/>
            </a:pPr>
            <a:fld id="{8206777C-C046-4AE2-AAE2-2969FA659C61}" type="slidenum">
              <a:rPr lang="en-US"/>
              <a:pPr>
                <a:defRPr/>
              </a:pPr>
              <a:t>1</a:t>
            </a:fld>
            <a:endParaRPr lang="en-US"/>
          </a:p>
        </p:txBody>
      </p:sp>
      <p:sp>
        <p:nvSpPr>
          <p:cNvPr id="6" name="Footer Placeholder 5"/>
          <p:cNvSpPr>
            <a:spLocks noGrp="1"/>
          </p:cNvSpPr>
          <p:nvPr>
            <p:ph type="ftr" sz="quarter" idx="11"/>
          </p:nvPr>
        </p:nvSpPr>
        <p:spPr/>
        <p:txBody>
          <a:bodyPr/>
          <a:lstStyle/>
          <a:p>
            <a:pPr>
              <a:defRPr/>
            </a:pPr>
            <a:r>
              <a:rPr lang="en-CA" smtClean="0"/>
              <a:t>NOSARS - CRIS 2014, Rome, Italy, P. Mehrtash and O. Fatemi</a:t>
            </a:r>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Outline</a:t>
            </a:r>
            <a:endParaRPr lang="en-US" dirty="0">
              <a:solidFill>
                <a:schemeClr val="tx2">
                  <a:satMod val="130000"/>
                </a:schemeClr>
              </a:solidFill>
            </a:endParaRPr>
          </a:p>
        </p:txBody>
      </p:sp>
      <p:sp>
        <p:nvSpPr>
          <p:cNvPr id="9219" name="Content Placeholder 2"/>
          <p:cNvSpPr>
            <a:spLocks noGrp="1"/>
          </p:cNvSpPr>
          <p:nvPr>
            <p:ph idx="1"/>
          </p:nvPr>
        </p:nvSpPr>
        <p:spPr/>
        <p:txBody>
          <a:bodyPr/>
          <a:lstStyle/>
          <a:p>
            <a:pPr eaLnBrk="1" hangingPunct="1"/>
            <a:r>
              <a:rPr lang="en-US" dirty="0" smtClean="0"/>
              <a:t>Importance of the Management of Journal Articles</a:t>
            </a:r>
          </a:p>
          <a:p>
            <a:pPr eaLnBrk="1" hangingPunct="1"/>
            <a:r>
              <a:rPr lang="en-US" dirty="0" smtClean="0"/>
              <a:t>NOSARS concept</a:t>
            </a:r>
          </a:p>
          <a:p>
            <a:pPr eaLnBrk="1" hangingPunct="1"/>
            <a:r>
              <a:rPr lang="en-US" dirty="0" smtClean="0"/>
              <a:t>Similar National Repositories</a:t>
            </a:r>
          </a:p>
          <a:p>
            <a:pPr eaLnBrk="1" hangingPunct="1"/>
            <a:r>
              <a:rPr lang="en-US" dirty="0" smtClean="0"/>
              <a:t>Establishment of NOSARS</a:t>
            </a:r>
          </a:p>
          <a:p>
            <a:pPr eaLnBrk="1" hangingPunct="1"/>
            <a:r>
              <a:rPr lang="en-US" dirty="0" smtClean="0"/>
              <a:t>National Policy Making Body</a:t>
            </a:r>
          </a:p>
          <a:p>
            <a:pPr eaLnBrk="1" hangingPunct="1"/>
            <a:r>
              <a:rPr lang="en-US" dirty="0" smtClean="0"/>
              <a:t>Registration Process</a:t>
            </a:r>
          </a:p>
          <a:p>
            <a:pPr eaLnBrk="1" hangingPunct="1"/>
            <a:r>
              <a:rPr lang="en-US" dirty="0" smtClean="0"/>
              <a:t>Interoperability with national CRIS</a:t>
            </a:r>
          </a:p>
          <a:p>
            <a:pPr eaLnBrk="1" hangingPunct="1"/>
            <a:r>
              <a:rPr lang="en-US" dirty="0" smtClean="0"/>
              <a:t>Current Status</a:t>
            </a:r>
            <a:endParaRPr lang="en-US" dirty="0"/>
          </a:p>
        </p:txBody>
      </p:sp>
      <p:sp>
        <p:nvSpPr>
          <p:cNvPr id="4" name="Date Placeholder 3"/>
          <p:cNvSpPr>
            <a:spLocks noGrp="1"/>
          </p:cNvSpPr>
          <p:nvPr>
            <p:ph type="dt" sz="quarter" idx="10"/>
          </p:nvPr>
        </p:nvSpPr>
        <p:spPr/>
        <p:txBody>
          <a:bodyPr/>
          <a:lstStyle/>
          <a:p>
            <a:pPr>
              <a:defRPr/>
            </a:pPr>
            <a:r>
              <a:rPr lang="en-US" smtClean="0"/>
              <a:t>May 13, 2014</a:t>
            </a:r>
            <a:endParaRPr lang="en-US"/>
          </a:p>
        </p:txBody>
      </p:sp>
      <p:sp>
        <p:nvSpPr>
          <p:cNvPr id="5" name="Slide Number Placeholder 4"/>
          <p:cNvSpPr>
            <a:spLocks noGrp="1"/>
          </p:cNvSpPr>
          <p:nvPr>
            <p:ph type="sldNum" sz="quarter" idx="12"/>
          </p:nvPr>
        </p:nvSpPr>
        <p:spPr/>
        <p:txBody>
          <a:bodyPr/>
          <a:lstStyle/>
          <a:p>
            <a:pPr>
              <a:defRPr/>
            </a:pPr>
            <a:fld id="{55B0FF3D-E8F7-4614-8525-EFA62B57CE48}" type="slidenum">
              <a:rPr lang="en-US"/>
              <a:pPr>
                <a:defRPr/>
              </a:pPr>
              <a:t>2</a:t>
            </a:fld>
            <a:endParaRPr lang="en-US"/>
          </a:p>
        </p:txBody>
      </p:sp>
      <p:sp>
        <p:nvSpPr>
          <p:cNvPr id="6" name="Footer Placeholder 5"/>
          <p:cNvSpPr>
            <a:spLocks noGrp="1"/>
          </p:cNvSpPr>
          <p:nvPr>
            <p:ph type="ftr" sz="quarter" idx="11"/>
          </p:nvPr>
        </p:nvSpPr>
        <p:spPr/>
        <p:txBody>
          <a:bodyPr/>
          <a:lstStyle/>
          <a:p>
            <a:pPr>
              <a:defRPr/>
            </a:pPr>
            <a:r>
              <a:rPr lang="en-CA" smtClean="0"/>
              <a:t>NOSARS - CRIS 2014, Rome, Italy, P. Mehrtash and O. Fatemi</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Review of CRIS2010 and CRIS2012</a:t>
            </a:r>
            <a:endParaRPr lang="en-CA" dirty="0"/>
          </a:p>
        </p:txBody>
      </p:sp>
      <p:sp>
        <p:nvSpPr>
          <p:cNvPr id="3" name="Content Placeholder 2"/>
          <p:cNvSpPr>
            <a:spLocks noGrp="1"/>
          </p:cNvSpPr>
          <p:nvPr>
            <p:ph idx="1"/>
          </p:nvPr>
        </p:nvSpPr>
        <p:spPr/>
        <p:txBody>
          <a:bodyPr/>
          <a:lstStyle/>
          <a:p>
            <a:r>
              <a:rPr lang="en-CA" dirty="0" smtClean="0"/>
              <a:t>CRIS 2010:</a:t>
            </a:r>
          </a:p>
          <a:p>
            <a:pPr lvl="1"/>
            <a:r>
              <a:rPr lang="en-CA" dirty="0"/>
              <a:t>SEMAT, </a:t>
            </a:r>
            <a:r>
              <a:rPr lang="en-CA" dirty="0" smtClean="0"/>
              <a:t>National </a:t>
            </a:r>
            <a:r>
              <a:rPr lang="en-CA" dirty="0"/>
              <a:t>Current Research Information System for </a:t>
            </a:r>
            <a:r>
              <a:rPr lang="en-CA" dirty="0" smtClean="0"/>
              <a:t>Iran</a:t>
            </a:r>
          </a:p>
          <a:p>
            <a:r>
              <a:rPr lang="en-CA" dirty="0" smtClean="0"/>
              <a:t>CRIS 2012:</a:t>
            </a:r>
          </a:p>
          <a:p>
            <a:pPr lvl="1"/>
            <a:r>
              <a:rPr lang="en-CA" dirty="0"/>
              <a:t>CSTIS, </a:t>
            </a:r>
            <a:r>
              <a:rPr lang="en-CA" dirty="0" smtClean="0"/>
              <a:t>Policy </a:t>
            </a:r>
            <a:r>
              <a:rPr lang="en-CA" dirty="0"/>
              <a:t>Making Body for National Research Information System in </a:t>
            </a:r>
            <a:r>
              <a:rPr lang="en-CA" dirty="0" smtClean="0"/>
              <a:t>IRAN</a:t>
            </a:r>
          </a:p>
          <a:p>
            <a:r>
              <a:rPr lang="en-CA" dirty="0" smtClean="0"/>
              <a:t>CRIS 2014:</a:t>
            </a:r>
          </a:p>
          <a:p>
            <a:pPr lvl="1"/>
            <a:r>
              <a:rPr lang="en-CA" dirty="0" smtClean="0"/>
              <a:t>NOSARS,</a:t>
            </a:r>
          </a:p>
          <a:p>
            <a:pPr lvl="1"/>
            <a:r>
              <a:rPr lang="en-CA" dirty="0" smtClean="0"/>
              <a:t>The output of CSTIS for journal articles in operation with SEMAT </a:t>
            </a:r>
            <a:endParaRPr lang="en-CA"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3</a:t>
            </a:fld>
            <a:endParaRPr lang="en-US"/>
          </a:p>
        </p:txBody>
      </p:sp>
    </p:spTree>
    <p:extLst>
      <p:ext uri="{BB962C8B-B14F-4D97-AF65-F5344CB8AC3E}">
        <p14:creationId xmlns:p14="http://schemas.microsoft.com/office/powerpoint/2010/main" xmlns="" val="1448136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Why NOSARS?</a:t>
            </a:r>
            <a:endParaRPr lang="en-CA" dirty="0"/>
          </a:p>
        </p:txBody>
      </p:sp>
      <p:sp>
        <p:nvSpPr>
          <p:cNvPr id="3" name="Content Placeholder 2"/>
          <p:cNvSpPr>
            <a:spLocks noGrp="1"/>
          </p:cNvSpPr>
          <p:nvPr>
            <p:ph idx="1"/>
          </p:nvPr>
        </p:nvSpPr>
        <p:spPr/>
        <p:txBody>
          <a:bodyPr/>
          <a:lstStyle/>
          <a:p>
            <a:r>
              <a:rPr lang="en-CA" dirty="0"/>
              <a:t>The theme: </a:t>
            </a:r>
            <a:r>
              <a:rPr lang="en-CA" dirty="0" smtClean="0"/>
              <a:t>Management</a:t>
            </a:r>
            <a:r>
              <a:rPr lang="en-CA" dirty="0"/>
              <a:t>, availability, quality and use of research information in the context of </a:t>
            </a:r>
            <a:r>
              <a:rPr lang="en-CA" dirty="0" smtClean="0"/>
              <a:t>e-Science</a:t>
            </a:r>
          </a:p>
          <a:p>
            <a:r>
              <a:rPr lang="en-CA" dirty="0" smtClean="0"/>
              <a:t>Example of research outputs:</a:t>
            </a:r>
          </a:p>
          <a:p>
            <a:pPr lvl="1"/>
            <a:r>
              <a:rPr lang="en-CA" dirty="0"/>
              <a:t>books, book chapters, conference proceedings, dissertations and journal articles.</a:t>
            </a:r>
            <a:endParaRPr lang="fa-IR" dirty="0" smtClean="0"/>
          </a:p>
          <a:p>
            <a:r>
              <a:rPr lang="en-CA" dirty="0" smtClean="0"/>
              <a:t>Peer review process for journal articles</a:t>
            </a:r>
          </a:p>
          <a:p>
            <a:endParaRPr lang="en-CA"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4</a:t>
            </a:fld>
            <a:endParaRPr lang="en-US"/>
          </a:p>
        </p:txBody>
      </p:sp>
    </p:spTree>
    <p:extLst>
      <p:ext uri="{BB962C8B-B14F-4D97-AF65-F5344CB8AC3E}">
        <p14:creationId xmlns:p14="http://schemas.microsoft.com/office/powerpoint/2010/main" xmlns="" val="8089720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Iran Scientific Articles</a:t>
            </a:r>
            <a:endParaRPr lang="en-US"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5</a:t>
            </a:fld>
            <a:endParaRPr lang="en-US"/>
          </a:p>
        </p:txBody>
      </p:sp>
      <p:graphicFrame>
        <p:nvGraphicFramePr>
          <p:cNvPr id="8" name="Chart 7"/>
          <p:cNvGraphicFramePr>
            <a:graphicFrameLocks/>
          </p:cNvGraphicFramePr>
          <p:nvPr>
            <p:extLst>
              <p:ext uri="{D42A27DB-BD31-4B8C-83A1-F6EECF244321}">
                <p14:modId xmlns:p14="http://schemas.microsoft.com/office/powerpoint/2010/main" xmlns="" val="1396167731"/>
              </p:ext>
            </p:extLst>
          </p:nvPr>
        </p:nvGraphicFramePr>
        <p:xfrm>
          <a:off x="1600200" y="1752600"/>
          <a:ext cx="7010400" cy="4495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9392099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NOSARS concept</a:t>
            </a:r>
            <a:endParaRPr lang="en-CA" dirty="0"/>
          </a:p>
        </p:txBody>
      </p:sp>
      <p:sp>
        <p:nvSpPr>
          <p:cNvPr id="3" name="Content Placeholder 2"/>
          <p:cNvSpPr>
            <a:spLocks noGrp="1"/>
          </p:cNvSpPr>
          <p:nvPr>
            <p:ph idx="1"/>
          </p:nvPr>
        </p:nvSpPr>
        <p:spPr/>
        <p:txBody>
          <a:bodyPr/>
          <a:lstStyle/>
          <a:p>
            <a:r>
              <a:rPr lang="en-CA" dirty="0" smtClean="0"/>
              <a:t>We had SEMAT:</a:t>
            </a:r>
          </a:p>
          <a:p>
            <a:pPr lvl="1"/>
            <a:r>
              <a:rPr lang="en-CA" dirty="0" smtClean="0"/>
              <a:t>Every research entity</a:t>
            </a:r>
          </a:p>
          <a:p>
            <a:pPr lvl="1"/>
            <a:r>
              <a:rPr lang="en-CA" dirty="0" smtClean="0"/>
              <a:t>But – meta-data level</a:t>
            </a:r>
          </a:p>
          <a:p>
            <a:r>
              <a:rPr lang="en-CA" dirty="0" smtClean="0"/>
              <a:t>Full text is required</a:t>
            </a:r>
          </a:p>
          <a:p>
            <a:pPr lvl="1"/>
            <a:r>
              <a:rPr lang="en-CA" dirty="0" smtClean="0"/>
              <a:t>Search, re-use, …</a:t>
            </a:r>
          </a:p>
          <a:p>
            <a:r>
              <a:rPr lang="en-CA" dirty="0" smtClean="0"/>
              <a:t>Repository of individual research object category (entity)</a:t>
            </a:r>
          </a:p>
          <a:p>
            <a:r>
              <a:rPr lang="en-CA" dirty="0" smtClean="0"/>
              <a:t>Open access</a:t>
            </a:r>
          </a:p>
          <a:p>
            <a:r>
              <a:rPr lang="en-CA" dirty="0" smtClean="0"/>
              <a:t>Registration mechanism</a:t>
            </a:r>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6</a:t>
            </a:fld>
            <a:endParaRPr lang="en-US"/>
          </a:p>
        </p:txBody>
      </p:sp>
      <p:sp>
        <p:nvSpPr>
          <p:cNvPr id="7" name="Title 1"/>
          <p:cNvSpPr txBox="1">
            <a:spLocks/>
          </p:cNvSpPr>
          <p:nvPr/>
        </p:nvSpPr>
        <p:spPr>
          <a:xfrm rot="19893180">
            <a:off x="1358487" y="2590800"/>
            <a:ext cx="7406640" cy="2081784"/>
          </a:xfrm>
          <a:prstGeom prst="rect">
            <a:avLst/>
          </a:prstGeom>
          <a:solidFill>
            <a:schemeClr val="accent1">
              <a:alpha val="80000"/>
            </a:schemeClr>
          </a:solidFill>
          <a:scene3d>
            <a:camera prst="orthographicFront">
              <a:rot lat="0" lon="0" rev="0"/>
            </a:camera>
            <a:lightRig rig="glow" dir="t">
              <a:rot lat="0" lon="0" rev="14100000"/>
            </a:lightRig>
          </a:scene3d>
          <a:sp3d prstMaterial="softEdge">
            <a:bevelT w="127000" prst="artDeco"/>
          </a:sp3d>
        </p:spPr>
        <p:txBody>
          <a:bodyPr anchor="ctr">
            <a:noAutofit/>
          </a:bodyPr>
          <a:lstStyle>
            <a:lvl1pPr algn="l" rtl="0" eaLnBrk="0" fontAlgn="base" hangingPunct="0">
              <a:spcBef>
                <a:spcPct val="0"/>
              </a:spcBef>
              <a:spcAft>
                <a:spcPct val="0"/>
              </a:spcAft>
              <a:defRPr sz="4300" kern="1200">
                <a:solidFill>
                  <a:srgbClr val="572314"/>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72314"/>
                </a:solidFill>
                <a:latin typeface="Gill Sans MT" pitchFamily="34" charset="0"/>
              </a:defRPr>
            </a:lvl2pPr>
            <a:lvl3pPr algn="l" rtl="0" eaLnBrk="0" fontAlgn="base" hangingPunct="0">
              <a:spcBef>
                <a:spcPct val="0"/>
              </a:spcBef>
              <a:spcAft>
                <a:spcPct val="0"/>
              </a:spcAft>
              <a:defRPr sz="4300">
                <a:solidFill>
                  <a:srgbClr val="572314"/>
                </a:solidFill>
                <a:latin typeface="Gill Sans MT" pitchFamily="34" charset="0"/>
              </a:defRPr>
            </a:lvl3pPr>
            <a:lvl4pPr algn="l" rtl="0" eaLnBrk="0" fontAlgn="base" hangingPunct="0">
              <a:spcBef>
                <a:spcPct val="0"/>
              </a:spcBef>
              <a:spcAft>
                <a:spcPct val="0"/>
              </a:spcAft>
              <a:defRPr sz="4300">
                <a:solidFill>
                  <a:srgbClr val="572314"/>
                </a:solidFill>
                <a:latin typeface="Gill Sans MT" pitchFamily="34" charset="0"/>
              </a:defRPr>
            </a:lvl4pPr>
            <a:lvl5pPr algn="l" rtl="0" eaLnBrk="0" fontAlgn="base" hangingPunct="0">
              <a:spcBef>
                <a:spcPct val="0"/>
              </a:spcBef>
              <a:spcAft>
                <a:spcPct val="0"/>
              </a:spcAft>
              <a:defRPr sz="4300">
                <a:solidFill>
                  <a:srgbClr val="572314"/>
                </a:solidFill>
                <a:latin typeface="Gill Sans MT" pitchFamily="34" charset="0"/>
              </a:defRPr>
            </a:lvl5pPr>
            <a:lvl6pPr marL="457200" algn="l" rtl="0" fontAlgn="base">
              <a:spcBef>
                <a:spcPct val="0"/>
              </a:spcBef>
              <a:spcAft>
                <a:spcPct val="0"/>
              </a:spcAft>
              <a:defRPr sz="4300">
                <a:solidFill>
                  <a:srgbClr val="572314"/>
                </a:solidFill>
                <a:latin typeface="Gill Sans MT" pitchFamily="34" charset="0"/>
              </a:defRPr>
            </a:lvl6pPr>
            <a:lvl7pPr marL="914400" algn="l" rtl="0" fontAlgn="base">
              <a:spcBef>
                <a:spcPct val="0"/>
              </a:spcBef>
              <a:spcAft>
                <a:spcPct val="0"/>
              </a:spcAft>
              <a:defRPr sz="4300">
                <a:solidFill>
                  <a:srgbClr val="572314"/>
                </a:solidFill>
                <a:latin typeface="Gill Sans MT" pitchFamily="34" charset="0"/>
              </a:defRPr>
            </a:lvl7pPr>
            <a:lvl8pPr marL="1371600" algn="l" rtl="0" fontAlgn="base">
              <a:spcBef>
                <a:spcPct val="0"/>
              </a:spcBef>
              <a:spcAft>
                <a:spcPct val="0"/>
              </a:spcAft>
              <a:defRPr sz="4300">
                <a:solidFill>
                  <a:srgbClr val="572314"/>
                </a:solidFill>
                <a:latin typeface="Gill Sans MT" pitchFamily="34" charset="0"/>
              </a:defRPr>
            </a:lvl8pPr>
            <a:lvl9pPr marL="1828800" algn="l" rtl="0" fontAlgn="base">
              <a:spcBef>
                <a:spcPct val="0"/>
              </a:spcBef>
              <a:spcAft>
                <a:spcPct val="0"/>
              </a:spcAft>
              <a:defRPr sz="4300">
                <a:solidFill>
                  <a:srgbClr val="572314"/>
                </a:solidFill>
                <a:latin typeface="Gill Sans MT" pitchFamily="34" charset="0"/>
              </a:defRPr>
            </a:lvl9pPr>
            <a:extLst/>
          </a:lstStyle>
          <a:p>
            <a:pPr algn="ctr" eaLnBrk="1" fontAlgn="auto" hangingPunct="1">
              <a:spcAft>
                <a:spcPts val="0"/>
              </a:spcAft>
              <a:defRPr/>
            </a:pPr>
            <a:r>
              <a:rPr lang="en-CA" sz="4400" smtClean="0">
                <a:solidFill>
                  <a:schemeClr val="tx2">
                    <a:satMod val="130000"/>
                  </a:schemeClr>
                </a:solidFill>
              </a:rPr>
              <a:t>National Open Access Scientific Articles Registration System (NOSARS)</a:t>
            </a:r>
            <a:endParaRPr lang="en-US" sz="4400" dirty="0">
              <a:solidFill>
                <a:schemeClr val="tx2">
                  <a:satMod val="130000"/>
                </a:schemeClr>
              </a:solidFill>
            </a:endParaRPr>
          </a:p>
        </p:txBody>
      </p:sp>
    </p:spTree>
    <p:extLst>
      <p:ext uri="{BB962C8B-B14F-4D97-AF65-F5344CB8AC3E}">
        <p14:creationId xmlns:p14="http://schemas.microsoft.com/office/powerpoint/2010/main" xmlns="" val="221853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RIAN, Ireland</a:t>
            </a:r>
            <a:endParaRPr lang="en-CA" dirty="0"/>
          </a:p>
        </p:txBody>
      </p:sp>
      <p:sp>
        <p:nvSpPr>
          <p:cNvPr id="3" name="Content Placeholder 2"/>
          <p:cNvSpPr>
            <a:spLocks noGrp="1"/>
          </p:cNvSpPr>
          <p:nvPr>
            <p:ph idx="1"/>
          </p:nvPr>
        </p:nvSpPr>
        <p:spPr/>
        <p:txBody>
          <a:bodyPr/>
          <a:lstStyle/>
          <a:p>
            <a:r>
              <a:rPr lang="en-CA" dirty="0" smtClean="0"/>
              <a:t>From 2007</a:t>
            </a:r>
          </a:p>
          <a:p>
            <a:r>
              <a:rPr lang="en-GB" dirty="0"/>
              <a:t>F</a:t>
            </a:r>
            <a:r>
              <a:rPr lang="en-GB" dirty="0" smtClean="0"/>
              <a:t>ederated </a:t>
            </a:r>
            <a:r>
              <a:rPr lang="en-GB" dirty="0"/>
              <a:t>harvesting and discovery </a:t>
            </a:r>
            <a:r>
              <a:rPr lang="en-GB" dirty="0" smtClean="0"/>
              <a:t>service</a:t>
            </a:r>
          </a:p>
          <a:p>
            <a:r>
              <a:rPr lang="en-GB" dirty="0" smtClean="0"/>
              <a:t>National </a:t>
            </a:r>
            <a:r>
              <a:rPr lang="en-GB" dirty="0"/>
              <a:t>portal with government </a:t>
            </a:r>
            <a:r>
              <a:rPr lang="en-GB" dirty="0" smtClean="0"/>
              <a:t>funding</a:t>
            </a:r>
          </a:p>
          <a:p>
            <a:r>
              <a:rPr lang="en-CA" dirty="0" smtClean="0"/>
              <a:t>First 7 member institutes</a:t>
            </a:r>
          </a:p>
          <a:p>
            <a:r>
              <a:rPr lang="en-CA" dirty="0" smtClean="0"/>
              <a:t>Now 13 members</a:t>
            </a:r>
          </a:p>
          <a:p>
            <a:r>
              <a:rPr lang="en-GB" dirty="0" smtClean="0"/>
              <a:t>March </a:t>
            </a:r>
            <a:r>
              <a:rPr lang="en-GB" dirty="0"/>
              <a:t>2014: 16333 journal article</a:t>
            </a:r>
            <a:r>
              <a:rPr lang="en-CA" dirty="0"/>
              <a:t>s</a:t>
            </a:r>
            <a:endParaRPr lang="en-CA" dirty="0" smtClean="0"/>
          </a:p>
          <a:p>
            <a:r>
              <a:rPr lang="en-CA" dirty="0" smtClean="0"/>
              <a:t>Link to full-text </a:t>
            </a:r>
          </a:p>
          <a:p>
            <a:pPr marL="82550" indent="0">
              <a:buNone/>
            </a:pPr>
            <a:endParaRPr lang="en-CA"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7</a:t>
            </a:fld>
            <a:endParaRPr lang="en-US"/>
          </a:p>
        </p:txBody>
      </p:sp>
    </p:spTree>
    <p:extLst>
      <p:ext uri="{BB962C8B-B14F-4D97-AF65-F5344CB8AC3E}">
        <p14:creationId xmlns:p14="http://schemas.microsoft.com/office/powerpoint/2010/main" xmlns="" val="35510292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NARCIS, Netherland</a:t>
            </a:r>
            <a:endParaRPr lang="en-CA" dirty="0"/>
          </a:p>
        </p:txBody>
      </p:sp>
      <p:sp>
        <p:nvSpPr>
          <p:cNvPr id="3" name="Content Placeholder 2"/>
          <p:cNvSpPr>
            <a:spLocks noGrp="1"/>
          </p:cNvSpPr>
          <p:nvPr>
            <p:ph idx="1"/>
          </p:nvPr>
        </p:nvSpPr>
        <p:spPr/>
        <p:txBody>
          <a:bodyPr/>
          <a:lstStyle/>
          <a:p>
            <a:r>
              <a:rPr lang="en-CA" dirty="0" smtClean="0"/>
              <a:t>Central access to repositories of universities</a:t>
            </a:r>
          </a:p>
          <a:p>
            <a:r>
              <a:rPr lang="en-CA" dirty="0" smtClean="0"/>
              <a:t>9 universities: </a:t>
            </a:r>
          </a:p>
          <a:p>
            <a:pPr lvl="1"/>
            <a:r>
              <a:rPr lang="en-CA" dirty="0" smtClean="0"/>
              <a:t>doctoral theses </a:t>
            </a:r>
          </a:p>
          <a:p>
            <a:r>
              <a:rPr lang="en-CA" dirty="0" smtClean="0"/>
              <a:t>890,054 PUBLICATIONS, 30,320 DATA SETS, 60,354 RESEARCH, 51,170 PEOPLE, 2,917 ORGANISATIONS</a:t>
            </a:r>
          </a:p>
          <a:p>
            <a:r>
              <a:rPr lang="en-CA" dirty="0" smtClean="0"/>
              <a:t>Link to full-text</a:t>
            </a:r>
          </a:p>
          <a:p>
            <a:endParaRPr lang="en-CA" dirty="0"/>
          </a:p>
        </p:txBody>
      </p:sp>
      <p:sp>
        <p:nvSpPr>
          <p:cNvPr id="4" name="Date Placeholder 3"/>
          <p:cNvSpPr>
            <a:spLocks noGrp="1"/>
          </p:cNvSpPr>
          <p:nvPr>
            <p:ph type="dt" sz="half" idx="10"/>
          </p:nvPr>
        </p:nvSpPr>
        <p:spPr/>
        <p:txBody>
          <a:bodyPr/>
          <a:lstStyle/>
          <a:p>
            <a:r>
              <a:rPr lang="en-US" smtClean="0"/>
              <a:t>May 13, 2014</a:t>
            </a:r>
            <a:endParaRPr lang="en-US"/>
          </a:p>
        </p:txBody>
      </p:sp>
      <p:sp>
        <p:nvSpPr>
          <p:cNvPr id="5" name="Footer Placeholder 4"/>
          <p:cNvSpPr>
            <a:spLocks noGrp="1"/>
          </p:cNvSpPr>
          <p:nvPr>
            <p:ph type="ftr" sz="quarter" idx="11"/>
          </p:nvPr>
        </p:nvSpPr>
        <p:spPr/>
        <p:txBody>
          <a:bodyPr/>
          <a:lstStyle/>
          <a:p>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fld id="{4F72CB27-34E5-4A43-8CB1-F66A3E14F1E9}" type="slidenum">
              <a:rPr lang="en-US" smtClean="0"/>
              <a:pPr/>
              <a:t>8</a:t>
            </a:fld>
            <a:endParaRPr lang="en-US"/>
          </a:p>
        </p:txBody>
      </p:sp>
    </p:spTree>
    <p:extLst>
      <p:ext uri="{BB962C8B-B14F-4D97-AF65-F5344CB8AC3E}">
        <p14:creationId xmlns:p14="http://schemas.microsoft.com/office/powerpoint/2010/main" xmlns="" val="3659061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Comments</a:t>
            </a:r>
            <a:endParaRPr lang="en-CA" dirty="0"/>
          </a:p>
        </p:txBody>
      </p:sp>
      <p:sp>
        <p:nvSpPr>
          <p:cNvPr id="3" name="Content Placeholder 2"/>
          <p:cNvSpPr>
            <a:spLocks noGrp="1"/>
          </p:cNvSpPr>
          <p:nvPr>
            <p:ph idx="1"/>
          </p:nvPr>
        </p:nvSpPr>
        <p:spPr/>
        <p:txBody>
          <a:bodyPr/>
          <a:lstStyle/>
          <a:p>
            <a:r>
              <a:rPr lang="en-CA" dirty="0" smtClean="0"/>
              <a:t>Meta-data</a:t>
            </a:r>
          </a:p>
          <a:p>
            <a:r>
              <a:rPr lang="en-CA" dirty="0" smtClean="0"/>
              <a:t>Link to full-texts</a:t>
            </a:r>
          </a:p>
          <a:p>
            <a:r>
              <a:rPr lang="en-CA" dirty="0" smtClean="0"/>
              <a:t>No full-text national repository</a:t>
            </a:r>
          </a:p>
          <a:p>
            <a:pPr lvl="1"/>
            <a:r>
              <a:rPr lang="en-CA" dirty="0" smtClean="0"/>
              <a:t>Non-integrated search and indexing</a:t>
            </a:r>
          </a:p>
          <a:p>
            <a:r>
              <a:rPr lang="en-CA" dirty="0" smtClean="0"/>
              <a:t>Mostly on harvesting and data pulling mechanism</a:t>
            </a:r>
          </a:p>
          <a:p>
            <a:r>
              <a:rPr lang="en-CA" dirty="0" smtClean="0"/>
              <a:t>Distributed architecture</a:t>
            </a:r>
          </a:p>
          <a:p>
            <a:r>
              <a:rPr lang="en-CA" dirty="0" smtClean="0"/>
              <a:t>Covering publicly funded research</a:t>
            </a:r>
            <a:endParaRPr lang="en-CA"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9</a:t>
            </a:fld>
            <a:endParaRPr lang="en-US"/>
          </a:p>
        </p:txBody>
      </p:sp>
    </p:spTree>
    <p:extLst>
      <p:ext uri="{BB962C8B-B14F-4D97-AF65-F5344CB8AC3E}">
        <p14:creationId xmlns:p14="http://schemas.microsoft.com/office/powerpoint/2010/main" xmlns="" val="1367080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Design of NOSARS</a:t>
            </a:r>
            <a:endParaRPr lang="en-CA" dirty="0"/>
          </a:p>
        </p:txBody>
      </p:sp>
      <p:sp>
        <p:nvSpPr>
          <p:cNvPr id="3" name="Content Placeholder 2"/>
          <p:cNvSpPr>
            <a:spLocks noGrp="1"/>
          </p:cNvSpPr>
          <p:nvPr>
            <p:ph idx="1"/>
          </p:nvPr>
        </p:nvSpPr>
        <p:spPr/>
        <p:txBody>
          <a:bodyPr/>
          <a:lstStyle/>
          <a:p>
            <a:r>
              <a:rPr lang="en-CA" dirty="0">
                <a:hlinkClick r:id="rId2" action="ppaction://hlinksldjump"/>
              </a:rPr>
              <a:t>CSTIS </a:t>
            </a:r>
            <a:r>
              <a:rPr lang="en-CA" dirty="0"/>
              <a:t>(“Commission of Science and Technology Information System</a:t>
            </a:r>
            <a:r>
              <a:rPr lang="en-CA" dirty="0" smtClean="0"/>
              <a:t>”) role</a:t>
            </a:r>
          </a:p>
          <a:p>
            <a:r>
              <a:rPr lang="en-CA" dirty="0" smtClean="0"/>
              <a:t>Assigning of national individual full text repositories to </a:t>
            </a:r>
            <a:r>
              <a:rPr lang="en-CA" dirty="0"/>
              <a:t>Iranian </a:t>
            </a:r>
            <a:r>
              <a:rPr lang="en-CA" dirty="0" smtClean="0"/>
              <a:t>institutes (institutional mapping)</a:t>
            </a:r>
          </a:p>
          <a:p>
            <a:r>
              <a:rPr lang="en-CA" dirty="0" smtClean="0"/>
              <a:t>Setting </a:t>
            </a:r>
            <a:r>
              <a:rPr lang="en-CA" dirty="0" smtClean="0">
                <a:hlinkClick r:id="rId3" action="ppaction://hlinksldjump"/>
              </a:rPr>
              <a:t>standards and requirements </a:t>
            </a:r>
            <a:r>
              <a:rPr lang="en-CA" dirty="0" smtClean="0"/>
              <a:t>for NOSARS</a:t>
            </a:r>
          </a:p>
          <a:p>
            <a:r>
              <a:rPr lang="en-CA" dirty="0" smtClean="0"/>
              <a:t>Call for proposals</a:t>
            </a:r>
          </a:p>
          <a:p>
            <a:r>
              <a:rPr lang="en-CA" dirty="0" smtClean="0"/>
              <a:t>Defining selection criteria </a:t>
            </a:r>
            <a:endParaRPr lang="en-CA"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10</a:t>
            </a:fld>
            <a:endParaRPr lang="en-US"/>
          </a:p>
        </p:txBody>
      </p:sp>
    </p:spTree>
    <p:extLst>
      <p:ext uri="{BB962C8B-B14F-4D97-AF65-F5344CB8AC3E}">
        <p14:creationId xmlns:p14="http://schemas.microsoft.com/office/powerpoint/2010/main" xmlns="" val="31037977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en-US" dirty="0">
                <a:effectLst/>
              </a:rPr>
              <a:t>Commission of Science and Technology Information System</a:t>
            </a:r>
            <a:endParaRPr lang="en-US" dirty="0"/>
          </a:p>
        </p:txBody>
      </p:sp>
      <p:sp>
        <p:nvSpPr>
          <p:cNvPr id="9" name="Content Placeholder 8"/>
          <p:cNvSpPr>
            <a:spLocks noGrp="1"/>
          </p:cNvSpPr>
          <p:nvPr>
            <p:ph idx="1"/>
          </p:nvPr>
        </p:nvSpPr>
        <p:spPr/>
        <p:txBody>
          <a:bodyPr/>
          <a:lstStyle/>
          <a:p>
            <a:r>
              <a:rPr lang="en-US" dirty="0" smtClean="0"/>
              <a:t>Only S&amp;T Information</a:t>
            </a:r>
          </a:p>
          <a:p>
            <a:r>
              <a:rPr lang="en-US" dirty="0" smtClean="0"/>
              <a:t>Information Policy Making</a:t>
            </a:r>
          </a:p>
          <a:p>
            <a:r>
              <a:rPr lang="en-US" dirty="0" smtClean="0"/>
              <a:t>Developing Guidelines and standards</a:t>
            </a:r>
          </a:p>
          <a:p>
            <a:r>
              <a:rPr lang="en-US" dirty="0" smtClean="0"/>
              <a:t>Establishing S&amp;T Information Registry</a:t>
            </a:r>
          </a:p>
          <a:p>
            <a:r>
              <a:rPr lang="en-US" dirty="0" smtClean="0"/>
              <a:t>Institutional Mapping:</a:t>
            </a:r>
          </a:p>
          <a:p>
            <a:pPr lvl="1"/>
            <a:r>
              <a:rPr lang="en-US" dirty="0" smtClean="0"/>
              <a:t>Determine </a:t>
            </a:r>
            <a:r>
              <a:rPr lang="en-US" dirty="0"/>
              <a:t>the job description for subsidiaries, units, committees and work groups</a:t>
            </a:r>
          </a:p>
        </p:txBody>
      </p:sp>
      <p:sp>
        <p:nvSpPr>
          <p:cNvPr id="5" name="Date Placeholder 4"/>
          <p:cNvSpPr>
            <a:spLocks noGrp="1"/>
          </p:cNvSpPr>
          <p:nvPr>
            <p:ph type="dt" sz="half" idx="10"/>
          </p:nvPr>
        </p:nvSpPr>
        <p:spPr/>
        <p:txBody>
          <a:bodyPr/>
          <a:lstStyle/>
          <a:p>
            <a:pPr>
              <a:defRPr/>
            </a:pPr>
            <a:r>
              <a:rPr lang="en-US" smtClean="0"/>
              <a:t>May 13, 2014</a:t>
            </a:r>
            <a:endParaRPr lang="en-US"/>
          </a:p>
        </p:txBody>
      </p:sp>
      <p:sp>
        <p:nvSpPr>
          <p:cNvPr id="6" name="Footer Placeholder 5"/>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7" name="Slide Number Placeholder 6"/>
          <p:cNvSpPr>
            <a:spLocks noGrp="1"/>
          </p:cNvSpPr>
          <p:nvPr>
            <p:ph type="sldNum" sz="quarter" idx="12"/>
          </p:nvPr>
        </p:nvSpPr>
        <p:spPr/>
        <p:txBody>
          <a:bodyPr/>
          <a:lstStyle/>
          <a:p>
            <a:pPr>
              <a:defRPr/>
            </a:pPr>
            <a:fld id="{F007D760-BA43-44C6-8080-5E341E201657}" type="slidenum">
              <a:rPr lang="en-US" smtClean="0"/>
              <a:pPr>
                <a:defRPr/>
              </a:pPr>
              <a:t>11</a:t>
            </a:fld>
            <a:endParaRPr lang="en-US"/>
          </a:p>
        </p:txBody>
      </p:sp>
      <p:sp>
        <p:nvSpPr>
          <p:cNvPr id="10" name="Rectangle 9"/>
          <p:cNvSpPr/>
          <p:nvPr/>
        </p:nvSpPr>
        <p:spPr>
          <a:xfrm rot="20065476">
            <a:off x="-256617" y="1111388"/>
            <a:ext cx="3959738" cy="52322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none" lIns="91440" tIns="45720" rIns="91440" bIns="45720">
            <a:spAutoFit/>
          </a:bodyPr>
          <a:lstStyle/>
          <a:p>
            <a:pPr algn="ctr"/>
            <a:r>
              <a:rPr lang="en-US" sz="2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From CRIS2012 slides</a:t>
            </a:r>
            <a:endParaRPr lang="en-US" sz="28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2" name="Left Arrow 1">
            <a:hlinkClick r:id="" action="ppaction://hlinkshowjump?jump=lastslideviewed"/>
          </p:cNvPr>
          <p:cNvSpPr/>
          <p:nvPr/>
        </p:nvSpPr>
        <p:spPr>
          <a:xfrm>
            <a:off x="6248400" y="5486400"/>
            <a:ext cx="16002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Design</a:t>
            </a:r>
            <a:endParaRPr lang="en-CA" dirty="0"/>
          </a:p>
        </p:txBody>
      </p:sp>
    </p:spTree>
    <p:extLst>
      <p:ext uri="{BB962C8B-B14F-4D97-AF65-F5344CB8AC3E}">
        <p14:creationId xmlns:p14="http://schemas.microsoft.com/office/powerpoint/2010/main" xmlns="" val="260010387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Research Information Documents</a:t>
            </a:r>
            <a:endParaRPr lang="en-US" dirty="0"/>
          </a:p>
        </p:txBody>
      </p:sp>
      <p:sp>
        <p:nvSpPr>
          <p:cNvPr id="3" name="Content Placeholder 2"/>
          <p:cNvSpPr>
            <a:spLocks noGrp="1"/>
          </p:cNvSpPr>
          <p:nvPr>
            <p:ph idx="1"/>
          </p:nvPr>
        </p:nvSpPr>
        <p:spPr/>
        <p:txBody>
          <a:bodyPr>
            <a:normAutofit lnSpcReduction="10000"/>
          </a:bodyPr>
          <a:lstStyle/>
          <a:p>
            <a:r>
              <a:rPr lang="en-US" dirty="0" smtClean="0"/>
              <a:t>Assigning the registrar</a:t>
            </a:r>
          </a:p>
          <a:p>
            <a:r>
              <a:rPr lang="en-US" dirty="0" smtClean="0"/>
              <a:t>Defining required meta-data</a:t>
            </a:r>
          </a:p>
          <a:p>
            <a:r>
              <a:rPr lang="en-US" dirty="0" smtClean="0"/>
              <a:t>Defining required citation indices</a:t>
            </a:r>
          </a:p>
          <a:p>
            <a:r>
              <a:rPr lang="en-US" dirty="0" smtClean="0"/>
              <a:t>Designing required security </a:t>
            </a:r>
          </a:p>
          <a:p>
            <a:r>
              <a:rPr lang="en-US" dirty="0" smtClean="0"/>
              <a:t>Defining Access levels</a:t>
            </a:r>
          </a:p>
          <a:p>
            <a:r>
              <a:rPr lang="en-US" dirty="0" smtClean="0"/>
              <a:t>Developing dissemination policies</a:t>
            </a:r>
          </a:p>
          <a:p>
            <a:r>
              <a:rPr lang="en-US" dirty="0" smtClean="0"/>
              <a:t>Identifying:</a:t>
            </a:r>
          </a:p>
          <a:p>
            <a:pPr lvl="1"/>
            <a:r>
              <a:rPr lang="en-US" dirty="0" smtClean="0"/>
              <a:t>Theses and Dissertations, Journal articles, Conference papers, Research Projects (next)</a:t>
            </a:r>
          </a:p>
          <a:p>
            <a:pPr lvl="1"/>
            <a:endParaRPr lang="en-US"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12</a:t>
            </a:fld>
            <a:endParaRPr lang="en-US"/>
          </a:p>
        </p:txBody>
      </p:sp>
      <p:sp>
        <p:nvSpPr>
          <p:cNvPr id="7" name="Left Arrow 6">
            <a:hlinkClick r:id="" action="ppaction://hlinkshowjump?jump=lastslideviewed"/>
          </p:cNvPr>
          <p:cNvSpPr/>
          <p:nvPr/>
        </p:nvSpPr>
        <p:spPr>
          <a:xfrm>
            <a:off x="7239000" y="5791200"/>
            <a:ext cx="16002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Design</a:t>
            </a:r>
            <a:endParaRPr lang="en-CA" dirty="0"/>
          </a:p>
        </p:txBody>
      </p:sp>
    </p:spTree>
    <p:extLst>
      <p:ext uri="{BB962C8B-B14F-4D97-AF65-F5344CB8AC3E}">
        <p14:creationId xmlns:p14="http://schemas.microsoft.com/office/powerpoint/2010/main" xmlns="" val="39387198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Articles</a:t>
            </a:r>
            <a:endParaRPr lang="en-US" dirty="0"/>
          </a:p>
        </p:txBody>
      </p:sp>
      <p:sp>
        <p:nvSpPr>
          <p:cNvPr id="3" name="Content Placeholder 2"/>
          <p:cNvSpPr>
            <a:spLocks noGrp="1"/>
          </p:cNvSpPr>
          <p:nvPr>
            <p:ph idx="1"/>
          </p:nvPr>
        </p:nvSpPr>
        <p:spPr/>
        <p:txBody>
          <a:bodyPr>
            <a:normAutofit lnSpcReduction="10000"/>
          </a:bodyPr>
          <a:lstStyle/>
          <a:p>
            <a:pPr lvl="0"/>
            <a:r>
              <a:rPr lang="en-US" dirty="0"/>
              <a:t>Collecting and registration:</a:t>
            </a:r>
          </a:p>
          <a:p>
            <a:pPr lvl="1"/>
            <a:r>
              <a:rPr lang="en-US" dirty="0"/>
              <a:t>Publisher as the copyright </a:t>
            </a:r>
            <a:r>
              <a:rPr lang="en-US" dirty="0" smtClean="0"/>
              <a:t>owner</a:t>
            </a:r>
          </a:p>
          <a:p>
            <a:pPr lvl="1"/>
            <a:r>
              <a:rPr lang="en-US" dirty="0" smtClean="0"/>
              <a:t>Submitting a </a:t>
            </a:r>
            <a:r>
              <a:rPr lang="en-US" dirty="0"/>
              <a:t>(digital version of) </a:t>
            </a:r>
            <a:r>
              <a:rPr lang="en-US" dirty="0" smtClean="0"/>
              <a:t>accepted peer </a:t>
            </a:r>
            <a:r>
              <a:rPr lang="en-US" dirty="0"/>
              <a:t>reviewed article to </a:t>
            </a:r>
            <a:r>
              <a:rPr lang="en-US" dirty="0" smtClean="0"/>
              <a:t>national registrar</a:t>
            </a:r>
          </a:p>
          <a:p>
            <a:pPr lvl="0"/>
            <a:r>
              <a:rPr lang="en-US" dirty="0" smtClean="0"/>
              <a:t>Processing</a:t>
            </a:r>
            <a:endParaRPr lang="en-US" dirty="0"/>
          </a:p>
          <a:p>
            <a:pPr lvl="1"/>
            <a:r>
              <a:rPr lang="en-US" dirty="0"/>
              <a:t>Indexing using controlled vocabulary and </a:t>
            </a:r>
            <a:r>
              <a:rPr lang="en-US" dirty="0" smtClean="0"/>
              <a:t>thesaurus</a:t>
            </a:r>
          </a:p>
          <a:p>
            <a:pPr lvl="1"/>
            <a:r>
              <a:rPr lang="en-US" dirty="0"/>
              <a:t>Creating citation index.</a:t>
            </a:r>
          </a:p>
          <a:p>
            <a:pPr lvl="1"/>
            <a:r>
              <a:rPr lang="en-US" dirty="0"/>
              <a:t>Providing   citation analysis and related reports such as Impact Factor.</a:t>
            </a:r>
          </a:p>
          <a:p>
            <a:pPr lvl="1"/>
            <a:endParaRPr lang="en-US"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13</a:t>
            </a:fld>
            <a:endParaRPr lang="en-US"/>
          </a:p>
        </p:txBody>
      </p:sp>
    </p:spTree>
    <p:extLst>
      <p:ext uri="{BB962C8B-B14F-4D97-AF65-F5344CB8AC3E}">
        <p14:creationId xmlns:p14="http://schemas.microsoft.com/office/powerpoint/2010/main" xmlns="" val="24054693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Journal Articles (2)</a:t>
            </a:r>
            <a:endParaRPr lang="en-US" dirty="0"/>
          </a:p>
        </p:txBody>
      </p:sp>
      <p:sp>
        <p:nvSpPr>
          <p:cNvPr id="3" name="Content Placeholder 2"/>
          <p:cNvSpPr>
            <a:spLocks noGrp="1"/>
          </p:cNvSpPr>
          <p:nvPr>
            <p:ph idx="1"/>
          </p:nvPr>
        </p:nvSpPr>
        <p:spPr/>
        <p:txBody>
          <a:bodyPr/>
          <a:lstStyle/>
          <a:p>
            <a:pPr lvl="0"/>
            <a:r>
              <a:rPr lang="en-US" dirty="0" smtClean="0"/>
              <a:t>Dissemination</a:t>
            </a:r>
            <a:r>
              <a:rPr lang="en-US" dirty="0"/>
              <a:t>:</a:t>
            </a:r>
          </a:p>
          <a:p>
            <a:pPr lvl="1"/>
            <a:r>
              <a:rPr lang="en-US" dirty="0"/>
              <a:t>Presenting bibliographic information and abstract free of charge.</a:t>
            </a:r>
          </a:p>
          <a:p>
            <a:pPr lvl="1"/>
            <a:r>
              <a:rPr lang="en-US" dirty="0"/>
              <a:t>Providing downloadable full text for members </a:t>
            </a:r>
            <a:r>
              <a:rPr lang="en-US" dirty="0" smtClean="0"/>
              <a:t>including:</a:t>
            </a:r>
          </a:p>
          <a:p>
            <a:pPr lvl="2"/>
            <a:r>
              <a:rPr lang="en-US" dirty="0" smtClean="0"/>
              <a:t>universities</a:t>
            </a:r>
            <a:r>
              <a:rPr lang="en-US" dirty="0"/>
              <a:t>, research institute, and individuals </a:t>
            </a:r>
            <a:endParaRPr lang="en-US" dirty="0" smtClean="0"/>
          </a:p>
          <a:p>
            <a:pPr marL="82550" indent="0">
              <a:buNone/>
            </a:pPr>
            <a:endParaRPr lang="en-US"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14</a:t>
            </a:fld>
            <a:endParaRPr lang="en-US"/>
          </a:p>
        </p:txBody>
      </p:sp>
      <p:sp>
        <p:nvSpPr>
          <p:cNvPr id="7" name="Left Arrow 6">
            <a:hlinkClick r:id="rId2" action="ppaction://hlinksldjump"/>
          </p:cNvPr>
          <p:cNvSpPr/>
          <p:nvPr/>
        </p:nvSpPr>
        <p:spPr>
          <a:xfrm>
            <a:off x="6248400" y="5486400"/>
            <a:ext cx="1600200" cy="914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Design</a:t>
            </a:r>
            <a:endParaRPr lang="en-CA" dirty="0"/>
          </a:p>
        </p:txBody>
      </p:sp>
    </p:spTree>
    <p:extLst>
      <p:ext uri="{BB962C8B-B14F-4D97-AF65-F5344CB8AC3E}">
        <p14:creationId xmlns:p14="http://schemas.microsoft.com/office/powerpoint/2010/main" xmlns="" val="240546930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Current Status</a:t>
            </a:r>
            <a:endParaRPr lang="en-CA" dirty="0"/>
          </a:p>
        </p:txBody>
      </p:sp>
      <p:sp>
        <p:nvSpPr>
          <p:cNvPr id="6" name="Content Placeholder 5"/>
          <p:cNvSpPr>
            <a:spLocks noGrp="1"/>
          </p:cNvSpPr>
          <p:nvPr>
            <p:ph idx="1"/>
          </p:nvPr>
        </p:nvSpPr>
        <p:spPr/>
        <p:txBody>
          <a:bodyPr>
            <a:normAutofit fontScale="92500" lnSpcReduction="10000"/>
          </a:bodyPr>
          <a:lstStyle/>
          <a:p>
            <a:r>
              <a:rPr lang="en-GB" dirty="0" smtClean="0"/>
              <a:t>Institute in charge: Islamic </a:t>
            </a:r>
            <a:r>
              <a:rPr lang="en-GB" dirty="0"/>
              <a:t>World Science Citation </a:t>
            </a:r>
            <a:r>
              <a:rPr lang="en-GB" dirty="0" err="1"/>
              <a:t>center</a:t>
            </a:r>
            <a:r>
              <a:rPr lang="en-GB" dirty="0"/>
              <a:t> (ISC</a:t>
            </a:r>
            <a:r>
              <a:rPr lang="en-GB" dirty="0" smtClean="0"/>
              <a:t>)</a:t>
            </a:r>
          </a:p>
          <a:p>
            <a:r>
              <a:rPr lang="en-GB" dirty="0" smtClean="0"/>
              <a:t>MSRT mandates all approved </a:t>
            </a:r>
            <a:r>
              <a:rPr lang="en-GB" dirty="0"/>
              <a:t>scientific journals publishers </a:t>
            </a:r>
            <a:r>
              <a:rPr lang="en-GB" dirty="0" smtClean="0"/>
              <a:t>to deposit articles in NOSARS.</a:t>
            </a:r>
          </a:p>
          <a:p>
            <a:r>
              <a:rPr lang="en-GB" dirty="0" smtClean="0"/>
              <a:t>Launch: Aug. 31, 2009</a:t>
            </a:r>
          </a:p>
          <a:p>
            <a:r>
              <a:rPr lang="en-GB" dirty="0" smtClean="0">
                <a:hlinkClick r:id="rId2"/>
              </a:rPr>
              <a:t>http://www.isc.gov.ir</a:t>
            </a:r>
            <a:endParaRPr lang="en-GB" dirty="0" smtClean="0"/>
          </a:p>
          <a:p>
            <a:r>
              <a:rPr lang="en-GB" dirty="0"/>
              <a:t>664121 Persian articles and 93008 English </a:t>
            </a:r>
            <a:r>
              <a:rPr lang="en-GB" dirty="0" smtClean="0"/>
              <a:t>article</a:t>
            </a:r>
          </a:p>
          <a:p>
            <a:r>
              <a:rPr lang="en-GB" dirty="0" smtClean="0"/>
              <a:t>497 </a:t>
            </a:r>
            <a:r>
              <a:rPr lang="en-GB" dirty="0"/>
              <a:t>Persian and 8 English </a:t>
            </a:r>
            <a:r>
              <a:rPr lang="en-GB" dirty="0" smtClean="0"/>
              <a:t>scientific journals</a:t>
            </a:r>
            <a:r>
              <a:rPr lang="en-GB" dirty="0"/>
              <a:t>.</a:t>
            </a:r>
            <a:endParaRPr lang="en-CA" dirty="0"/>
          </a:p>
        </p:txBody>
      </p:sp>
      <p:sp>
        <p:nvSpPr>
          <p:cNvPr id="3" name="Date Placeholder 2"/>
          <p:cNvSpPr>
            <a:spLocks noGrp="1"/>
          </p:cNvSpPr>
          <p:nvPr>
            <p:ph type="dt" sz="half" idx="10"/>
          </p:nvPr>
        </p:nvSpPr>
        <p:spPr/>
        <p:txBody>
          <a:bodyPr/>
          <a:lstStyle/>
          <a:p>
            <a:pPr>
              <a:defRPr/>
            </a:pPr>
            <a:r>
              <a:rPr lang="en-US" smtClean="0"/>
              <a:t>May 13, 2014</a:t>
            </a:r>
            <a:endParaRPr lang="en-US"/>
          </a:p>
        </p:txBody>
      </p:sp>
      <p:sp>
        <p:nvSpPr>
          <p:cNvPr id="4" name="Footer Placeholder 3"/>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5" name="Slide Number Placeholder 4"/>
          <p:cNvSpPr>
            <a:spLocks noGrp="1"/>
          </p:cNvSpPr>
          <p:nvPr>
            <p:ph type="sldNum" sz="quarter" idx="12"/>
          </p:nvPr>
        </p:nvSpPr>
        <p:spPr/>
        <p:txBody>
          <a:bodyPr/>
          <a:lstStyle/>
          <a:p>
            <a:pPr>
              <a:defRPr/>
            </a:pPr>
            <a:fld id="{0F7D8E06-94A2-46FE-8CFB-389A3535EFBC}" type="slidenum">
              <a:rPr lang="en-US" smtClean="0"/>
              <a:pPr>
                <a:defRPr/>
              </a:pPr>
              <a:t>15</a:t>
            </a:fld>
            <a:endParaRPr lang="en-US"/>
          </a:p>
        </p:txBody>
      </p:sp>
    </p:spTree>
    <p:extLst>
      <p:ext uri="{BB962C8B-B14F-4D97-AF65-F5344CB8AC3E}">
        <p14:creationId xmlns:p14="http://schemas.microsoft.com/office/powerpoint/2010/main" xmlns="" val="562008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Registration System</a:t>
            </a:r>
            <a:endParaRPr lang="en-CA" dirty="0"/>
          </a:p>
        </p:txBody>
      </p:sp>
      <p:sp>
        <p:nvSpPr>
          <p:cNvPr id="3" name="Content Placeholder 2"/>
          <p:cNvSpPr>
            <a:spLocks noGrp="1"/>
          </p:cNvSpPr>
          <p:nvPr>
            <p:ph idx="1"/>
          </p:nvPr>
        </p:nvSpPr>
        <p:spPr/>
        <p:txBody>
          <a:bodyPr/>
          <a:lstStyle/>
          <a:p>
            <a:r>
              <a:rPr lang="en-CA" dirty="0" smtClean="0"/>
              <a:t>The </a:t>
            </a:r>
            <a:r>
              <a:rPr lang="en-CA" dirty="0"/>
              <a:t>data is registered and managed during the work flow of every individual object</a:t>
            </a:r>
            <a:r>
              <a:rPr lang="en-CA" dirty="0" smtClean="0"/>
              <a:t>.</a:t>
            </a:r>
          </a:p>
          <a:p>
            <a:r>
              <a:rPr lang="en-CA" dirty="0" smtClean="0"/>
              <a:t>The result:</a:t>
            </a:r>
          </a:p>
          <a:p>
            <a:pPr lvl="1"/>
            <a:r>
              <a:rPr lang="en-CA" dirty="0" smtClean="0"/>
              <a:t>Completeness</a:t>
            </a:r>
          </a:p>
          <a:p>
            <a:pPr lvl="1"/>
            <a:r>
              <a:rPr lang="en-CA" dirty="0" smtClean="0"/>
              <a:t>Validity</a:t>
            </a:r>
          </a:p>
          <a:p>
            <a:pPr lvl="1"/>
            <a:r>
              <a:rPr lang="en-CA" dirty="0" smtClean="0"/>
              <a:t>Being current ad recent</a:t>
            </a:r>
          </a:p>
          <a:p>
            <a:pPr lvl="1"/>
            <a:r>
              <a:rPr lang="en-CA" dirty="0" smtClean="0"/>
              <a:t>No extra effort</a:t>
            </a:r>
          </a:p>
          <a:p>
            <a:endParaRPr lang="en-CA"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16</a:t>
            </a:fld>
            <a:endParaRPr lang="en-US"/>
          </a:p>
        </p:txBody>
      </p:sp>
      <p:pic>
        <p:nvPicPr>
          <p:cNvPr id="7" name="Picture 6"/>
          <p:cNvPicPr/>
          <p:nvPr/>
        </p:nvPicPr>
        <p:blipFill>
          <a:blip r:embed="rId2" cstate="print">
            <a:extLst>
              <a:ext uri="{28A0092B-C50C-407E-A947-70E740481C1C}">
                <a14:useLocalDpi xmlns:a14="http://schemas.microsoft.com/office/drawing/2010/main" xmlns="" val="0"/>
              </a:ext>
            </a:extLst>
          </a:blip>
          <a:stretch>
            <a:fillRect/>
          </a:stretch>
        </p:blipFill>
        <p:spPr>
          <a:xfrm>
            <a:off x="4638674" y="1219200"/>
            <a:ext cx="4124326" cy="5029200"/>
          </a:xfrm>
          <a:prstGeom prst="rect">
            <a:avLst/>
          </a:prstGeom>
        </p:spPr>
      </p:pic>
    </p:spTree>
    <p:extLst>
      <p:ext uri="{BB962C8B-B14F-4D97-AF65-F5344CB8AC3E}">
        <p14:creationId xmlns:p14="http://schemas.microsoft.com/office/powerpoint/2010/main" xmlns="" val="407582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1" presetID="42" presetClass="exit" presetSubtype="0" fill="hold" nodeType="withEffect">
                                  <p:stCondLst>
                                    <p:cond delay="0"/>
                                  </p:stCondLst>
                                  <p:childTnLst>
                                    <p:animEffect transition="out" filter="fade">
                                      <p:cBhvr>
                                        <p:cTn id="22" dur="1000"/>
                                        <p:tgtEl>
                                          <p:spTgt spid="7"/>
                                        </p:tgtEl>
                                      </p:cBhvr>
                                    </p:animEffect>
                                    <p:anim calcmode="lin" valueType="num">
                                      <p:cBhvr>
                                        <p:cTn id="23" dur="1000"/>
                                        <p:tgtEl>
                                          <p:spTgt spid="7"/>
                                        </p:tgtEl>
                                        <p:attrNameLst>
                                          <p:attrName>ppt_x</p:attrName>
                                        </p:attrNameLst>
                                      </p:cBhvr>
                                      <p:tavLst>
                                        <p:tav tm="0">
                                          <p:val>
                                            <p:strVal val="ppt_x"/>
                                          </p:val>
                                        </p:tav>
                                        <p:tav tm="100000">
                                          <p:val>
                                            <p:strVal val="ppt_x"/>
                                          </p:val>
                                        </p:tav>
                                      </p:tavLst>
                                    </p:anim>
                                    <p:anim calcmode="lin" valueType="num">
                                      <p:cBhvr>
                                        <p:cTn id="24" dur="1000"/>
                                        <p:tgtEl>
                                          <p:spTgt spid="7"/>
                                        </p:tgtEl>
                                        <p:attrNameLst>
                                          <p:attrName>ppt_y</p:attrName>
                                        </p:attrNameLst>
                                      </p:cBhvr>
                                      <p:tavLst>
                                        <p:tav tm="0">
                                          <p:val>
                                            <p:strVal val="ppt_y"/>
                                          </p:val>
                                        </p:tav>
                                        <p:tav tm="100000">
                                          <p:val>
                                            <p:strVal val="ppt_y+.1"/>
                                          </p:val>
                                        </p:tav>
                                      </p:tavLst>
                                    </p:anim>
                                    <p:set>
                                      <p:cBhvr>
                                        <p:cTn id="25" dur="1" fill="hold">
                                          <p:stCondLst>
                                            <p:cond delay="999"/>
                                          </p:stCondLst>
                                        </p:cTn>
                                        <p:tgtEl>
                                          <p:spTgt spid="7"/>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additive="base">
                                        <p:cTn id="3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additive="base">
                                        <p:cTn id="4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additive="base">
                                        <p:cTn id="4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additive="base">
                                        <p:cTn id="54" dur="500" fill="hold"/>
                                        <p:tgtEl>
                                          <p:spTgt spid="7"/>
                                        </p:tgtEl>
                                        <p:attrNameLst>
                                          <p:attrName>ppt_x</p:attrName>
                                        </p:attrNameLst>
                                      </p:cBhvr>
                                      <p:tavLst>
                                        <p:tav tm="0">
                                          <p:val>
                                            <p:strVal val="#ppt_x"/>
                                          </p:val>
                                        </p:tav>
                                        <p:tav tm="100000">
                                          <p:val>
                                            <p:strVal val="#ppt_x"/>
                                          </p:val>
                                        </p:tav>
                                      </p:tavLst>
                                    </p:anim>
                                    <p:anim calcmode="lin" valueType="num">
                                      <p:cBhvr additive="base">
                                        <p:cTn id="5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SEMAT and NOSARS</a:t>
            </a:r>
            <a:endParaRPr lang="en-CA" dirty="0"/>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17</a:t>
            </a:fld>
            <a:endParaRPr lang="en-US"/>
          </a:p>
        </p:txBody>
      </p:sp>
      <p:sp>
        <p:nvSpPr>
          <p:cNvPr id="7" name="Flowchart: Document 6"/>
          <p:cNvSpPr/>
          <p:nvPr/>
        </p:nvSpPr>
        <p:spPr bwMode="auto">
          <a:xfrm>
            <a:off x="1440607" y="1429545"/>
            <a:ext cx="1543050" cy="790575"/>
          </a:xfrm>
          <a:prstGeom prst="flowChartDocument">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Institute’s Library</a:t>
            </a:r>
            <a:endParaRPr lang="en-US" sz="2000" dirty="0">
              <a:cs typeface="+mn-cs"/>
            </a:endParaRPr>
          </a:p>
        </p:txBody>
      </p:sp>
      <p:sp>
        <p:nvSpPr>
          <p:cNvPr id="8" name="Oval 7"/>
          <p:cNvSpPr/>
          <p:nvPr/>
        </p:nvSpPr>
        <p:spPr bwMode="auto">
          <a:xfrm>
            <a:off x="1332657" y="3967957"/>
            <a:ext cx="1897063" cy="1158875"/>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Non – research system</a:t>
            </a:r>
            <a:endParaRPr lang="en-US" sz="2000" dirty="0">
              <a:cs typeface="+mn-cs"/>
            </a:endParaRPr>
          </a:p>
        </p:txBody>
      </p:sp>
      <p:sp>
        <p:nvSpPr>
          <p:cNvPr id="9" name="Flowchart: Multidocument 8"/>
          <p:cNvSpPr/>
          <p:nvPr/>
        </p:nvSpPr>
        <p:spPr bwMode="auto">
          <a:xfrm>
            <a:off x="1072307" y="2766220"/>
            <a:ext cx="2033588" cy="982662"/>
          </a:xfrm>
          <a:prstGeom prst="flowChartMultidocument">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US" dirty="0" smtClean="0">
                <a:cs typeface="+mn-cs"/>
              </a:rPr>
              <a:t>Institutional </a:t>
            </a:r>
            <a:r>
              <a:rPr lang="en-US" dirty="0">
                <a:cs typeface="+mn-cs"/>
              </a:rPr>
              <a:t>Repository</a:t>
            </a:r>
          </a:p>
        </p:txBody>
      </p:sp>
      <p:sp>
        <p:nvSpPr>
          <p:cNvPr id="10" name="Flowchart: Magnetic Disk 9"/>
          <p:cNvSpPr/>
          <p:nvPr/>
        </p:nvSpPr>
        <p:spPr bwMode="auto">
          <a:xfrm>
            <a:off x="3542457" y="1415257"/>
            <a:ext cx="1679575" cy="982663"/>
          </a:xfrm>
          <a:prstGeom prst="flowChartMagneticDisk">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Institute ‘s CRIS</a:t>
            </a:r>
            <a:endParaRPr lang="en-US" sz="2000" dirty="0">
              <a:cs typeface="+mn-cs"/>
            </a:endParaRPr>
          </a:p>
        </p:txBody>
      </p:sp>
      <p:cxnSp>
        <p:nvCxnSpPr>
          <p:cNvPr id="11" name="Straight Arrow Connector 10"/>
          <p:cNvCxnSpPr>
            <a:cxnSpLocks noChangeShapeType="1"/>
            <a:stCxn id="7" idx="2"/>
            <a:endCxn id="9" idx="0"/>
          </p:cNvCxnSpPr>
          <p:nvPr/>
        </p:nvCxnSpPr>
        <p:spPr bwMode="auto">
          <a:xfrm rot="16200000" flipH="1">
            <a:off x="1921620" y="2458244"/>
            <a:ext cx="598488" cy="17463"/>
          </a:xfrm>
          <a:prstGeom prst="straightConnector1">
            <a:avLst/>
          </a:prstGeom>
          <a:noFill/>
          <a:ln w="9525" algn="ctr">
            <a:solidFill>
              <a:schemeClr val="tx1"/>
            </a:solidFill>
            <a:round/>
            <a:headEnd type="arrow" w="med" len="med"/>
            <a:tailEnd type="arrow" w="med" len="med"/>
          </a:ln>
        </p:spPr>
      </p:cxnSp>
      <p:cxnSp>
        <p:nvCxnSpPr>
          <p:cNvPr id="12" name="Straight Arrow Connector 11"/>
          <p:cNvCxnSpPr>
            <a:cxnSpLocks noChangeShapeType="1"/>
            <a:stCxn id="7" idx="3"/>
            <a:endCxn id="10" idx="2"/>
          </p:cNvCxnSpPr>
          <p:nvPr/>
        </p:nvCxnSpPr>
        <p:spPr bwMode="auto">
          <a:xfrm>
            <a:off x="2983657" y="1824832"/>
            <a:ext cx="558800" cy="82550"/>
          </a:xfrm>
          <a:prstGeom prst="straightConnector1">
            <a:avLst/>
          </a:prstGeom>
          <a:noFill/>
          <a:ln w="9525" algn="ctr">
            <a:solidFill>
              <a:schemeClr val="tx1"/>
            </a:solidFill>
            <a:round/>
            <a:headEnd type="arrow" w="med" len="med"/>
            <a:tailEnd type="arrow" w="med" len="med"/>
          </a:ln>
        </p:spPr>
      </p:cxnSp>
      <p:cxnSp>
        <p:nvCxnSpPr>
          <p:cNvPr id="13" name="Elbow Connector 12"/>
          <p:cNvCxnSpPr>
            <a:cxnSpLocks noChangeShapeType="1"/>
            <a:stCxn id="9" idx="3"/>
            <a:endCxn id="10" idx="4"/>
          </p:cNvCxnSpPr>
          <p:nvPr/>
        </p:nvCxnSpPr>
        <p:spPr bwMode="auto">
          <a:xfrm flipV="1">
            <a:off x="3105895" y="1907382"/>
            <a:ext cx="2116137" cy="1350963"/>
          </a:xfrm>
          <a:prstGeom prst="bentConnector3">
            <a:avLst>
              <a:gd name="adj1" fmla="val 110806"/>
            </a:avLst>
          </a:prstGeom>
          <a:noFill/>
          <a:ln w="9525" algn="ctr">
            <a:solidFill>
              <a:schemeClr val="tx1"/>
            </a:solidFill>
            <a:round/>
            <a:headEnd type="arrow" w="med" len="med"/>
            <a:tailEnd type="arrow" w="med" len="med"/>
          </a:ln>
        </p:spPr>
      </p:cxnSp>
      <p:cxnSp>
        <p:nvCxnSpPr>
          <p:cNvPr id="14" name="Shape 16"/>
          <p:cNvCxnSpPr>
            <a:cxnSpLocks noChangeShapeType="1"/>
            <a:stCxn id="10" idx="3"/>
            <a:endCxn id="8" idx="6"/>
          </p:cNvCxnSpPr>
          <p:nvPr/>
        </p:nvCxnSpPr>
        <p:spPr bwMode="auto">
          <a:xfrm rot="5400000">
            <a:off x="2731245" y="2896395"/>
            <a:ext cx="2149475" cy="1152525"/>
          </a:xfrm>
          <a:prstGeom prst="bentConnector2">
            <a:avLst/>
          </a:prstGeom>
          <a:noFill/>
          <a:ln w="9525" algn="ctr">
            <a:solidFill>
              <a:schemeClr val="tx1"/>
            </a:solidFill>
            <a:round/>
            <a:headEnd type="arrow" w="med" len="med"/>
            <a:tailEnd type="arrow" w="med" len="med"/>
          </a:ln>
        </p:spPr>
      </p:cxnSp>
      <p:sp>
        <p:nvSpPr>
          <p:cNvPr id="15" name="AutoShape 30"/>
          <p:cNvSpPr>
            <a:spLocks noChangeArrowheads="1"/>
          </p:cNvSpPr>
          <p:nvPr/>
        </p:nvSpPr>
        <p:spPr bwMode="auto">
          <a:xfrm>
            <a:off x="5797030" y="3986765"/>
            <a:ext cx="1873274" cy="1173163"/>
          </a:xfrm>
          <a:prstGeom prst="can">
            <a:avLst>
              <a:gd name="adj" fmla="val 25000"/>
            </a:avLst>
          </a:prstGeom>
          <a:solidFill>
            <a:srgbClr val="FFC000"/>
          </a:solidFill>
          <a:ln w="9525">
            <a:solidFill>
              <a:srgbClr val="000000"/>
            </a:solidFill>
            <a:round/>
            <a:headEnd/>
            <a:tailEnd/>
          </a:ln>
        </p:spPr>
        <p:txBody>
          <a:bodyPr/>
          <a:lstStyle/>
          <a:p>
            <a:pPr algn="ctr" rtl="1">
              <a:defRPr/>
            </a:pPr>
            <a:r>
              <a:rPr lang="en-CA" sz="1600" b="1" dirty="0" smtClean="0">
                <a:latin typeface="Constantia" pitchFamily="18" charset="0"/>
              </a:rPr>
              <a:t>National Repository of Dissertations</a:t>
            </a:r>
            <a:endParaRPr lang="en-US" sz="1600" b="1" dirty="0">
              <a:latin typeface="Constantia" pitchFamily="18" charset="0"/>
              <a:cs typeface="+mn-cs"/>
            </a:endParaRPr>
          </a:p>
        </p:txBody>
      </p:sp>
      <p:sp>
        <p:nvSpPr>
          <p:cNvPr id="16" name="AutoShape 30"/>
          <p:cNvSpPr>
            <a:spLocks noChangeArrowheads="1"/>
          </p:cNvSpPr>
          <p:nvPr/>
        </p:nvSpPr>
        <p:spPr bwMode="auto">
          <a:xfrm>
            <a:off x="4069903" y="5015657"/>
            <a:ext cx="2088233" cy="1512168"/>
          </a:xfrm>
          <a:prstGeom prst="can">
            <a:avLst>
              <a:gd name="adj" fmla="val 25000"/>
            </a:avLst>
          </a:prstGeom>
          <a:solidFill>
            <a:srgbClr val="FFC000"/>
          </a:solidFill>
          <a:ln w="9525">
            <a:solidFill>
              <a:srgbClr val="000000"/>
            </a:solidFill>
            <a:round/>
            <a:headEnd/>
            <a:tailEnd/>
          </a:ln>
        </p:spPr>
        <p:txBody>
          <a:bodyPr/>
          <a:lstStyle/>
          <a:p>
            <a:pPr algn="ctr" rtl="1">
              <a:defRPr/>
            </a:pPr>
            <a:r>
              <a:rPr lang="en-US" sz="1600" b="1" dirty="0" smtClean="0">
                <a:latin typeface="Constantia" pitchFamily="18" charset="0"/>
                <a:cs typeface="+mn-cs"/>
              </a:rPr>
              <a:t>National Repository of Journal Articles (NOSARS)</a:t>
            </a:r>
            <a:endParaRPr lang="en-US" sz="1600" b="1" dirty="0">
              <a:latin typeface="Constantia" pitchFamily="18" charset="0"/>
              <a:cs typeface="+mn-cs"/>
            </a:endParaRPr>
          </a:p>
        </p:txBody>
      </p:sp>
      <p:sp>
        <p:nvSpPr>
          <p:cNvPr id="17" name="Vertical Scroll 16"/>
          <p:cNvSpPr/>
          <p:nvPr/>
        </p:nvSpPr>
        <p:spPr bwMode="auto">
          <a:xfrm>
            <a:off x="6350843" y="1219200"/>
            <a:ext cx="1774825" cy="1897062"/>
          </a:xfrm>
          <a:prstGeom prst="verticalScroll">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CA" sz="2000" dirty="0" smtClean="0">
                <a:cs typeface="+mn-cs"/>
              </a:rPr>
              <a:t>SEMAT (National CRIS)</a:t>
            </a:r>
            <a:endParaRPr lang="en-US" sz="2000" dirty="0">
              <a:cs typeface="+mn-cs"/>
            </a:endParaRPr>
          </a:p>
        </p:txBody>
      </p:sp>
      <p:sp>
        <p:nvSpPr>
          <p:cNvPr id="18" name="AutoShape 30"/>
          <p:cNvSpPr>
            <a:spLocks noChangeArrowheads="1"/>
          </p:cNvSpPr>
          <p:nvPr/>
        </p:nvSpPr>
        <p:spPr bwMode="auto">
          <a:xfrm>
            <a:off x="6798742" y="5126832"/>
            <a:ext cx="1735658" cy="1174750"/>
          </a:xfrm>
          <a:prstGeom prst="can">
            <a:avLst>
              <a:gd name="adj" fmla="val 25000"/>
            </a:avLst>
          </a:prstGeom>
          <a:solidFill>
            <a:srgbClr val="FFC000"/>
          </a:solidFill>
          <a:ln w="9525">
            <a:solidFill>
              <a:srgbClr val="000000"/>
            </a:solidFill>
            <a:prstDash val="dashDot"/>
            <a:round/>
            <a:headEnd/>
            <a:tailEnd/>
          </a:ln>
        </p:spPr>
        <p:txBody>
          <a:bodyPr/>
          <a:lstStyle/>
          <a:p>
            <a:pPr algn="ctr" rtl="1">
              <a:defRPr/>
            </a:pPr>
            <a:r>
              <a:rPr lang="en-CA" sz="1600" b="1" dirty="0" smtClean="0">
                <a:latin typeface="Constantia" pitchFamily="18" charset="0"/>
                <a:cs typeface="+mn-cs"/>
              </a:rPr>
              <a:t>National Repositor</a:t>
            </a:r>
            <a:r>
              <a:rPr lang="en-CA" sz="1600" b="1" dirty="0" smtClean="0">
                <a:latin typeface="Constantia" pitchFamily="18" charset="0"/>
              </a:rPr>
              <a:t>y of Patents</a:t>
            </a:r>
            <a:endParaRPr lang="en-US" sz="1600" b="1" dirty="0">
              <a:latin typeface="Constantia" pitchFamily="18" charset="0"/>
              <a:cs typeface="+mn-cs"/>
            </a:endParaRPr>
          </a:p>
        </p:txBody>
      </p:sp>
    </p:spTree>
    <p:extLst>
      <p:ext uri="{BB962C8B-B14F-4D97-AF65-F5344CB8AC3E}">
        <p14:creationId xmlns:p14="http://schemas.microsoft.com/office/powerpoint/2010/main" xmlns="" val="58157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5" grpId="0" animBg="1"/>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130000"/>
                  </a:schemeClr>
                </a:solidFill>
              </a:rPr>
              <a:t>Message Hub</a:t>
            </a:r>
            <a:endParaRPr lang="en-US" dirty="0">
              <a:solidFill>
                <a:schemeClr val="tx2">
                  <a:satMod val="130000"/>
                </a:schemeClr>
              </a:solidFill>
            </a:endParaRPr>
          </a:p>
        </p:txBody>
      </p:sp>
      <p:sp>
        <p:nvSpPr>
          <p:cNvPr id="4" name="Cloud 3"/>
          <p:cNvSpPr/>
          <p:nvPr/>
        </p:nvSpPr>
        <p:spPr bwMode="auto">
          <a:xfrm>
            <a:off x="3733800" y="2447925"/>
            <a:ext cx="1981200" cy="1214438"/>
          </a:xfrm>
          <a:prstGeom prst="cloud">
            <a:avLst/>
          </a:prstGeom>
          <a:solidFill>
            <a:srgbClr val="FF0000"/>
          </a:solidFill>
          <a:ln w="9525" cap="flat" cmpd="sng" algn="ctr">
            <a:solidFill>
              <a:schemeClr val="tx1"/>
            </a:solidFill>
            <a:prstDash val="solid"/>
            <a:round/>
            <a:headEnd type="none" w="med" len="med"/>
            <a:tailEnd type="none" w="med" len="med"/>
          </a:ln>
          <a:effectLst/>
        </p:spPr>
        <p:txBody>
          <a:bodyPr anchor="ctr"/>
          <a:lstStyle/>
          <a:p>
            <a:pPr algn="ctr">
              <a:defRPr/>
            </a:pPr>
            <a:r>
              <a:rPr lang="en-US" sz="2000" b="1" dirty="0">
                <a:latin typeface="Arial" charset="0"/>
                <a:cs typeface="+mn-cs"/>
              </a:rPr>
              <a:t>Message Hub</a:t>
            </a:r>
          </a:p>
        </p:txBody>
      </p:sp>
      <p:sp>
        <p:nvSpPr>
          <p:cNvPr id="5" name="AutoShape 28"/>
          <p:cNvSpPr>
            <a:spLocks noChangeArrowheads="1"/>
          </p:cNvSpPr>
          <p:nvPr/>
        </p:nvSpPr>
        <p:spPr bwMode="auto">
          <a:xfrm>
            <a:off x="1804988" y="2133600"/>
            <a:ext cx="1557337" cy="1157288"/>
          </a:xfrm>
          <a:prstGeom prst="can">
            <a:avLst>
              <a:gd name="adj" fmla="val 25000"/>
            </a:avLst>
          </a:prstGeom>
          <a:solidFill>
            <a:srgbClr val="3366FF"/>
          </a:solidFill>
          <a:ln w="9525">
            <a:solidFill>
              <a:srgbClr val="000000"/>
            </a:solidFill>
            <a:round/>
            <a:headEnd/>
            <a:tailEnd/>
          </a:ln>
        </p:spPr>
        <p:txBody>
          <a:bodyPr/>
          <a:lstStyle/>
          <a:p>
            <a:pPr algn="ctr">
              <a:defRPr/>
            </a:pPr>
            <a:r>
              <a:rPr lang="en-US" b="1" dirty="0">
                <a:solidFill>
                  <a:srgbClr val="FFFFFF"/>
                </a:solidFill>
                <a:latin typeface="Times New Roman" pitchFamily="18" charset="0"/>
                <a:cs typeface="+mn-cs"/>
              </a:rPr>
              <a:t>National CRIS - SEMAT</a:t>
            </a:r>
            <a:endParaRPr lang="en-US" b="1" dirty="0">
              <a:latin typeface="Constantia" pitchFamily="18" charset="0"/>
              <a:cs typeface="+mn-cs"/>
            </a:endParaRPr>
          </a:p>
        </p:txBody>
      </p:sp>
      <p:sp>
        <p:nvSpPr>
          <p:cNvPr id="6" name="AutoShape 29"/>
          <p:cNvSpPr>
            <a:spLocks noChangeArrowheads="1"/>
          </p:cNvSpPr>
          <p:nvPr/>
        </p:nvSpPr>
        <p:spPr bwMode="auto">
          <a:xfrm>
            <a:off x="4038600" y="4162424"/>
            <a:ext cx="1447800" cy="2238376"/>
          </a:xfrm>
          <a:prstGeom prst="can">
            <a:avLst>
              <a:gd name="adj" fmla="val 33333"/>
            </a:avLst>
          </a:prstGeom>
          <a:solidFill>
            <a:srgbClr val="00FF00"/>
          </a:solidFill>
          <a:ln w="9525">
            <a:solidFill>
              <a:srgbClr val="000000"/>
            </a:solidFill>
            <a:round/>
            <a:headEnd/>
            <a:tailEnd/>
          </a:ln>
        </p:spPr>
        <p:txBody>
          <a:bodyPr/>
          <a:lstStyle/>
          <a:p>
            <a:pPr algn="ctr">
              <a:defRPr/>
            </a:pPr>
            <a:r>
              <a:rPr lang="en-US" b="1" dirty="0" smtClean="0">
                <a:latin typeface="Times New Roman" pitchFamily="18" charset="0"/>
                <a:cs typeface="+mn-cs"/>
              </a:rPr>
              <a:t>Institutional CRIS, </a:t>
            </a:r>
            <a:r>
              <a:rPr lang="en-CA" b="1" dirty="0">
                <a:latin typeface="Times New Roman" pitchFamily="18" charset="0"/>
                <a:cs typeface="+mn-cs"/>
              </a:rPr>
              <a:t>Journal Publishing System of Institute</a:t>
            </a:r>
          </a:p>
          <a:p>
            <a:pPr algn="ctr">
              <a:defRPr/>
            </a:pPr>
            <a:endParaRPr lang="en-US" b="1" dirty="0">
              <a:latin typeface="Constantia" pitchFamily="18" charset="0"/>
              <a:cs typeface="+mn-cs"/>
            </a:endParaRPr>
          </a:p>
        </p:txBody>
      </p:sp>
      <p:sp>
        <p:nvSpPr>
          <p:cNvPr id="7" name="AutoShape 30"/>
          <p:cNvSpPr>
            <a:spLocks noChangeArrowheads="1"/>
          </p:cNvSpPr>
          <p:nvPr/>
        </p:nvSpPr>
        <p:spPr bwMode="auto">
          <a:xfrm>
            <a:off x="6019800" y="2233613"/>
            <a:ext cx="1524000" cy="1028700"/>
          </a:xfrm>
          <a:prstGeom prst="can">
            <a:avLst>
              <a:gd name="adj" fmla="val 25000"/>
            </a:avLst>
          </a:prstGeom>
          <a:solidFill>
            <a:srgbClr val="339966"/>
          </a:solidFill>
          <a:ln w="9525">
            <a:solidFill>
              <a:srgbClr val="000000"/>
            </a:solidFill>
            <a:round/>
            <a:headEnd/>
            <a:tailEnd/>
          </a:ln>
        </p:spPr>
        <p:txBody>
          <a:bodyPr/>
          <a:lstStyle/>
          <a:p>
            <a:pPr algn="ctr">
              <a:defRPr/>
            </a:pPr>
            <a:r>
              <a:rPr lang="en-US" b="1" dirty="0" smtClean="0">
                <a:latin typeface="Times New Roman" pitchFamily="18" charset="0"/>
                <a:cs typeface="+mn-cs"/>
              </a:rPr>
              <a:t>NOSARS</a:t>
            </a:r>
            <a:endParaRPr lang="en-US" b="1" dirty="0">
              <a:latin typeface="Constantia" pitchFamily="18" charset="0"/>
              <a:cs typeface="+mn-cs"/>
            </a:endParaRPr>
          </a:p>
        </p:txBody>
      </p:sp>
      <p:sp>
        <p:nvSpPr>
          <p:cNvPr id="8" name="Line 31"/>
          <p:cNvSpPr>
            <a:spLocks noChangeShapeType="1"/>
          </p:cNvSpPr>
          <p:nvPr/>
        </p:nvSpPr>
        <p:spPr bwMode="auto">
          <a:xfrm flipH="1">
            <a:off x="3305175" y="2667000"/>
            <a:ext cx="2790825" cy="138113"/>
          </a:xfrm>
          <a:prstGeom prst="line">
            <a:avLst/>
          </a:prstGeom>
          <a:noFill/>
          <a:ln w="22225">
            <a:solidFill>
              <a:srgbClr val="000000"/>
            </a:solidFill>
            <a:prstDash val="dash"/>
            <a:round/>
            <a:headEnd type="stealth"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9" name="Line 32"/>
          <p:cNvSpPr>
            <a:spLocks noChangeShapeType="1"/>
          </p:cNvSpPr>
          <p:nvPr/>
        </p:nvSpPr>
        <p:spPr bwMode="auto">
          <a:xfrm flipV="1">
            <a:off x="5448300" y="3200400"/>
            <a:ext cx="952500" cy="1162050"/>
          </a:xfrm>
          <a:prstGeom prst="line">
            <a:avLst/>
          </a:prstGeom>
          <a:noFill/>
          <a:ln w="22225">
            <a:solidFill>
              <a:schemeClr val="tx1"/>
            </a:solidFill>
            <a:prstDash val="dash"/>
            <a:round/>
            <a:headEnd type="stealth"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 name="Line 39"/>
          <p:cNvSpPr>
            <a:spLocks noChangeShapeType="1"/>
          </p:cNvSpPr>
          <p:nvPr/>
        </p:nvSpPr>
        <p:spPr bwMode="auto">
          <a:xfrm>
            <a:off x="3124200" y="3276600"/>
            <a:ext cx="1038225" cy="1100138"/>
          </a:xfrm>
          <a:prstGeom prst="line">
            <a:avLst/>
          </a:prstGeom>
          <a:noFill/>
          <a:ln w="22225">
            <a:solidFill>
              <a:schemeClr val="tx1"/>
            </a:solidFill>
            <a:prstDash val="dash"/>
            <a:round/>
            <a:headEnd type="stealth"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cxnSp>
        <p:nvCxnSpPr>
          <p:cNvPr id="17" name="Straight Arrow Connector 16"/>
          <p:cNvCxnSpPr>
            <a:stCxn id="4" idx="2"/>
          </p:cNvCxnSpPr>
          <p:nvPr/>
        </p:nvCxnSpPr>
        <p:spPr>
          <a:xfrm rot="10800000">
            <a:off x="3305175" y="2733675"/>
            <a:ext cx="434975" cy="3222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4" idx="1"/>
            <a:endCxn id="6" idx="1"/>
          </p:cNvCxnSpPr>
          <p:nvPr/>
        </p:nvCxnSpPr>
        <p:spPr>
          <a:xfrm>
            <a:off x="4724400" y="3661070"/>
            <a:ext cx="38100" cy="501354"/>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4" idx="0"/>
          </p:cNvCxnSpPr>
          <p:nvPr/>
        </p:nvCxnSpPr>
        <p:spPr>
          <a:xfrm flipV="1">
            <a:off x="5713413" y="2733675"/>
            <a:ext cx="377825" cy="32226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0" name="AutoShape 30"/>
          <p:cNvSpPr>
            <a:spLocks noChangeArrowheads="1"/>
          </p:cNvSpPr>
          <p:nvPr/>
        </p:nvSpPr>
        <p:spPr bwMode="auto">
          <a:xfrm>
            <a:off x="7162800" y="3733800"/>
            <a:ext cx="1524000" cy="1524000"/>
          </a:xfrm>
          <a:prstGeom prst="can">
            <a:avLst>
              <a:gd name="adj" fmla="val 25000"/>
            </a:avLst>
          </a:prstGeom>
          <a:solidFill>
            <a:srgbClr val="FFC000"/>
          </a:solidFill>
          <a:ln w="9525">
            <a:solidFill>
              <a:srgbClr val="000000"/>
            </a:solidFill>
            <a:round/>
            <a:headEnd/>
            <a:tailEnd/>
          </a:ln>
        </p:spPr>
        <p:txBody>
          <a:bodyPr/>
          <a:lstStyle/>
          <a:p>
            <a:pPr algn="ctr">
              <a:defRPr/>
            </a:pPr>
            <a:r>
              <a:rPr lang="en-US" sz="1600" b="1" dirty="0">
                <a:latin typeface="Constantia" pitchFamily="18" charset="0"/>
                <a:cs typeface="+mn-cs"/>
              </a:rPr>
              <a:t>National Repository for Dissertations</a:t>
            </a:r>
          </a:p>
        </p:txBody>
      </p:sp>
      <p:sp>
        <p:nvSpPr>
          <p:cNvPr id="21" name="AutoShape 30"/>
          <p:cNvSpPr>
            <a:spLocks noChangeArrowheads="1"/>
          </p:cNvSpPr>
          <p:nvPr/>
        </p:nvSpPr>
        <p:spPr bwMode="auto">
          <a:xfrm>
            <a:off x="5924550" y="4419600"/>
            <a:ext cx="1238250" cy="1295400"/>
          </a:xfrm>
          <a:prstGeom prst="can">
            <a:avLst>
              <a:gd name="adj" fmla="val 25000"/>
            </a:avLst>
          </a:prstGeom>
          <a:solidFill>
            <a:srgbClr val="FFC000"/>
          </a:solidFill>
          <a:ln w="9525">
            <a:solidFill>
              <a:srgbClr val="000000"/>
            </a:solidFill>
            <a:round/>
            <a:headEnd/>
            <a:tailEnd/>
          </a:ln>
        </p:spPr>
        <p:txBody>
          <a:bodyPr/>
          <a:lstStyle/>
          <a:p>
            <a:pPr algn="ctr">
              <a:defRPr/>
            </a:pPr>
            <a:r>
              <a:rPr lang="en-US" sz="1600" b="1" dirty="0" smtClean="0">
                <a:latin typeface="Constantia" pitchFamily="18" charset="0"/>
                <a:cs typeface="+mn-cs"/>
              </a:rPr>
              <a:t>National Repository for Patents</a:t>
            </a:r>
            <a:endParaRPr lang="en-US" sz="1600" b="1" dirty="0">
              <a:latin typeface="Constantia" pitchFamily="18" charset="0"/>
              <a:cs typeface="+mn-cs"/>
            </a:endParaRPr>
          </a:p>
        </p:txBody>
      </p:sp>
      <p:sp>
        <p:nvSpPr>
          <p:cNvPr id="22" name="AutoShape 30"/>
          <p:cNvSpPr>
            <a:spLocks noChangeArrowheads="1"/>
          </p:cNvSpPr>
          <p:nvPr/>
        </p:nvSpPr>
        <p:spPr bwMode="auto">
          <a:xfrm>
            <a:off x="804863" y="3876675"/>
            <a:ext cx="1143000" cy="1028700"/>
          </a:xfrm>
          <a:prstGeom prst="can">
            <a:avLst>
              <a:gd name="adj" fmla="val 25000"/>
            </a:avLst>
          </a:prstGeom>
          <a:solidFill>
            <a:srgbClr val="FFC000"/>
          </a:solidFill>
          <a:ln w="9525">
            <a:solidFill>
              <a:srgbClr val="000000"/>
            </a:solidFill>
            <a:round/>
            <a:headEnd/>
            <a:tailEnd/>
          </a:ln>
        </p:spPr>
        <p:txBody>
          <a:bodyPr/>
          <a:lstStyle/>
          <a:p>
            <a:pPr algn="ctr">
              <a:defRPr/>
            </a:pPr>
            <a:r>
              <a:rPr lang="en-US" sz="1600" b="1" dirty="0">
                <a:latin typeface="Constantia" pitchFamily="18" charset="0"/>
                <a:cs typeface="+mn-cs"/>
              </a:rPr>
              <a:t>Other systems: HR, EMS</a:t>
            </a:r>
          </a:p>
        </p:txBody>
      </p:sp>
      <p:cxnSp>
        <p:nvCxnSpPr>
          <p:cNvPr id="23" name="Straight Arrow Connector 22"/>
          <p:cNvCxnSpPr>
            <a:stCxn id="4" idx="0"/>
            <a:endCxn id="21" idx="1"/>
          </p:cNvCxnSpPr>
          <p:nvPr/>
        </p:nvCxnSpPr>
        <p:spPr>
          <a:xfrm>
            <a:off x="5713349" y="3055144"/>
            <a:ext cx="830326" cy="136445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stCxn id="4" idx="0"/>
            <a:endCxn id="20" idx="2"/>
          </p:cNvCxnSpPr>
          <p:nvPr/>
        </p:nvCxnSpPr>
        <p:spPr>
          <a:xfrm>
            <a:off x="5713413" y="3055938"/>
            <a:ext cx="1449387" cy="14398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4" idx="2"/>
            <a:endCxn id="22" idx="4"/>
          </p:cNvCxnSpPr>
          <p:nvPr/>
        </p:nvCxnSpPr>
        <p:spPr>
          <a:xfrm rot="10800000" flipV="1">
            <a:off x="1947863" y="3054350"/>
            <a:ext cx="1792287" cy="133667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2" name="Date Placeholder 51"/>
          <p:cNvSpPr>
            <a:spLocks noGrp="1"/>
          </p:cNvSpPr>
          <p:nvPr>
            <p:ph type="dt" sz="quarter" idx="10"/>
          </p:nvPr>
        </p:nvSpPr>
        <p:spPr/>
        <p:txBody>
          <a:bodyPr/>
          <a:lstStyle/>
          <a:p>
            <a:pPr>
              <a:defRPr/>
            </a:pPr>
            <a:r>
              <a:rPr lang="en-US" smtClean="0"/>
              <a:t>May 13, 2014</a:t>
            </a:r>
            <a:endParaRPr lang="en-US"/>
          </a:p>
        </p:txBody>
      </p:sp>
      <p:sp>
        <p:nvSpPr>
          <p:cNvPr id="53" name="Slide Number Placeholder 52"/>
          <p:cNvSpPr>
            <a:spLocks noGrp="1"/>
          </p:cNvSpPr>
          <p:nvPr>
            <p:ph type="sldNum" sz="quarter" idx="12"/>
          </p:nvPr>
        </p:nvSpPr>
        <p:spPr/>
        <p:txBody>
          <a:bodyPr/>
          <a:lstStyle/>
          <a:p>
            <a:pPr>
              <a:defRPr/>
            </a:pPr>
            <a:fld id="{EAB595A0-5FA4-4505-8E5B-F538FEE0932F}" type="slidenum">
              <a:rPr lang="en-US"/>
              <a:pPr>
                <a:defRPr/>
              </a:pPr>
              <a:t>18</a:t>
            </a:fld>
            <a:endParaRPr lang="en-US"/>
          </a:p>
        </p:txBody>
      </p:sp>
      <p:sp>
        <p:nvSpPr>
          <p:cNvPr id="54" name="Footer Placeholder 53"/>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12" name="TextBox 11"/>
          <p:cNvSpPr txBox="1"/>
          <p:nvPr/>
        </p:nvSpPr>
        <p:spPr>
          <a:xfrm rot="16200000">
            <a:off x="3978301" y="4588924"/>
            <a:ext cx="1120820" cy="369332"/>
          </a:xfrm>
          <a:prstGeom prst="rect">
            <a:avLst/>
          </a:prstGeom>
          <a:solidFill>
            <a:schemeClr val="accent1"/>
          </a:solidFill>
        </p:spPr>
        <p:txBody>
          <a:bodyPr wrap="none" rtlCol="0">
            <a:spAutoFit/>
          </a:bodyPr>
          <a:lstStyle/>
          <a:p>
            <a:r>
              <a:rPr lang="en-CA" dirty="0" smtClean="0"/>
              <a:t>Message</a:t>
            </a:r>
            <a:endParaRPr lang="en-CA" dirty="0"/>
          </a:p>
        </p:txBody>
      </p:sp>
      <p:sp>
        <p:nvSpPr>
          <p:cNvPr id="27" name="TextBox 26"/>
          <p:cNvSpPr txBox="1"/>
          <p:nvPr/>
        </p:nvSpPr>
        <p:spPr>
          <a:xfrm rot="19683795">
            <a:off x="4717351" y="3028443"/>
            <a:ext cx="1120820" cy="369332"/>
          </a:xfrm>
          <a:prstGeom prst="rect">
            <a:avLst/>
          </a:prstGeom>
          <a:solidFill>
            <a:schemeClr val="accent1"/>
          </a:solidFill>
        </p:spPr>
        <p:txBody>
          <a:bodyPr wrap="none" rtlCol="0">
            <a:spAutoFit/>
          </a:bodyPr>
          <a:lstStyle/>
          <a:p>
            <a:r>
              <a:rPr lang="en-CA" dirty="0" smtClean="0"/>
              <a:t>Message</a:t>
            </a:r>
            <a:endParaRPr lang="en-CA" dirty="0"/>
          </a:p>
        </p:txBody>
      </p:sp>
      <p:sp>
        <p:nvSpPr>
          <p:cNvPr id="28" name="TextBox 27"/>
          <p:cNvSpPr txBox="1"/>
          <p:nvPr/>
        </p:nvSpPr>
        <p:spPr>
          <a:xfrm rot="2644178">
            <a:off x="3674524" y="3042744"/>
            <a:ext cx="1120820" cy="369332"/>
          </a:xfrm>
          <a:prstGeom prst="rect">
            <a:avLst/>
          </a:prstGeom>
          <a:solidFill>
            <a:schemeClr val="accent1"/>
          </a:solidFill>
        </p:spPr>
        <p:txBody>
          <a:bodyPr wrap="none" rtlCol="0">
            <a:spAutoFit/>
          </a:bodyPr>
          <a:lstStyle/>
          <a:p>
            <a:r>
              <a:rPr lang="en-CA" dirty="0" smtClean="0"/>
              <a:t>Message</a:t>
            </a:r>
            <a:endParaRPr lang="en-CA"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nodeType="click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ppt_x"/>
                                          </p:val>
                                        </p:tav>
                                        <p:tav tm="100000">
                                          <p:val>
                                            <p:strVal val="#ppt_x"/>
                                          </p:val>
                                        </p:tav>
                                      </p:tavLst>
                                    </p:anim>
                                    <p:anim calcmode="lin" valueType="num">
                                      <p:cBhvr additive="base">
                                        <p:cTn id="70" dur="500" fill="hold"/>
                                        <p:tgtEl>
                                          <p:spTgt spid="23"/>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additive="base">
                                        <p:cTn id="77" dur="500" fill="hold"/>
                                        <p:tgtEl>
                                          <p:spTgt spid="25"/>
                                        </p:tgtEl>
                                        <p:attrNameLst>
                                          <p:attrName>ppt_x</p:attrName>
                                        </p:attrNameLst>
                                      </p:cBhvr>
                                      <p:tavLst>
                                        <p:tav tm="0">
                                          <p:val>
                                            <p:strVal val="#ppt_x"/>
                                          </p:val>
                                        </p:tav>
                                        <p:tav tm="100000">
                                          <p:val>
                                            <p:strVal val="#ppt_x"/>
                                          </p:val>
                                        </p:tav>
                                      </p:tavLst>
                                    </p:anim>
                                    <p:anim calcmode="lin" valueType="num">
                                      <p:cBhvr additive="base">
                                        <p:cTn id="7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additive="base">
                                        <p:cTn id="83" dur="500" fill="hold"/>
                                        <p:tgtEl>
                                          <p:spTgt spid="12"/>
                                        </p:tgtEl>
                                        <p:attrNameLst>
                                          <p:attrName>ppt_x</p:attrName>
                                        </p:attrNameLst>
                                      </p:cBhvr>
                                      <p:tavLst>
                                        <p:tav tm="0">
                                          <p:val>
                                            <p:strVal val="#ppt_x"/>
                                          </p:val>
                                        </p:tav>
                                        <p:tav tm="100000">
                                          <p:val>
                                            <p:strVal val="#ppt_x"/>
                                          </p:val>
                                        </p:tav>
                                      </p:tavLst>
                                    </p:anim>
                                    <p:anim calcmode="lin" valueType="num">
                                      <p:cBhvr additive="base">
                                        <p:cTn id="8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64" presetClass="path" presetSubtype="0" accel="50000" decel="50000" fill="hold" grpId="1" nodeType="clickEffect">
                                  <p:stCondLst>
                                    <p:cond delay="0"/>
                                  </p:stCondLst>
                                  <p:childTnLst>
                                    <p:animMotion origin="layout" path="M -4.16667E-6 -4.81481E-6 L 0.00365 -0.19606 " pathEditMode="relative" rAng="0" ptsTypes="AA">
                                      <p:cBhvr>
                                        <p:cTn id="88" dur="2000" fill="hold"/>
                                        <p:tgtEl>
                                          <p:spTgt spid="12"/>
                                        </p:tgtEl>
                                        <p:attrNameLst>
                                          <p:attrName>ppt_x</p:attrName>
                                          <p:attrName>ppt_y</p:attrName>
                                        </p:attrNameLst>
                                      </p:cBhvr>
                                      <p:rCtr x="174" y="-9815"/>
                                    </p:animMotion>
                                  </p:childTnLst>
                                </p:cTn>
                              </p:par>
                            </p:childTnLst>
                          </p:cTn>
                        </p:par>
                      </p:childTnLst>
                    </p:cTn>
                  </p:par>
                  <p:par>
                    <p:cTn id="89" fill="hold">
                      <p:stCondLst>
                        <p:cond delay="indefinite"/>
                      </p:stCondLst>
                      <p:childTnLst>
                        <p:par>
                          <p:cTn id="90" fill="hold">
                            <p:stCondLst>
                              <p:cond delay="0"/>
                            </p:stCondLst>
                            <p:childTnLst>
                              <p:par>
                                <p:cTn id="91" presetID="42" presetClass="exit" presetSubtype="0" fill="hold" grpId="2" nodeType="clickEffect">
                                  <p:stCondLst>
                                    <p:cond delay="0"/>
                                  </p:stCondLst>
                                  <p:childTnLst>
                                    <p:animEffect transition="out" filter="fade">
                                      <p:cBhvr>
                                        <p:cTn id="92" dur="1000"/>
                                        <p:tgtEl>
                                          <p:spTgt spid="12"/>
                                        </p:tgtEl>
                                      </p:cBhvr>
                                    </p:animEffect>
                                    <p:anim calcmode="lin" valueType="num">
                                      <p:cBhvr>
                                        <p:cTn id="93" dur="1000"/>
                                        <p:tgtEl>
                                          <p:spTgt spid="12"/>
                                        </p:tgtEl>
                                        <p:attrNameLst>
                                          <p:attrName>ppt_x</p:attrName>
                                        </p:attrNameLst>
                                      </p:cBhvr>
                                      <p:tavLst>
                                        <p:tav tm="0">
                                          <p:val>
                                            <p:strVal val="ppt_x"/>
                                          </p:val>
                                        </p:tav>
                                        <p:tav tm="100000">
                                          <p:val>
                                            <p:strVal val="ppt_x"/>
                                          </p:val>
                                        </p:tav>
                                      </p:tavLst>
                                    </p:anim>
                                    <p:anim calcmode="lin" valueType="num">
                                      <p:cBhvr>
                                        <p:cTn id="94" dur="1000"/>
                                        <p:tgtEl>
                                          <p:spTgt spid="12"/>
                                        </p:tgtEl>
                                        <p:attrNameLst>
                                          <p:attrName>ppt_y</p:attrName>
                                        </p:attrNameLst>
                                      </p:cBhvr>
                                      <p:tavLst>
                                        <p:tav tm="0">
                                          <p:val>
                                            <p:strVal val="ppt_y"/>
                                          </p:val>
                                        </p:tav>
                                        <p:tav tm="100000">
                                          <p:val>
                                            <p:strVal val="ppt_y+.1"/>
                                          </p:val>
                                        </p:tav>
                                      </p:tavLst>
                                    </p:anim>
                                    <p:set>
                                      <p:cBhvr>
                                        <p:cTn id="95" dur="1" fill="hold">
                                          <p:stCondLst>
                                            <p:cond delay="999"/>
                                          </p:stCondLst>
                                        </p:cTn>
                                        <p:tgtEl>
                                          <p:spTgt spid="12"/>
                                        </p:tgtEl>
                                        <p:attrNameLst>
                                          <p:attrName>style.visibility</p:attrName>
                                        </p:attrNameLst>
                                      </p:cBhvr>
                                      <p:to>
                                        <p:strVal val="hidden"/>
                                      </p:to>
                                    </p:set>
                                  </p:childTnLst>
                                </p:cTn>
                              </p:par>
                              <p:par>
                                <p:cTn id="96" presetID="2" presetClass="entr" presetSubtype="4" fill="hold" grpId="1" nodeType="withEffect">
                                  <p:stCondLst>
                                    <p:cond delay="0"/>
                                  </p:stCondLst>
                                  <p:childTnLst>
                                    <p:set>
                                      <p:cBhvr>
                                        <p:cTn id="97" dur="1" fill="hold">
                                          <p:stCondLst>
                                            <p:cond delay="0"/>
                                          </p:stCondLst>
                                        </p:cTn>
                                        <p:tgtEl>
                                          <p:spTgt spid="27"/>
                                        </p:tgtEl>
                                        <p:attrNameLst>
                                          <p:attrName>style.visibility</p:attrName>
                                        </p:attrNameLst>
                                      </p:cBhvr>
                                      <p:to>
                                        <p:strVal val="visible"/>
                                      </p:to>
                                    </p:set>
                                    <p:anim calcmode="lin" valueType="num">
                                      <p:cBhvr additive="base">
                                        <p:cTn id="98" dur="500" fill="hold"/>
                                        <p:tgtEl>
                                          <p:spTgt spid="27"/>
                                        </p:tgtEl>
                                        <p:attrNameLst>
                                          <p:attrName>ppt_x</p:attrName>
                                        </p:attrNameLst>
                                      </p:cBhvr>
                                      <p:tavLst>
                                        <p:tav tm="0">
                                          <p:val>
                                            <p:strVal val="#ppt_x"/>
                                          </p:val>
                                        </p:tav>
                                        <p:tav tm="100000">
                                          <p:val>
                                            <p:strVal val="#ppt_x"/>
                                          </p:val>
                                        </p:tav>
                                      </p:tavLst>
                                    </p:anim>
                                    <p:anim calcmode="lin" valueType="num">
                                      <p:cBhvr additive="base">
                                        <p:cTn id="99" dur="500" fill="hold"/>
                                        <p:tgtEl>
                                          <p:spTgt spid="27"/>
                                        </p:tgtEl>
                                        <p:attrNameLst>
                                          <p:attrName>ppt_y</p:attrName>
                                        </p:attrNameLst>
                                      </p:cBhvr>
                                      <p:tavLst>
                                        <p:tav tm="0">
                                          <p:val>
                                            <p:strVal val="1+#ppt_h/2"/>
                                          </p:val>
                                        </p:tav>
                                        <p:tav tm="100000">
                                          <p:val>
                                            <p:strVal val="#ppt_y"/>
                                          </p:val>
                                        </p:tav>
                                      </p:tavLst>
                                    </p:anim>
                                  </p:childTnLst>
                                </p:cTn>
                              </p:par>
                              <p:par>
                                <p:cTn id="100" presetID="2" presetClass="entr" presetSubtype="4" fill="hold" grpId="1" nodeType="with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500" fill="hold"/>
                                        <p:tgtEl>
                                          <p:spTgt spid="28"/>
                                        </p:tgtEl>
                                        <p:attrNameLst>
                                          <p:attrName>ppt_x</p:attrName>
                                        </p:attrNameLst>
                                      </p:cBhvr>
                                      <p:tavLst>
                                        <p:tav tm="0">
                                          <p:val>
                                            <p:strVal val="#ppt_x"/>
                                          </p:val>
                                        </p:tav>
                                        <p:tav tm="100000">
                                          <p:val>
                                            <p:strVal val="#ppt_x"/>
                                          </p:val>
                                        </p:tav>
                                      </p:tavLst>
                                    </p:anim>
                                    <p:anim calcmode="lin" valueType="num">
                                      <p:cBhvr additive="base">
                                        <p:cTn id="10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9" presetClass="path" presetSubtype="0" accel="50000" decel="50000" fill="hold" grpId="0" nodeType="clickEffect">
                                  <p:stCondLst>
                                    <p:cond delay="0"/>
                                  </p:stCondLst>
                                  <p:childTnLst>
                                    <p:animMotion origin="layout" path="M 0.0368 0.0294 L -0.11806 -0.05231 " pathEditMode="relative" rAng="0" ptsTypes="AA">
                                      <p:cBhvr>
                                        <p:cTn id="107" dur="2000" fill="hold"/>
                                        <p:tgtEl>
                                          <p:spTgt spid="28"/>
                                        </p:tgtEl>
                                        <p:attrNameLst>
                                          <p:attrName>ppt_x</p:attrName>
                                          <p:attrName>ppt_y</p:attrName>
                                        </p:attrNameLst>
                                      </p:cBhvr>
                                      <p:rCtr x="-7743" y="-4097"/>
                                    </p:animMotion>
                                  </p:childTnLst>
                                </p:cTn>
                              </p:par>
                              <p:par>
                                <p:cTn id="108" presetID="56" presetClass="path" presetSubtype="0" accel="50000" decel="50000" fill="hold" grpId="0" nodeType="withEffect">
                                  <p:stCondLst>
                                    <p:cond delay="0"/>
                                  </p:stCondLst>
                                  <p:childTnLst>
                                    <p:animMotion origin="layout" path="M 3.05556E-6 1.48148E-6 L 0.15607 -0.07963 " pathEditMode="relative" rAng="0" ptsTypes="AA">
                                      <p:cBhvr>
                                        <p:cTn id="109" dur="2000" fill="hold"/>
                                        <p:tgtEl>
                                          <p:spTgt spid="27"/>
                                        </p:tgtEl>
                                        <p:attrNameLst>
                                          <p:attrName>ppt_x</p:attrName>
                                          <p:attrName>ppt_y</p:attrName>
                                        </p:attrNameLst>
                                      </p:cBhvr>
                                      <p:rCtr x="7795" y="-3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animBg="1"/>
      <p:bldP spid="20" grpId="0" animBg="1"/>
      <p:bldP spid="21" grpId="0" animBg="1"/>
      <p:bldP spid="22" grpId="0" animBg="1"/>
      <p:bldP spid="12" grpId="0" animBg="1"/>
      <p:bldP spid="12" grpId="1" animBg="1"/>
      <p:bldP spid="12" grpId="2" animBg="1"/>
      <p:bldP spid="27" grpId="0" animBg="1"/>
      <p:bldP spid="27" grpId="1" animBg="1"/>
      <p:bldP spid="28" grpId="0" animBg="1"/>
      <p:bldP spid="2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Full texts of journal articles are important.</a:t>
            </a:r>
          </a:p>
          <a:p>
            <a:r>
              <a:rPr lang="en-US" dirty="0" smtClean="0"/>
              <a:t>Registration </a:t>
            </a:r>
            <a:r>
              <a:rPr lang="en-US" smtClean="0"/>
              <a:t>mechanism works well.</a:t>
            </a:r>
            <a:endParaRPr lang="en-US" dirty="0" smtClean="0"/>
          </a:p>
          <a:p>
            <a:r>
              <a:rPr lang="en-US" dirty="0" smtClean="0"/>
              <a:t>Message hub for communicating among all systems.</a:t>
            </a:r>
          </a:p>
          <a:p>
            <a:r>
              <a:rPr lang="en-US" dirty="0" smtClean="0"/>
              <a:t>Institutional mapping should be carefully done</a:t>
            </a:r>
          </a:p>
          <a:p>
            <a:r>
              <a:rPr lang="en-US" dirty="0" smtClean="0"/>
              <a:t>NOSARS is alive now.</a:t>
            </a:r>
          </a:p>
        </p:txBody>
      </p:sp>
      <p:sp>
        <p:nvSpPr>
          <p:cNvPr id="4" name="Date Placeholder 3"/>
          <p:cNvSpPr>
            <a:spLocks noGrp="1"/>
          </p:cNvSpPr>
          <p:nvPr>
            <p:ph type="dt" sz="half"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4F72CB27-34E5-4A43-8CB1-F66A3E14F1E9}" type="slidenum">
              <a:rPr lang="en-US" smtClean="0"/>
              <a:pPr>
                <a:defRPr/>
              </a:pPr>
              <a:t>19</a:t>
            </a:fld>
            <a:endParaRPr lang="en-US"/>
          </a:p>
        </p:txBody>
      </p:sp>
    </p:spTree>
    <p:extLst>
      <p:ext uri="{BB962C8B-B14F-4D97-AF65-F5344CB8AC3E}">
        <p14:creationId xmlns:p14="http://schemas.microsoft.com/office/powerpoint/2010/main" xmlns="" val="37400276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1431925" y="1347788"/>
            <a:ext cx="7407275" cy="1471612"/>
          </a:xfrm>
        </p:spPr>
        <p:txBody>
          <a:bodyPr/>
          <a:lstStyle/>
          <a:p>
            <a:pPr eaLnBrk="1" fontAlgn="auto" hangingPunct="1">
              <a:spcAft>
                <a:spcPts val="0"/>
              </a:spcAft>
              <a:defRPr/>
            </a:pPr>
            <a:r>
              <a:rPr lang="en-US" dirty="0" smtClean="0">
                <a:solidFill>
                  <a:schemeClr val="tx2">
                    <a:satMod val="130000"/>
                  </a:schemeClr>
                </a:solidFill>
              </a:rPr>
              <a:t>Thank you for your attention</a:t>
            </a:r>
            <a:endParaRPr lang="en-US" dirty="0">
              <a:solidFill>
                <a:schemeClr val="tx2">
                  <a:satMod val="130000"/>
                </a:schemeClr>
              </a:solidFill>
            </a:endParaRPr>
          </a:p>
        </p:txBody>
      </p:sp>
      <p:sp>
        <p:nvSpPr>
          <p:cNvPr id="8" name="Subtitle 7"/>
          <p:cNvSpPr>
            <a:spLocks noGrp="1"/>
          </p:cNvSpPr>
          <p:nvPr>
            <p:ph type="subTitle" idx="1"/>
          </p:nvPr>
        </p:nvSpPr>
        <p:spPr>
          <a:xfrm>
            <a:off x="1431925" y="3810000"/>
            <a:ext cx="7407275" cy="1752600"/>
          </a:xfrm>
        </p:spPr>
        <p:txBody>
          <a:bodyPr>
            <a:normAutofit/>
          </a:bodyPr>
          <a:lstStyle/>
          <a:p>
            <a:pPr eaLnBrk="1" fontAlgn="auto" hangingPunct="1">
              <a:spcAft>
                <a:spcPts val="0"/>
              </a:spcAft>
              <a:buFont typeface="Wingdings 2"/>
              <a:buNone/>
              <a:defRPr/>
            </a:pPr>
            <a:r>
              <a:rPr lang="en-US" dirty="0" smtClean="0"/>
              <a:t>Comments, Suggestions, Questions?</a:t>
            </a:r>
          </a:p>
          <a:p>
            <a:pPr eaLnBrk="1" fontAlgn="auto" hangingPunct="1">
              <a:spcAft>
                <a:spcPts val="0"/>
              </a:spcAft>
              <a:buFont typeface="Wingdings 2"/>
              <a:buNone/>
              <a:defRPr/>
            </a:pPr>
            <a:r>
              <a:rPr lang="en-US" dirty="0" smtClean="0">
                <a:hlinkClick r:id="rId2"/>
              </a:rPr>
              <a:t>mehrtash@irandoc.ac.ir</a:t>
            </a:r>
            <a:endParaRPr lang="en-US" dirty="0" smtClean="0"/>
          </a:p>
          <a:p>
            <a:pPr eaLnBrk="1" fontAlgn="auto" hangingPunct="1">
              <a:spcAft>
                <a:spcPts val="0"/>
              </a:spcAft>
              <a:defRPr/>
            </a:pPr>
            <a:r>
              <a:rPr lang="en-US" dirty="0" smtClean="0">
                <a:hlinkClick r:id="rId3"/>
              </a:rPr>
              <a:t>omid@fatemi.net</a:t>
            </a:r>
            <a:endParaRPr lang="en-US" dirty="0"/>
          </a:p>
        </p:txBody>
      </p:sp>
      <p:sp>
        <p:nvSpPr>
          <p:cNvPr id="4" name="Date Placeholder 3"/>
          <p:cNvSpPr>
            <a:spLocks noGrp="1"/>
          </p:cNvSpPr>
          <p:nvPr>
            <p:ph type="dt" sz="quarter" idx="10"/>
          </p:nvPr>
        </p:nvSpPr>
        <p:spPr/>
        <p:txBody>
          <a:bodyPr/>
          <a:lstStyle/>
          <a:p>
            <a:pPr>
              <a:defRPr/>
            </a:pPr>
            <a:r>
              <a:rPr lang="en-US" smtClean="0"/>
              <a:t>May 13, 2014</a:t>
            </a:r>
            <a:endParaRPr lang="en-US"/>
          </a:p>
        </p:txBody>
      </p:sp>
      <p:sp>
        <p:nvSpPr>
          <p:cNvPr id="5" name="Footer Placeholder 4"/>
          <p:cNvSpPr>
            <a:spLocks noGrp="1"/>
          </p:cNvSpPr>
          <p:nvPr>
            <p:ph type="ftr" sz="quarter" idx="11"/>
          </p:nvPr>
        </p:nvSpPr>
        <p:spPr/>
        <p:txBody>
          <a:bodyPr/>
          <a:lstStyle/>
          <a:p>
            <a:pPr>
              <a:defRPr/>
            </a:pPr>
            <a:r>
              <a:rPr lang="en-CA" smtClean="0"/>
              <a:t>NOSARS - CRIS 2014, Rome, Italy, P. Mehrtash and O. Fatemi</a:t>
            </a:r>
            <a:endParaRPr lang="en-US"/>
          </a:p>
        </p:txBody>
      </p:sp>
      <p:sp>
        <p:nvSpPr>
          <p:cNvPr id="6" name="Slide Number Placeholder 5"/>
          <p:cNvSpPr>
            <a:spLocks noGrp="1"/>
          </p:cNvSpPr>
          <p:nvPr>
            <p:ph type="sldNum" sz="quarter" idx="12"/>
          </p:nvPr>
        </p:nvSpPr>
        <p:spPr/>
        <p:txBody>
          <a:bodyPr/>
          <a:lstStyle/>
          <a:p>
            <a:pPr>
              <a:defRPr/>
            </a:pPr>
            <a:fld id="{26D638FC-0F45-4718-A915-BB0C899C6391}" type="slidenum">
              <a:rPr lang="en-US"/>
              <a:pPr>
                <a:defRPr/>
              </a:pPr>
              <a:t>20</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Solstice</Template>
  <TotalTime>5907</TotalTime>
  <Words>1265</Words>
  <Application>Microsoft Office PowerPoint</Application>
  <PresentationFormat>Presentazione su schermo (4:3)</PresentationFormat>
  <Paragraphs>214</Paragraphs>
  <Slides>20</Slides>
  <Notes>4</Notes>
  <HiddenSlides>4</HiddenSlides>
  <MMClips>0</MMClips>
  <ScaleCrop>false</ScaleCrop>
  <HeadingPairs>
    <vt:vector size="4" baseType="variant">
      <vt:variant>
        <vt:lpstr>Tema</vt:lpstr>
      </vt:variant>
      <vt:variant>
        <vt:i4>1</vt:i4>
      </vt:variant>
      <vt:variant>
        <vt:lpstr>Titoli diapositive</vt:lpstr>
      </vt:variant>
      <vt:variant>
        <vt:i4>20</vt:i4>
      </vt:variant>
    </vt:vector>
  </HeadingPairs>
  <TitlesOfParts>
    <vt:vector size="21" baseType="lpstr">
      <vt:lpstr>Solstice</vt:lpstr>
      <vt:lpstr>National Open Access Scientific Articles Registration System (NOSARS)</vt:lpstr>
      <vt:lpstr>Outline</vt:lpstr>
      <vt:lpstr>Review of CRIS2010 and CRIS2012</vt:lpstr>
      <vt:lpstr>Why NOSARS?</vt:lpstr>
      <vt:lpstr>Iran Scientific Articles</vt:lpstr>
      <vt:lpstr>NOSARS concept</vt:lpstr>
      <vt:lpstr>RIAN, Ireland</vt:lpstr>
      <vt:lpstr>NARCIS, Netherland</vt:lpstr>
      <vt:lpstr>Comments</vt:lpstr>
      <vt:lpstr>Design of NOSARS</vt:lpstr>
      <vt:lpstr>Commission of Science and Technology Information System</vt:lpstr>
      <vt:lpstr>Research Information Documents</vt:lpstr>
      <vt:lpstr>Journal Articles</vt:lpstr>
      <vt:lpstr>Journal Articles (2)</vt:lpstr>
      <vt:lpstr>Current Status</vt:lpstr>
      <vt:lpstr>Registration System</vt:lpstr>
      <vt:lpstr>SEMAT and NOSARS</vt:lpstr>
      <vt:lpstr>Message Hub</vt:lpstr>
      <vt:lpstr>Summary</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سامانه ملي علم و فناوري کشور» فاز اول</dc:title>
  <dc:creator>S. Omid Fatemi</dc:creator>
  <cp:lastModifiedBy> </cp:lastModifiedBy>
  <cp:revision>165</cp:revision>
  <dcterms:created xsi:type="dcterms:W3CDTF">2006-08-16T00:00:00Z</dcterms:created>
  <dcterms:modified xsi:type="dcterms:W3CDTF">2014-05-13T13:45:58Z</dcterms:modified>
</cp:coreProperties>
</file>