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0" r:id="rId3"/>
    <p:sldId id="260" r:id="rId4"/>
    <p:sldId id="280" r:id="rId5"/>
    <p:sldId id="279" r:id="rId6"/>
    <p:sldId id="272" r:id="rId7"/>
    <p:sldId id="273" r:id="rId8"/>
    <p:sldId id="274" r:id="rId9"/>
    <p:sldId id="275" r:id="rId10"/>
    <p:sldId id="281" r:id="rId11"/>
    <p:sldId id="277" r:id="rId12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 Francis" initials="AF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28" autoAdjust="0"/>
  </p:normalViewPr>
  <p:slideViewPr>
    <p:cSldViewPr>
      <p:cViewPr>
        <p:scale>
          <a:sx n="90" d="100"/>
          <a:sy n="90" d="100"/>
        </p:scale>
        <p:origin x="-77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749DB-EE5B-435F-8B73-F680EAB36428}" type="datetimeFigureOut">
              <a:rPr lang="fr-FR" smtClean="0"/>
              <a:t>07/05/2015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81C94-C480-48F4-9AA5-7E1597D4350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7556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C2EBC-B0A2-4001-9ABA-614BD70C6D22}" type="datetimeFigureOut">
              <a:rPr lang="fr-FR" smtClean="0"/>
              <a:t>07/05/2015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11E2D-8003-4C02-B98E-57246A200F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97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4538" indent="-28416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175" indent="-22542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6550" indent="-22542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6925" indent="-225425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4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1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85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5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2ECD5F1-298E-4867-A538-175ABC9D8052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1</a:t>
            </a:fld>
            <a:endParaRPr lang="fr-FR" altLang="fr-FR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66763"/>
            <a:ext cx="4960937" cy="37211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baseline="0" dirty="0" smtClean="0"/>
          </a:p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660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6125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7763" indent="-2270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8138" indent="-2270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8513" indent="-227013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57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29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401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3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EE1A396-E611-4E0B-ADE2-044B0B9DAA2F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3</a:t>
            </a:fld>
            <a:endParaRPr lang="fr-FR" altLang="fr-FR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  <a:buClr>
                <a:srgbClr val="C00000"/>
              </a:buClr>
              <a:defRPr/>
            </a:pPr>
            <a:endParaRPr lang="fr-FR" altLang="fr-FR" sz="1400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903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813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7614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792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453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090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endParaRPr lang="fr-FR" sz="2400" b="1" i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062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11E2D-8003-4C02-B98E-57246A200F4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73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8CA669-32C4-4F65-942F-75F2B33E829F}" type="datetime1">
              <a:rPr lang="fr-FR" smtClean="0"/>
              <a:t>07/05/2015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DAA1CC-50E9-4DE8-AB2F-CDE28A3B00CE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BAFD5-708F-47B7-9102-E865035123DF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0E8B2C7-FB70-4ECD-9E9B-E1681AB7D848}" type="datetime1">
              <a:rPr lang="fr-FR" smtClean="0"/>
              <a:t>07/05/2015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C1C623-7636-42A9-BDDD-91E97BDF2AF1}" type="datetime1">
              <a:rPr lang="fr-FR" smtClean="0"/>
              <a:t>07/05/2015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4133AE-E381-4ABD-B3C5-32F4695CD877}" type="datetime1">
              <a:rPr lang="fr-FR" smtClean="0"/>
              <a:t>07/05/2015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B017D9-1BC2-479B-8AF8-A516AD8E80D6}" type="datetime1">
              <a:rPr lang="fr-FR" smtClean="0"/>
              <a:t>07/05/2015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64E0EE3-FA00-40F0-B1CA-18AB5945AE4F}" type="datetime1">
              <a:rPr lang="fr-FR" smtClean="0"/>
              <a:t>07/05/2015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E40DEE-1439-476E-8C82-CB8DAF6BDB20}" type="datetime1">
              <a:rPr lang="fr-FR" smtClean="0"/>
              <a:t>07/05/2015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4B15C-2258-49C5-8AC8-C7B0C113C887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F22DC6-6BFD-408D-8EC7-7352F6A03B11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A4AA62-4C14-41D1-9F1B-ADBFF77DEC3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C0B1581E-F27D-4D27-946F-58CCFD8B2897}" type="datetime1">
              <a:rPr lang="fr-FR" smtClean="0"/>
              <a:t>07/05/2015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B5097-E18C-4E31-A962-0E1CFD5BA2F5}" type="slidenum">
              <a:rPr lang="fr-F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alerie.bonvallot@inist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thierry.dautcourt@inria.f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-36512" y="2188468"/>
            <a:ext cx="9144000" cy="28247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fr-FR" altLang="fr-FR" sz="3600" b="1" dirty="0" smtClean="0">
                <a:solidFill>
                  <a:srgbClr val="000000"/>
                </a:solidFill>
                <a:cs typeface="Arial" charset="0"/>
              </a:rPr>
              <a:t>Conditor</a:t>
            </a:r>
            <a:endParaRPr lang="fr-FR" altLang="fr-FR" sz="2800" b="1" dirty="0" smtClean="0">
              <a:solidFill>
                <a:srgbClr val="000000"/>
              </a:solidFill>
              <a:cs typeface="Arial" charset="0"/>
            </a:endParaRPr>
          </a:p>
          <a:p>
            <a:pPr eaLnBrk="1" hangingPunct="1"/>
            <a:endParaRPr lang="fr-FR" altLang="fr-FR" sz="1800" b="1" dirty="0" smtClean="0">
              <a:solidFill>
                <a:srgbClr val="000000"/>
              </a:solidFill>
              <a:cs typeface="Arial" charset="0"/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T</a:t>
            </a:r>
            <a:r>
              <a:rPr lang="en-US" sz="3600" dirty="0" smtClean="0">
                <a:solidFill>
                  <a:schemeClr val="tx1"/>
                </a:solidFill>
              </a:rPr>
              <a:t>owards </a:t>
            </a:r>
            <a:r>
              <a:rPr lang="en-US" sz="3600" dirty="0">
                <a:solidFill>
                  <a:schemeClr val="tx1"/>
                </a:solidFill>
              </a:rPr>
              <a:t>a national reference repository </a:t>
            </a:r>
            <a:r>
              <a:rPr lang="en-US" sz="3600" dirty="0" smtClean="0">
                <a:solidFill>
                  <a:schemeClr val="tx1"/>
                </a:solidFill>
              </a:rPr>
              <a:t>for French </a:t>
            </a:r>
            <a:r>
              <a:rPr lang="en-US" sz="3600" dirty="0">
                <a:solidFill>
                  <a:schemeClr val="tx1"/>
                </a:solidFill>
              </a:rPr>
              <a:t>scientific </a:t>
            </a:r>
            <a:r>
              <a:rPr lang="en-US" sz="3600" dirty="0" smtClean="0">
                <a:solidFill>
                  <a:schemeClr val="tx1"/>
                </a:solidFill>
              </a:rPr>
              <a:t>production</a:t>
            </a:r>
            <a:endParaRPr lang="fr-FR" altLang="fr-FR" sz="1900" b="1" dirty="0" smtClean="0">
              <a:solidFill>
                <a:schemeClr val="tx1"/>
              </a:solidFill>
              <a:cs typeface="Arial" charset="0"/>
            </a:endParaRPr>
          </a:p>
          <a:p>
            <a:pPr eaLnBrk="1" hangingPunct="1"/>
            <a:r>
              <a:rPr lang="fr-FR" altLang="fr-FR" sz="1900" b="1" dirty="0" smtClean="0">
                <a:solidFill>
                  <a:srgbClr val="000000"/>
                </a:solidFill>
                <a:cs typeface="Arial" charset="0"/>
              </a:rPr>
              <a:t>Valérie </a:t>
            </a:r>
            <a:r>
              <a:rPr lang="fr-FR" altLang="fr-FR" sz="1900" b="1" dirty="0" err="1" smtClean="0">
                <a:solidFill>
                  <a:srgbClr val="000000"/>
                </a:solidFill>
                <a:cs typeface="Arial" charset="0"/>
              </a:rPr>
              <a:t>Bonvallot</a:t>
            </a:r>
            <a:r>
              <a:rPr lang="fr-FR" altLang="fr-FR" sz="1900" b="1" dirty="0" smtClean="0">
                <a:solidFill>
                  <a:srgbClr val="000000"/>
                </a:solidFill>
                <a:cs typeface="Arial" charset="0"/>
              </a:rPr>
              <a:t> (CNRS-</a:t>
            </a:r>
            <a:r>
              <a:rPr lang="fr-FR" altLang="fr-FR" sz="1900" b="1" dirty="0" err="1" smtClean="0">
                <a:solidFill>
                  <a:srgbClr val="000000"/>
                </a:solidFill>
                <a:cs typeface="Arial" charset="0"/>
              </a:rPr>
              <a:t>Inist</a:t>
            </a:r>
            <a:r>
              <a:rPr lang="fr-FR" altLang="fr-FR" sz="1900" b="1" dirty="0" smtClean="0">
                <a:solidFill>
                  <a:srgbClr val="000000"/>
                </a:solidFill>
                <a:cs typeface="Arial" charset="0"/>
              </a:rPr>
              <a:t>) – Thierry </a:t>
            </a:r>
            <a:r>
              <a:rPr lang="fr-FR" altLang="fr-FR" sz="1900" b="1" dirty="0" err="1" smtClean="0">
                <a:solidFill>
                  <a:srgbClr val="000000"/>
                </a:solidFill>
                <a:cs typeface="Arial" charset="0"/>
              </a:rPr>
              <a:t>Dautcourt</a:t>
            </a:r>
            <a:r>
              <a:rPr lang="fr-FR" altLang="fr-FR" sz="1900" b="1" dirty="0" smtClean="0">
                <a:solidFill>
                  <a:srgbClr val="000000"/>
                </a:solidFill>
                <a:cs typeface="Arial" charset="0"/>
              </a:rPr>
              <a:t> (</a:t>
            </a:r>
            <a:r>
              <a:rPr lang="fr-FR" altLang="fr-FR" sz="1900" b="1" dirty="0" err="1" smtClean="0">
                <a:solidFill>
                  <a:srgbClr val="000000"/>
                </a:solidFill>
                <a:cs typeface="Arial" charset="0"/>
              </a:rPr>
              <a:t>Inria</a:t>
            </a:r>
            <a:r>
              <a:rPr lang="fr-FR" altLang="fr-FR" sz="1900" b="1" dirty="0" smtClean="0">
                <a:solidFill>
                  <a:srgbClr val="000000"/>
                </a:solidFill>
                <a:cs typeface="Arial" charset="0"/>
              </a:rPr>
              <a:t>)</a:t>
            </a:r>
          </a:p>
          <a:p>
            <a:pPr eaLnBrk="1" hangingPunct="1"/>
            <a:r>
              <a:rPr lang="fr-FR" altLang="fr-FR" sz="1700" b="1" dirty="0" smtClean="0">
                <a:solidFill>
                  <a:srgbClr val="000000"/>
                </a:solidFill>
                <a:cs typeface="Arial" charset="0"/>
                <a:hlinkClick r:id="rId3"/>
              </a:rPr>
              <a:t>valerie.bonvallot@inist.fr</a:t>
            </a:r>
            <a:r>
              <a:rPr lang="fr-FR" altLang="fr-FR" sz="1700" b="1" dirty="0" smtClean="0">
                <a:solidFill>
                  <a:srgbClr val="000000"/>
                </a:solidFill>
                <a:cs typeface="Arial" charset="0"/>
              </a:rPr>
              <a:t>		</a:t>
            </a:r>
            <a:r>
              <a:rPr lang="fr-FR" altLang="fr-FR" sz="1700" b="1" dirty="0" smtClean="0">
                <a:solidFill>
                  <a:srgbClr val="000000"/>
                </a:solidFill>
                <a:cs typeface="Arial" charset="0"/>
                <a:hlinkClick r:id="rId4"/>
              </a:rPr>
              <a:t>thierry.dautcourt@inria.fr</a:t>
            </a:r>
            <a:r>
              <a:rPr lang="fr-FR" altLang="fr-FR" sz="1700" b="1" dirty="0" smtClean="0">
                <a:solidFill>
                  <a:srgbClr val="000000"/>
                </a:solidFill>
                <a:cs typeface="Arial" charset="0"/>
              </a:rPr>
              <a:t> </a:t>
            </a:r>
            <a:endParaRPr lang="fr-FR" altLang="fr-FR" sz="2600" dirty="0" smtClean="0">
              <a:cs typeface="Arial" charset="0"/>
            </a:endParaRPr>
          </a:p>
        </p:txBody>
      </p:sp>
      <p:sp>
        <p:nvSpPr>
          <p:cNvPr id="2052" name="Rectangle 3"/>
          <p:cNvSpPr txBox="1">
            <a:spLocks noChangeArrowheads="1"/>
          </p:cNvSpPr>
          <p:nvPr/>
        </p:nvSpPr>
        <p:spPr bwMode="auto">
          <a:xfrm>
            <a:off x="165100" y="5445844"/>
            <a:ext cx="8810625" cy="79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fr-FR" altLang="fr-FR" dirty="0" smtClean="0">
                <a:latin typeface="+mn-lt"/>
                <a:cs typeface="Arial" charset="0"/>
              </a:rPr>
              <a:t>- Paris</a:t>
            </a:r>
            <a:endParaRPr lang="fr-FR" altLang="fr-FR" dirty="0">
              <a:latin typeface="+mn-lt"/>
              <a:cs typeface="Arial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fr-FR" altLang="fr-FR" dirty="0" smtClean="0">
                <a:latin typeface="+mn-lt"/>
                <a:cs typeface="Arial" charset="0"/>
              </a:rPr>
              <a:t>11 </a:t>
            </a:r>
            <a:r>
              <a:rPr lang="fr-FR" altLang="fr-FR" dirty="0" err="1" smtClean="0">
                <a:latin typeface="+mn-lt"/>
                <a:cs typeface="Arial" charset="0"/>
              </a:rPr>
              <a:t>may</a:t>
            </a:r>
            <a:r>
              <a:rPr lang="fr-FR" altLang="fr-FR" dirty="0" smtClean="0">
                <a:latin typeface="+mn-lt"/>
                <a:cs typeface="Arial" charset="0"/>
              </a:rPr>
              <a:t> 2015 </a:t>
            </a:r>
            <a:endParaRPr lang="fr-FR" altLang="fr-FR" dirty="0">
              <a:latin typeface="+mn-lt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010" y="5445843"/>
            <a:ext cx="1282137" cy="40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5048">
            <a:off x="327364" y="928004"/>
            <a:ext cx="3670983" cy="74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1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2556" y="4221088"/>
            <a:ext cx="889000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fr-FR" altLang="fr-FR" sz="2400" dirty="0" smtClean="0">
                <a:solidFill>
                  <a:srgbClr val="000000"/>
                </a:solidFill>
                <a:latin typeface="Arial" charset="0"/>
              </a:rPr>
              <a:t>A</a:t>
            </a:r>
            <a:r>
              <a:rPr lang="fr-FR" altLang="fr-FR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multi-</a:t>
            </a:r>
            <a:r>
              <a:rPr lang="fr-FR" altLang="fr-FR" sz="2400" b="1" dirty="0" err="1" smtClean="0">
                <a:solidFill>
                  <a:schemeClr val="accent1"/>
                </a:solidFill>
                <a:latin typeface="Arial" charset="0"/>
              </a:rPr>
              <a:t>partner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fr-FR" altLang="fr-FR" sz="2400" dirty="0" err="1" smtClean="0">
                <a:solidFill>
                  <a:srgbClr val="000000"/>
                </a:solidFill>
                <a:latin typeface="Arial" charset="0"/>
              </a:rPr>
              <a:t>project</a:t>
            </a:r>
            <a:r>
              <a:rPr lang="fr-FR" altLang="fr-FR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fr-FR" altLang="fr-FR" sz="2400" dirty="0" smtClean="0">
                <a:latin typeface="Arial" charset="0"/>
              </a:rPr>
              <a:t>in the 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French </a:t>
            </a:r>
            <a:r>
              <a:rPr lang="fr-FR" altLang="fr-FR" sz="2400" b="1" dirty="0" err="1" smtClean="0">
                <a:solidFill>
                  <a:schemeClr val="accent1"/>
                </a:solidFill>
                <a:latin typeface="Arial" charset="0"/>
              </a:rPr>
              <a:t>higher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fr-FR" altLang="fr-FR" sz="2400" b="1" dirty="0" err="1" smtClean="0">
                <a:solidFill>
                  <a:schemeClr val="accent1"/>
                </a:solidFill>
                <a:latin typeface="Arial" charset="0"/>
              </a:rPr>
              <a:t>education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 and </a:t>
            </a:r>
            <a:r>
              <a:rPr lang="fr-FR" altLang="fr-FR" sz="2400" b="1" dirty="0" err="1" smtClean="0">
                <a:solidFill>
                  <a:schemeClr val="accent1"/>
                </a:solidFill>
                <a:latin typeface="Arial" charset="0"/>
              </a:rPr>
              <a:t>research</a:t>
            </a:r>
            <a:r>
              <a:rPr lang="fr-FR" altLang="fr-FR" sz="24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fr-FR" altLang="fr-FR" sz="2400" dirty="0" smtClean="0">
                <a:latin typeface="Arial" charset="0"/>
              </a:rPr>
              <a:t>area</a:t>
            </a:r>
            <a:r>
              <a:rPr lang="fr-FR" altLang="fr-FR" sz="2400" b="1" dirty="0">
                <a:latin typeface="Arial" charset="0"/>
              </a:rPr>
              <a:t> </a:t>
            </a:r>
            <a:r>
              <a:rPr lang="fr-FR" altLang="fr-FR" sz="2400" b="1" dirty="0" smtClean="0">
                <a:latin typeface="Arial" charset="0"/>
              </a:rPr>
              <a:t>: </a:t>
            </a:r>
            <a:r>
              <a:rPr lang="fr-FR" altLang="fr-FR" sz="2400" dirty="0">
                <a:solidFill>
                  <a:srgbClr val="000000"/>
                </a:solidFill>
                <a:latin typeface="Arial" charset="0"/>
              </a:rPr>
              <a:t>Ministry, </a:t>
            </a:r>
            <a:r>
              <a:rPr lang="en-US" altLang="fr-FR" sz="2400" dirty="0">
                <a:solidFill>
                  <a:srgbClr val="000000"/>
                </a:solidFill>
                <a:latin typeface="Arial" charset="0"/>
              </a:rPr>
              <a:t>public institutions with a scientific and technical vocation</a:t>
            </a:r>
            <a:r>
              <a:rPr lang="fr-FR" altLang="fr-FR" sz="24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fr-FR" altLang="fr-FR" sz="2400" dirty="0" err="1">
                <a:solidFill>
                  <a:srgbClr val="000000"/>
                </a:solidFill>
                <a:latin typeface="Arial" charset="0"/>
              </a:rPr>
              <a:t>Universities</a:t>
            </a:r>
            <a:r>
              <a:rPr lang="fr-FR" altLang="fr-FR" sz="24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fr-FR" altLang="fr-FR" sz="2400" dirty="0" err="1" smtClean="0">
                <a:solidFill>
                  <a:srgbClr val="000000"/>
                </a:solidFill>
                <a:latin typeface="Arial" charset="0"/>
              </a:rPr>
              <a:t>Agencies</a:t>
            </a:r>
            <a:r>
              <a:rPr lang="fr-FR" altLang="fr-FR" sz="2400" dirty="0" smtClean="0">
                <a:solidFill>
                  <a:srgbClr val="000000"/>
                </a:solidFill>
                <a:latin typeface="Arial" charset="0"/>
              </a:rPr>
              <a:t>, etc.</a:t>
            </a:r>
            <a:endParaRPr lang="fr-FR" altLang="fr-FR" sz="24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fr-FR" altLang="fr-FR" sz="2400" b="1" dirty="0" smtClean="0">
              <a:latin typeface="Arial" charset="0"/>
            </a:endParaRPr>
          </a:p>
          <a:p>
            <a:pPr eaLnBrk="1" hangingPunct="1">
              <a:defRPr/>
            </a:pPr>
            <a:r>
              <a:rPr lang="fr-FR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fr-FR" altLang="fr-FR" sz="24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00811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>
              <a:spcBef>
                <a:spcPct val="20000"/>
              </a:spcBef>
            </a:pP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Conditor: </a:t>
            </a:r>
            <a:r>
              <a:rPr lang="fr-FR" altLang="fr-FR" sz="2800" dirty="0" smtClean="0"/>
              <a:t>A national </a:t>
            </a:r>
            <a:r>
              <a:rPr lang="fr-FR" altLang="fr-FR" sz="2800" dirty="0" err="1" smtClean="0"/>
              <a:t>recommendation</a:t>
            </a:r>
            <a:r>
              <a:rPr lang="fr-FR" altLang="fr-FR" sz="2800" dirty="0" smtClean="0"/>
              <a:t> </a:t>
            </a:r>
            <a:r>
              <a:rPr lang="fr-FR" altLang="fr-FR" sz="2800" dirty="0" err="1" smtClean="0"/>
              <a:t>from</a:t>
            </a:r>
            <a:r>
              <a:rPr lang="fr-FR" altLang="fr-FR" sz="2800" dirty="0" smtClean="0"/>
              <a:t> </a:t>
            </a:r>
            <a:r>
              <a:rPr lang="fr-FR" altLang="fr-FR" sz="2800" dirty="0"/>
              <a:t>the</a:t>
            </a:r>
            <a:br>
              <a:rPr lang="fr-FR" altLang="fr-FR" sz="2800" dirty="0"/>
            </a:br>
            <a:r>
              <a:rPr lang="fr-FR" altLang="fr-FR" sz="2800" dirty="0">
                <a:solidFill>
                  <a:schemeClr val="bg2">
                    <a:lumMod val="50000"/>
                  </a:schemeClr>
                </a:solidFill>
              </a:rPr>
              <a:t>Digital Scientific </a:t>
            </a:r>
            <a:r>
              <a:rPr lang="fr-FR" altLang="fr-FR" sz="2800" dirty="0" smtClean="0">
                <a:solidFill>
                  <a:schemeClr val="bg2">
                    <a:lumMod val="50000"/>
                  </a:schemeClr>
                </a:solidFill>
              </a:rPr>
              <a:t>Library</a:t>
            </a:r>
            <a:endParaRPr lang="fr-FR" sz="28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2</a:t>
            </a:fld>
            <a:endParaRPr lang="fr-F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4016" y="1844824"/>
            <a:ext cx="8532440" cy="181588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r>
              <a:rPr lang="fr-FR" alt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a </a:t>
            </a:r>
            <a:r>
              <a:rPr lang="fr-FR" altLang="fr-FR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fr-FR" alt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fr-FR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  <a:r>
              <a:rPr lang="fr-FR" altLang="fr-FR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28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US" alt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French </a:t>
            </a:r>
            <a:r>
              <a:rPr lang="en-US" altLang="fr-FR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</a:t>
            </a:r>
            <a:r>
              <a:rPr lang="en-US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</a:t>
            </a:r>
          </a:p>
          <a:p>
            <a:pPr algn="ctr" eaLnBrk="1" hangingPunct="1">
              <a:defRPr/>
            </a:pPr>
            <a:r>
              <a:rPr lang="en-US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ased on </a:t>
            </a:r>
            <a:r>
              <a:rPr lang="en-US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fr-FR" altLang="fr-FR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fr-FR" altLang="fr-FR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repositories</a:t>
            </a:r>
            <a:r>
              <a:rPr lang="fr-FR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fr-FR" alt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altLang="fr-F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hared</a:t>
            </a:r>
            <a:r>
              <a:rPr lang="fr-FR" alt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altLang="fr-FR" sz="28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r>
              <a:rPr lang="fr-FR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altLang="fr-FR" sz="28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r-FR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fr-FR" altLang="fr-FR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08720"/>
            <a:ext cx="3022911" cy="61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6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23528" y="836712"/>
            <a:ext cx="8712968" cy="172819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7150" lvl="1" indent="0">
              <a:buNone/>
            </a:pPr>
            <a:r>
              <a:rPr lang="fr-FR" sz="2400" b="1" kern="0" dirty="0">
                <a:latin typeface="Arial" panose="020B0604020202020204" pitchFamily="34" charset="0"/>
                <a:cs typeface="Arial" panose="020B0604020202020204" pitchFamily="34" charset="0"/>
              </a:rPr>
              <a:t>Building a </a:t>
            </a:r>
            <a:r>
              <a:rPr lang="fr-FR" sz="2400" b="1" kern="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bibliographic</a:t>
            </a:r>
            <a:r>
              <a:rPr lang="fr-FR" sz="2400" b="1" kern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fr-FR" sz="24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  <a:r>
              <a:rPr lang="fr-FR" sz="24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  <a:r>
              <a:rPr lang="fr-FR" altLang="fr-FR" sz="24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lvl="1">
              <a:spcBef>
                <a:spcPts val="1200"/>
              </a:spcBef>
              <a:buFont typeface="Wingdings" pitchFamily="2" charset="2"/>
              <a:buChar char="q"/>
            </a:pPr>
            <a:r>
              <a:rPr lang="fr-FR" altLang="fr-FR" sz="2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Share </a:t>
            </a:r>
            <a:r>
              <a:rPr lang="fr-FR" altLang="fr-FR" sz="2200" dirty="0" err="1"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r>
              <a:rPr lang="fr-FR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200" dirty="0" err="1">
                <a:latin typeface="Arial" panose="020B0604020202020204" pitchFamily="34" charset="0"/>
                <a:cs typeface="Arial" panose="020B0604020202020204" pitchFamily="34" charset="0"/>
              </a:rPr>
              <a:t>describing</a:t>
            </a:r>
            <a:r>
              <a:rPr lang="fr-FR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French </a:t>
            </a:r>
            <a:r>
              <a:rPr lang="fr-FR" altLang="fr-FR" sz="2200" dirty="0" err="1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fr-FR" altLang="fr-FR" sz="2200" dirty="0">
                <a:latin typeface="Arial" panose="020B0604020202020204" pitchFamily="34" charset="0"/>
                <a:cs typeface="Arial" panose="020B0604020202020204" pitchFamily="34" charset="0"/>
              </a:rPr>
              <a:t> production</a:t>
            </a:r>
          </a:p>
          <a:p>
            <a:pPr marL="285750" lvl="1" eaLnBrk="1" hangingPunct="1">
              <a:spcBef>
                <a:spcPts val="1200"/>
              </a:spcBef>
              <a:buFont typeface="Wingdings" pitchFamily="2" charset="2"/>
              <a:buChar char="q"/>
            </a:pPr>
            <a:r>
              <a:rPr lang="fr-FR" altLang="fr-FR" sz="2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Pool </a:t>
            </a:r>
            <a:r>
              <a:rPr lang="fr-FR" alt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inventories</a:t>
            </a:r>
            <a:r>
              <a:rPr lang="fr-FR" altLang="fr-FR" sz="2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fr-FR" alt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production</a:t>
            </a:r>
          </a:p>
        </p:txBody>
      </p:sp>
      <p:sp>
        <p:nvSpPr>
          <p:cNvPr id="7" name="Titre 3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998984"/>
          </a:xfrm>
        </p:spPr>
        <p:txBody>
          <a:bodyPr>
            <a:normAutofit/>
          </a:bodyPr>
          <a:lstStyle/>
          <a:p>
            <a:pPr marL="609600" indent="-609600" algn="ctr">
              <a:spcBef>
                <a:spcPct val="20000"/>
              </a:spcBef>
            </a:pP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Conditor: </a:t>
            </a:r>
            <a:r>
              <a:rPr lang="fr-FR" sz="2800" dirty="0" err="1" smtClean="0">
                <a:solidFill>
                  <a:schemeClr val="tx1"/>
                </a:solidFill>
                <a:ea typeface="+mn-ea"/>
                <a:cs typeface="+mn-cs"/>
              </a:rPr>
              <a:t>aims</a:t>
            </a: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 and scope</a:t>
            </a:r>
            <a:endParaRPr lang="fr-FR" sz="28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3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323527" y="2780928"/>
            <a:ext cx="2180270" cy="1243881"/>
            <a:chOff x="323527" y="3068960"/>
            <a:chExt cx="2180270" cy="1243881"/>
          </a:xfrm>
        </p:grpSpPr>
        <p:grpSp>
          <p:nvGrpSpPr>
            <p:cNvPr id="8" name="Groupe 7"/>
            <p:cNvGrpSpPr/>
            <p:nvPr/>
          </p:nvGrpSpPr>
          <p:grpSpPr>
            <a:xfrm>
              <a:off x="323527" y="3403450"/>
              <a:ext cx="1584325" cy="588963"/>
              <a:chOff x="467544" y="679797"/>
              <a:chExt cx="1584325" cy="58896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841722"/>
                <a:ext cx="1584325" cy="292100"/>
              </a:xfrm>
              <a:prstGeom prst="rect">
                <a:avLst/>
              </a:prstGeom>
              <a:ln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1" indent="0" algn="ctr" eaLnBrk="1" hangingPunct="1">
                  <a:buClr>
                    <a:srgbClr val="C00000"/>
                  </a:buClr>
                  <a:buFontTx/>
                  <a:buNone/>
                  <a:defRPr/>
                </a:pPr>
                <a:r>
                  <a:rPr lang="fr-FR" sz="1800" b="1" kern="0" dirty="0" smtClean="0"/>
                  <a:t>Archive</a:t>
                </a:r>
              </a:p>
            </p:txBody>
          </p:sp>
          <p:cxnSp>
            <p:nvCxnSpPr>
              <p:cNvPr id="10" name="Connecteur droit 2"/>
              <p:cNvCxnSpPr>
                <a:cxnSpLocks noChangeShapeType="1"/>
              </p:cNvCxnSpPr>
              <p:nvPr/>
            </p:nvCxnSpPr>
            <p:spPr bwMode="auto">
              <a:xfrm>
                <a:off x="631056" y="679797"/>
                <a:ext cx="928688" cy="588963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Connecteur droit 25"/>
              <p:cNvCxnSpPr>
                <a:cxnSpLocks noChangeShapeType="1"/>
              </p:cNvCxnSpPr>
              <p:nvPr/>
            </p:nvCxnSpPr>
            <p:spPr bwMode="auto">
              <a:xfrm flipH="1">
                <a:off x="735831" y="684560"/>
                <a:ext cx="831850" cy="571500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6" name="ZoneTexte 25"/>
            <p:cNvSpPr txBox="1"/>
            <p:nvPr/>
          </p:nvSpPr>
          <p:spPr>
            <a:xfrm>
              <a:off x="331935" y="4005064"/>
              <a:ext cx="20463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full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text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109" y="3068960"/>
              <a:ext cx="830688" cy="65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e 4"/>
          <p:cNvGrpSpPr/>
          <p:nvPr/>
        </p:nvGrpSpPr>
        <p:grpSpPr>
          <a:xfrm>
            <a:off x="1475656" y="4230574"/>
            <a:ext cx="2747557" cy="1142642"/>
            <a:chOff x="1835697" y="4897810"/>
            <a:chExt cx="2747557" cy="1142642"/>
          </a:xfrm>
        </p:grpSpPr>
        <p:grpSp>
          <p:nvGrpSpPr>
            <p:cNvPr id="22" name="Groupe 21"/>
            <p:cNvGrpSpPr/>
            <p:nvPr/>
          </p:nvGrpSpPr>
          <p:grpSpPr>
            <a:xfrm>
              <a:off x="1835697" y="4897810"/>
              <a:ext cx="2232794" cy="606425"/>
              <a:chOff x="2339975" y="1052513"/>
              <a:chExt cx="2041525" cy="606425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2339975" y="1111250"/>
                <a:ext cx="2041525" cy="360363"/>
              </a:xfrm>
              <a:prstGeom prst="rect">
                <a:avLst/>
              </a:prstGeom>
              <a:ln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1" indent="0" algn="ctr" eaLnBrk="1" hangingPunct="1">
                  <a:buClr>
                    <a:srgbClr val="C00000"/>
                  </a:buClr>
                  <a:buFontTx/>
                  <a:buNone/>
                  <a:defRPr/>
                </a:pPr>
                <a:r>
                  <a:rPr lang="fr-FR" sz="1800" b="1" kern="0" dirty="0" err="1" smtClean="0"/>
                  <a:t>Decision-making</a:t>
                </a:r>
                <a:r>
                  <a:rPr lang="fr-FR" sz="1800" b="1" kern="0" dirty="0" smtClean="0"/>
                  <a:t> </a:t>
                </a:r>
                <a:r>
                  <a:rPr lang="fr-FR" sz="1800" b="1" kern="0" dirty="0" err="1" smtClean="0"/>
                  <a:t>tool</a:t>
                </a:r>
                <a:endParaRPr lang="fr-FR" sz="1800" b="1" kern="0" dirty="0" smtClean="0"/>
              </a:p>
              <a:p>
                <a:pPr marL="400050" lvl="2" indent="0" eaLnBrk="1" hangingPunct="1">
                  <a:buFont typeface="Wingdings" pitchFamily="2" charset="2"/>
                  <a:buChar char="q"/>
                  <a:defRPr/>
                </a:pPr>
                <a:endParaRPr lang="fr-FR" sz="1800" b="1" kern="0" dirty="0" smtClean="0"/>
              </a:p>
            </p:txBody>
          </p:sp>
          <p:cxnSp>
            <p:nvCxnSpPr>
              <p:cNvPr id="24" name="Connecteur droit 24"/>
              <p:cNvCxnSpPr>
                <a:cxnSpLocks noChangeShapeType="1"/>
              </p:cNvCxnSpPr>
              <p:nvPr/>
            </p:nvCxnSpPr>
            <p:spPr bwMode="auto">
              <a:xfrm>
                <a:off x="2846388" y="1052513"/>
                <a:ext cx="927100" cy="588962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Connecteur droit 29"/>
              <p:cNvCxnSpPr>
                <a:cxnSpLocks noChangeShapeType="1"/>
              </p:cNvCxnSpPr>
              <p:nvPr/>
            </p:nvCxnSpPr>
            <p:spPr bwMode="auto">
              <a:xfrm flipH="1">
                <a:off x="2894013" y="1087438"/>
                <a:ext cx="833437" cy="571500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8" name="ZoneTexte 27"/>
            <p:cNvSpPr txBox="1"/>
            <p:nvPr/>
          </p:nvSpPr>
          <p:spPr>
            <a:xfrm>
              <a:off x="1979712" y="5517232"/>
              <a:ext cx="19017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indicator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production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727" y="5333653"/>
              <a:ext cx="1029527" cy="66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3270526" y="2708920"/>
            <a:ext cx="4109786" cy="1358415"/>
            <a:chOff x="4139952" y="3169869"/>
            <a:chExt cx="4109786" cy="1358415"/>
          </a:xfrm>
        </p:grpSpPr>
        <p:grpSp>
          <p:nvGrpSpPr>
            <p:cNvPr id="13" name="Groupe 12"/>
            <p:cNvGrpSpPr/>
            <p:nvPr/>
          </p:nvGrpSpPr>
          <p:grpSpPr>
            <a:xfrm>
              <a:off x="4139952" y="3394720"/>
              <a:ext cx="1871662" cy="588962"/>
              <a:chOff x="3687763" y="487363"/>
              <a:chExt cx="1871662" cy="588962"/>
            </a:xfrm>
          </p:grpSpPr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687763" y="677863"/>
                <a:ext cx="1871662" cy="292100"/>
              </a:xfrm>
              <a:prstGeom prst="rect">
                <a:avLst/>
              </a:prstGeom>
              <a:ln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1" indent="0" algn="ctr" eaLnBrk="1" hangingPunct="1">
                  <a:buClr>
                    <a:srgbClr val="C00000"/>
                  </a:buClr>
                  <a:buFontTx/>
                  <a:buNone/>
                  <a:defRPr/>
                </a:pPr>
                <a:r>
                  <a:rPr lang="fr-FR" sz="1800" b="1" kern="0" dirty="0" smtClean="0"/>
                  <a:t>Portal </a:t>
                </a:r>
              </a:p>
              <a:p>
                <a:pPr marL="400050" lvl="2" indent="0" eaLnBrk="1" hangingPunct="1">
                  <a:buFont typeface="Wingdings" pitchFamily="2" charset="2"/>
                  <a:buChar char="q"/>
                  <a:defRPr/>
                </a:pPr>
                <a:endParaRPr lang="fr-FR" sz="1800" b="1" kern="0" dirty="0" smtClean="0"/>
              </a:p>
            </p:txBody>
          </p:sp>
          <p:cxnSp>
            <p:nvCxnSpPr>
              <p:cNvPr id="15" name="Connecteur droit 23"/>
              <p:cNvCxnSpPr>
                <a:cxnSpLocks noChangeShapeType="1"/>
              </p:cNvCxnSpPr>
              <p:nvPr/>
            </p:nvCxnSpPr>
            <p:spPr bwMode="auto">
              <a:xfrm>
                <a:off x="4081463" y="487363"/>
                <a:ext cx="927100" cy="587375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Connecteur droit 27"/>
              <p:cNvCxnSpPr>
                <a:cxnSpLocks noChangeShapeType="1"/>
              </p:cNvCxnSpPr>
              <p:nvPr/>
            </p:nvCxnSpPr>
            <p:spPr bwMode="auto">
              <a:xfrm flipH="1">
                <a:off x="4173538" y="504825"/>
                <a:ext cx="831850" cy="571500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7" name="ZoneTexte 26"/>
            <p:cNvSpPr txBox="1"/>
            <p:nvPr/>
          </p:nvSpPr>
          <p:spPr>
            <a:xfrm>
              <a:off x="4139952" y="4005064"/>
              <a:ext cx="2046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browser interface for end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users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169869"/>
              <a:ext cx="2597618" cy="687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e 5"/>
          <p:cNvGrpSpPr/>
          <p:nvPr/>
        </p:nvGrpSpPr>
        <p:grpSpPr>
          <a:xfrm>
            <a:off x="5508104" y="3726518"/>
            <a:ext cx="2772975" cy="1286658"/>
            <a:chOff x="6105498" y="4897810"/>
            <a:chExt cx="2772975" cy="1286658"/>
          </a:xfrm>
        </p:grpSpPr>
        <p:grpSp>
          <p:nvGrpSpPr>
            <p:cNvPr id="18" name="Groupe 17"/>
            <p:cNvGrpSpPr/>
            <p:nvPr/>
          </p:nvGrpSpPr>
          <p:grpSpPr>
            <a:xfrm>
              <a:off x="6444207" y="4897810"/>
              <a:ext cx="2204141" cy="1049338"/>
              <a:chOff x="5788024" y="714375"/>
              <a:chExt cx="2204141" cy="1049338"/>
            </a:xfrm>
          </p:grpSpPr>
          <p:sp>
            <p:nvSpPr>
              <p:cNvPr id="19" name="Rectangle 3"/>
              <p:cNvSpPr txBox="1">
                <a:spLocks noChangeArrowheads="1"/>
              </p:cNvSpPr>
              <p:nvPr/>
            </p:nvSpPr>
            <p:spPr bwMode="auto">
              <a:xfrm>
                <a:off x="5788024" y="714375"/>
                <a:ext cx="2204141" cy="1049338"/>
              </a:xfrm>
              <a:prstGeom prst="rect">
                <a:avLst/>
              </a:prstGeom>
              <a:ln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1" indent="0" algn="ctr" eaLnBrk="1" hangingPunct="1">
                  <a:buClr>
                    <a:srgbClr val="C00000"/>
                  </a:buClr>
                  <a:buFontTx/>
                  <a:buNone/>
                  <a:defRPr/>
                </a:pPr>
                <a:r>
                  <a:rPr lang="fr-FR" sz="1800" b="1" kern="0" dirty="0" err="1" smtClean="0"/>
                  <a:t>Current</a:t>
                </a:r>
                <a:r>
                  <a:rPr lang="fr-FR" sz="1800" b="1" kern="0" dirty="0" smtClean="0"/>
                  <a:t> </a:t>
                </a:r>
                <a:r>
                  <a:rPr lang="fr-FR" sz="1800" b="1" kern="0" dirty="0" err="1" smtClean="0"/>
                  <a:t>Research</a:t>
                </a:r>
                <a:r>
                  <a:rPr lang="fr-FR" sz="1800" b="1" kern="0" dirty="0" smtClean="0"/>
                  <a:t> Information System</a:t>
                </a:r>
              </a:p>
            </p:txBody>
          </p:sp>
          <p:cxnSp>
            <p:nvCxnSpPr>
              <p:cNvPr id="20" name="Connecteur droit 22"/>
              <p:cNvCxnSpPr>
                <a:cxnSpLocks noChangeShapeType="1"/>
              </p:cNvCxnSpPr>
              <p:nvPr/>
            </p:nvCxnSpPr>
            <p:spPr bwMode="auto">
              <a:xfrm>
                <a:off x="6340475" y="865188"/>
                <a:ext cx="927100" cy="588962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Connecteur droit 28"/>
              <p:cNvCxnSpPr>
                <a:cxnSpLocks noChangeShapeType="1"/>
              </p:cNvCxnSpPr>
              <p:nvPr/>
            </p:nvCxnSpPr>
            <p:spPr bwMode="auto">
              <a:xfrm flipH="1">
                <a:off x="6280150" y="909638"/>
                <a:ext cx="831850" cy="571500"/>
              </a:xfrm>
              <a:prstGeom prst="line">
                <a:avLst/>
              </a:prstGeom>
              <a:noFill/>
              <a:ln w="15875" algn="ctr">
                <a:solidFill>
                  <a:schemeClr val="accent3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5733256"/>
              <a:ext cx="1282137" cy="406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ZoneTexte 32"/>
            <p:cNvSpPr txBox="1"/>
            <p:nvPr/>
          </p:nvSpPr>
          <p:spPr>
            <a:xfrm>
              <a:off x="6105498" y="5661248"/>
              <a:ext cx="12748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  <a:r>
                <a:rPr lang="fr-FR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research</a:t>
              </a:r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management</a:t>
              </a:r>
              <a:endParaRPr lang="fr-FR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2267744" y="5589240"/>
            <a:ext cx="6859332" cy="936104"/>
          </a:xfrm>
          <a:prstGeom prst="rect">
            <a:avLst/>
          </a:prstGeo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C6600"/>
              </a:buClr>
              <a:buFontTx/>
              <a:buNone/>
              <a:defRPr/>
            </a:pPr>
            <a:r>
              <a:rPr lang="fr-FR" sz="24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Conditor</a:t>
            </a:r>
            <a:r>
              <a:rPr lang="fr-FR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: a </a:t>
            </a:r>
            <a:r>
              <a:rPr lang="fr-FR" sz="24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fr-FR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  <a:r>
              <a:rPr lang="fr-FR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 indent="0" algn="ctr" eaLnBrk="1" hangingPunct="1">
              <a:buClr>
                <a:srgbClr val="CC6600"/>
              </a:buClr>
              <a:buFontTx/>
              <a:buNone/>
              <a:defRPr/>
            </a:pPr>
            <a:r>
              <a:rPr lang="fr-FR" sz="24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fr-FR" sz="2400" b="1" kern="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fr-FR" sz="2400" b="1" kern="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allowing</a:t>
            </a:r>
            <a:r>
              <a:rPr lang="fr-FR" sz="2400" b="1" kern="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kern="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interoperability</a:t>
            </a:r>
            <a:endParaRPr lang="fr-FR" sz="2400" b="1" kern="0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659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4</a:t>
            </a:fld>
            <a:endParaRPr lang="fr-FR"/>
          </a:p>
        </p:txBody>
      </p:sp>
      <p:grpSp>
        <p:nvGrpSpPr>
          <p:cNvPr id="188" name="Groupe 187"/>
          <p:cNvGrpSpPr/>
          <p:nvPr/>
        </p:nvGrpSpPr>
        <p:grpSpPr>
          <a:xfrm>
            <a:off x="1547664" y="3669739"/>
            <a:ext cx="2444029" cy="1415445"/>
            <a:chOff x="1547664" y="3669739"/>
            <a:chExt cx="2444029" cy="1415445"/>
          </a:xfrm>
        </p:grpSpPr>
        <p:sp>
          <p:nvSpPr>
            <p:cNvPr id="11" name="Oval 111"/>
            <p:cNvSpPr>
              <a:spLocks noChangeArrowheads="1"/>
            </p:cNvSpPr>
            <p:nvPr/>
          </p:nvSpPr>
          <p:spPr bwMode="auto">
            <a:xfrm>
              <a:off x="2771800" y="3708449"/>
              <a:ext cx="1008062" cy="5762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2" name="Oval 111"/>
            <p:cNvSpPr>
              <a:spLocks noChangeArrowheads="1"/>
            </p:cNvSpPr>
            <p:nvPr/>
          </p:nvSpPr>
          <p:spPr bwMode="auto">
            <a:xfrm>
              <a:off x="2924200" y="3860849"/>
              <a:ext cx="1008062" cy="5762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" name="Text Box 117"/>
            <p:cNvSpPr txBox="1">
              <a:spLocks noChangeArrowheads="1"/>
            </p:cNvSpPr>
            <p:nvPr/>
          </p:nvSpPr>
          <p:spPr bwMode="auto">
            <a:xfrm>
              <a:off x="1547664" y="4254187"/>
              <a:ext cx="188674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 smtClean="0">
                  <a:solidFill>
                    <a:srgbClr val="000000"/>
                  </a:solidFill>
                  <a:cs typeface="Arial" charset="0"/>
                </a:rPr>
                <a:t>International </a:t>
              </a:r>
              <a:r>
                <a:rPr lang="fr-FR" altLang="fr-FR" sz="1600" b="1" dirty="0" err="1" smtClean="0">
                  <a:solidFill>
                    <a:srgbClr val="000000"/>
                  </a:solidFill>
                  <a:cs typeface="Arial" charset="0"/>
                </a:rPr>
                <a:t>bibliographic</a:t>
              </a:r>
              <a:r>
                <a:rPr lang="fr-FR" altLang="fr-FR" sz="1600" b="1" dirty="0" smtClean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fr-FR" altLang="fr-FR" sz="1600" b="1" dirty="0" err="1" smtClean="0">
                  <a:solidFill>
                    <a:srgbClr val="000000"/>
                  </a:solidFill>
                  <a:cs typeface="Arial" charset="0"/>
                </a:rPr>
                <a:t>databases</a:t>
              </a:r>
              <a:endParaRPr lang="fr-FR" alt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Text Box 117"/>
            <p:cNvSpPr txBox="1">
              <a:spLocks noChangeArrowheads="1"/>
            </p:cNvSpPr>
            <p:nvPr/>
          </p:nvSpPr>
          <p:spPr bwMode="auto">
            <a:xfrm>
              <a:off x="2833772" y="3669739"/>
              <a:ext cx="1157921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  </a:t>
              </a:r>
              <a:r>
                <a:rPr lang="fr-FR" altLang="fr-FR" sz="1400" b="1" dirty="0" err="1" smtClean="0">
                  <a:solidFill>
                    <a:srgbClr val="000000"/>
                  </a:solidFill>
                  <a:cs typeface="Arial" charset="0"/>
                </a:rPr>
                <a:t>WoS</a:t>
              </a: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 err="1" smtClean="0">
                  <a:solidFill>
                    <a:srgbClr val="000000"/>
                  </a:solidFill>
                  <a:cs typeface="Arial" charset="0"/>
                </a:rPr>
                <a:t>Scopus</a:t>
              </a: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  </a:t>
              </a:r>
              <a:r>
                <a:rPr lang="fr-FR" altLang="fr-FR" sz="1400" b="1" dirty="0" err="1" smtClean="0">
                  <a:solidFill>
                    <a:srgbClr val="000000"/>
                  </a:solidFill>
                  <a:cs typeface="Arial" charset="0"/>
                </a:rPr>
                <a:t>Pubmed</a:t>
              </a: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 etc. </a:t>
              </a:r>
              <a:endParaRPr lang="fr-FR" alt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cxnSp>
        <p:nvCxnSpPr>
          <p:cNvPr id="21" name="Connecteur droit avec flèche 2"/>
          <p:cNvCxnSpPr>
            <a:cxnSpLocks noChangeShapeType="1"/>
          </p:cNvCxnSpPr>
          <p:nvPr/>
        </p:nvCxnSpPr>
        <p:spPr bwMode="auto">
          <a:xfrm>
            <a:off x="3520207" y="4494783"/>
            <a:ext cx="259655" cy="5313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5" name="Groupe 164"/>
          <p:cNvGrpSpPr/>
          <p:nvPr/>
        </p:nvGrpSpPr>
        <p:grpSpPr>
          <a:xfrm>
            <a:off x="3995936" y="939218"/>
            <a:ext cx="1954212" cy="1121630"/>
            <a:chOff x="4500563" y="771600"/>
            <a:chExt cx="1954212" cy="1121630"/>
          </a:xfrm>
        </p:grpSpPr>
        <p:sp>
          <p:nvSpPr>
            <p:cNvPr id="14" name="Oval 111"/>
            <p:cNvSpPr>
              <a:spLocks noChangeArrowheads="1"/>
            </p:cNvSpPr>
            <p:nvPr/>
          </p:nvSpPr>
          <p:spPr bwMode="auto">
            <a:xfrm>
              <a:off x="4989513" y="771600"/>
              <a:ext cx="1008062" cy="576262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15" name="Oval 111"/>
            <p:cNvSpPr>
              <a:spLocks noChangeArrowheads="1"/>
            </p:cNvSpPr>
            <p:nvPr/>
          </p:nvSpPr>
          <p:spPr bwMode="auto">
            <a:xfrm>
              <a:off x="5141913" y="924000"/>
              <a:ext cx="1008062" cy="576262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16" name="Oval 111"/>
            <p:cNvSpPr>
              <a:spLocks noChangeArrowheads="1"/>
            </p:cNvSpPr>
            <p:nvPr/>
          </p:nvSpPr>
          <p:spPr bwMode="auto">
            <a:xfrm>
              <a:off x="5294313" y="1076400"/>
              <a:ext cx="1008062" cy="576262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17" name="Oval 111"/>
            <p:cNvSpPr>
              <a:spLocks noChangeArrowheads="1"/>
            </p:cNvSpPr>
            <p:nvPr/>
          </p:nvSpPr>
          <p:spPr bwMode="auto">
            <a:xfrm>
              <a:off x="5446713" y="1228800"/>
              <a:ext cx="1008062" cy="576262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mtClean="0">
                <a:solidFill>
                  <a:srgbClr val="000000"/>
                </a:solidFill>
              </a:endParaRPr>
            </a:p>
          </p:txBody>
        </p:sp>
        <p:sp>
          <p:nvSpPr>
            <p:cNvPr id="38" name="Text Box 113"/>
            <p:cNvSpPr txBox="1">
              <a:spLocks noChangeArrowheads="1"/>
            </p:cNvSpPr>
            <p:nvPr/>
          </p:nvSpPr>
          <p:spPr bwMode="auto">
            <a:xfrm>
              <a:off x="4500563" y="1585453"/>
              <a:ext cx="128270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CRIS</a:t>
              </a:r>
              <a:endParaRPr lang="fr-FR" alt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87" name="Groupe 186"/>
          <p:cNvGrpSpPr/>
          <p:nvPr/>
        </p:nvGrpSpPr>
        <p:grpSpPr>
          <a:xfrm>
            <a:off x="3858262" y="2420888"/>
            <a:ext cx="2466984" cy="1877794"/>
            <a:chOff x="3858262" y="2420888"/>
            <a:chExt cx="2466984" cy="1877794"/>
          </a:xfrm>
        </p:grpSpPr>
        <p:sp>
          <p:nvSpPr>
            <p:cNvPr id="7" name="Oval 111"/>
            <p:cNvSpPr>
              <a:spLocks noChangeArrowheads="1"/>
            </p:cNvSpPr>
            <p:nvPr/>
          </p:nvSpPr>
          <p:spPr bwMode="auto">
            <a:xfrm>
              <a:off x="4563666" y="2715782"/>
              <a:ext cx="1008062" cy="5762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" name="Oval 111"/>
            <p:cNvSpPr>
              <a:spLocks noChangeArrowheads="1"/>
            </p:cNvSpPr>
            <p:nvPr/>
          </p:nvSpPr>
          <p:spPr bwMode="auto">
            <a:xfrm>
              <a:off x="4716066" y="2868182"/>
              <a:ext cx="1008062" cy="5762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3" name="Text Box 113"/>
            <p:cNvSpPr txBox="1">
              <a:spLocks noChangeArrowheads="1"/>
            </p:cNvSpPr>
            <p:nvPr/>
          </p:nvSpPr>
          <p:spPr bwMode="auto">
            <a:xfrm>
              <a:off x="3858262" y="2420888"/>
              <a:ext cx="129857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800" b="1" dirty="0">
                  <a:solidFill>
                    <a:srgbClr val="000000"/>
                  </a:solidFill>
                  <a:cs typeface="Arial" charset="0"/>
                </a:rPr>
                <a:t>Archives</a:t>
              </a:r>
            </a:p>
          </p:txBody>
        </p:sp>
        <p:sp>
          <p:nvSpPr>
            <p:cNvPr id="34" name="Text Box 117"/>
            <p:cNvSpPr txBox="1">
              <a:spLocks noChangeArrowheads="1"/>
            </p:cNvSpPr>
            <p:nvPr/>
          </p:nvSpPr>
          <p:spPr bwMode="auto">
            <a:xfrm>
              <a:off x="4891484" y="2999233"/>
              <a:ext cx="657225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>
                  <a:solidFill>
                    <a:srgbClr val="000000"/>
                  </a:solidFill>
                  <a:cs typeface="Arial" charset="0"/>
                </a:rPr>
                <a:t>Hal</a:t>
              </a:r>
            </a:p>
          </p:txBody>
        </p:sp>
        <p:cxnSp>
          <p:nvCxnSpPr>
            <p:cNvPr id="37" name="Connecteur droit avec flèche 2"/>
            <p:cNvCxnSpPr>
              <a:cxnSpLocks noChangeShapeType="1"/>
            </p:cNvCxnSpPr>
            <p:nvPr/>
          </p:nvCxnSpPr>
          <p:spPr bwMode="auto">
            <a:xfrm flipV="1">
              <a:off x="3948981" y="3307208"/>
              <a:ext cx="767085" cy="45963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Text Box 117"/>
            <p:cNvSpPr txBox="1">
              <a:spLocks noChangeArrowheads="1"/>
            </p:cNvSpPr>
            <p:nvPr/>
          </p:nvSpPr>
          <p:spPr bwMode="auto">
            <a:xfrm>
              <a:off x="4361508" y="3560018"/>
              <a:ext cx="1963738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i="1" dirty="0" err="1">
                  <a:solidFill>
                    <a:srgbClr val="000000"/>
                  </a:solidFill>
                  <a:cs typeface="Arial" charset="0"/>
                </a:rPr>
                <a:t>R</a:t>
              </a:r>
              <a:r>
                <a:rPr lang="fr-FR" altLang="fr-FR" sz="1400" b="1" i="1" dirty="0" err="1" smtClean="0">
                  <a:solidFill>
                    <a:srgbClr val="000000"/>
                  </a:solidFill>
                  <a:cs typeface="Arial" charset="0"/>
                </a:rPr>
                <a:t>esearchers</a:t>
              </a:r>
              <a:r>
                <a:rPr lang="fr-FR" altLang="fr-FR" sz="1400" b="1" i="1" dirty="0" smtClean="0">
                  <a:solidFill>
                    <a:srgbClr val="000000"/>
                  </a:solidFill>
                  <a:cs typeface="Arial" charset="0"/>
                </a:rPr>
                <a:t>, team leaders, information </a:t>
              </a:r>
              <a:r>
                <a:rPr lang="fr-FR" altLang="fr-FR" sz="1400" b="1" i="1" dirty="0" err="1" smtClean="0">
                  <a:solidFill>
                    <a:srgbClr val="000000"/>
                  </a:solidFill>
                  <a:cs typeface="Arial" charset="0"/>
                </a:rPr>
                <a:t>specialists</a:t>
              </a:r>
              <a:endParaRPr lang="fr-FR" altLang="fr-FR" sz="1400" b="1" i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41" name="Text Box 117"/>
          <p:cNvSpPr txBox="1">
            <a:spLocks noChangeArrowheads="1"/>
          </p:cNvSpPr>
          <p:nvPr/>
        </p:nvSpPr>
        <p:spPr bwMode="auto">
          <a:xfrm>
            <a:off x="2514229" y="722286"/>
            <a:ext cx="1963737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err="1">
                <a:solidFill>
                  <a:srgbClr val="000000"/>
                </a:solidFill>
                <a:cs typeface="Arial" charset="0"/>
              </a:rPr>
              <a:t>Researchers</a:t>
            </a:r>
            <a:r>
              <a:rPr lang="fr-FR" altLang="fr-FR" sz="1400" b="1" i="1" dirty="0">
                <a:solidFill>
                  <a:srgbClr val="000000"/>
                </a:solidFill>
                <a:cs typeface="Arial" charset="0"/>
              </a:rPr>
              <a:t>, </a:t>
            </a:r>
            <a:r>
              <a:rPr lang="fr-FR" altLang="fr-FR" sz="1400" b="1" i="1" dirty="0" err="1" smtClean="0">
                <a:solidFill>
                  <a:srgbClr val="000000"/>
                </a:solidFill>
                <a:cs typeface="Arial" charset="0"/>
              </a:rPr>
              <a:t>laboratory</a:t>
            </a: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fr-FR" altLang="fr-FR" sz="1400" b="1" i="1" dirty="0" err="1" smtClean="0">
                <a:solidFill>
                  <a:srgbClr val="000000"/>
                </a:solidFill>
                <a:cs typeface="Arial" charset="0"/>
              </a:rPr>
              <a:t>directors</a:t>
            </a: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fr-FR" altLang="fr-FR" sz="1400" b="1" i="1" dirty="0" err="1" smtClean="0">
                <a:solidFill>
                  <a:srgbClr val="000000"/>
                </a:solidFill>
                <a:cs typeface="Arial" charset="0"/>
              </a:rPr>
              <a:t>research</a:t>
            </a: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 unit managers … </a:t>
            </a:r>
            <a:endParaRPr lang="fr-FR" altLang="fr-FR" sz="1400" b="1" i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86" name="Groupe 185"/>
          <p:cNvGrpSpPr/>
          <p:nvPr/>
        </p:nvGrpSpPr>
        <p:grpSpPr>
          <a:xfrm>
            <a:off x="2267744" y="1869018"/>
            <a:ext cx="1054869" cy="1271950"/>
            <a:chOff x="2267744" y="1869018"/>
            <a:chExt cx="1054869" cy="1271950"/>
          </a:xfrm>
        </p:grpSpPr>
        <p:grpSp>
          <p:nvGrpSpPr>
            <p:cNvPr id="167" name="Groupe 166"/>
            <p:cNvGrpSpPr/>
            <p:nvPr/>
          </p:nvGrpSpPr>
          <p:grpSpPr>
            <a:xfrm>
              <a:off x="2339752" y="2517090"/>
              <a:ext cx="972815" cy="623878"/>
              <a:chOff x="2307307" y="2856042"/>
              <a:chExt cx="972815" cy="623878"/>
            </a:xfrm>
          </p:grpSpPr>
          <p:sp>
            <p:nvSpPr>
              <p:cNvPr id="45" name="Oval 111"/>
              <p:cNvSpPr>
                <a:spLocks noChangeArrowheads="1"/>
              </p:cNvSpPr>
              <p:nvPr/>
            </p:nvSpPr>
            <p:spPr bwMode="auto">
              <a:xfrm>
                <a:off x="2307307" y="2856042"/>
                <a:ext cx="815975" cy="4572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Oval 111"/>
              <p:cNvSpPr>
                <a:spLocks noChangeArrowheads="1"/>
              </p:cNvSpPr>
              <p:nvPr/>
            </p:nvSpPr>
            <p:spPr bwMode="auto">
              <a:xfrm>
                <a:off x="2464147" y="3022720"/>
                <a:ext cx="815975" cy="4572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7" name="Text Box 117"/>
            <p:cNvSpPr txBox="1">
              <a:spLocks noChangeArrowheads="1"/>
            </p:cNvSpPr>
            <p:nvPr/>
          </p:nvSpPr>
          <p:spPr bwMode="auto">
            <a:xfrm>
              <a:off x="2267744" y="1869018"/>
              <a:ext cx="105486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 smtClean="0">
                  <a:solidFill>
                    <a:srgbClr val="000000"/>
                  </a:solidFill>
                  <a:cs typeface="Arial" charset="0"/>
                </a:rPr>
                <a:t>Local </a:t>
              </a:r>
              <a:r>
                <a:rPr lang="fr-FR" altLang="fr-FR" sz="1600" b="1" dirty="0" err="1" smtClean="0">
                  <a:solidFill>
                    <a:srgbClr val="000000"/>
                  </a:solidFill>
                  <a:cs typeface="Arial" charset="0"/>
                </a:rPr>
                <a:t>databases</a:t>
              </a:r>
              <a:r>
                <a:rPr lang="fr-FR" altLang="fr-FR" sz="1600" b="1" dirty="0" smtClean="0">
                  <a:solidFill>
                    <a:srgbClr val="000000"/>
                  </a:solidFill>
                  <a:cs typeface="Arial" charset="0"/>
                </a:rPr>
                <a:t>  </a:t>
              </a:r>
              <a:endParaRPr lang="fr-FR" alt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cxnSp>
        <p:nvCxnSpPr>
          <p:cNvPr id="49" name="Connecteur droit 35"/>
          <p:cNvCxnSpPr>
            <a:cxnSpLocks noChangeShapeType="1"/>
          </p:cNvCxnSpPr>
          <p:nvPr/>
        </p:nvCxnSpPr>
        <p:spPr bwMode="auto">
          <a:xfrm flipV="1">
            <a:off x="6588224" y="378668"/>
            <a:ext cx="0" cy="636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7" name="Groupe 56"/>
          <p:cNvGrpSpPr/>
          <p:nvPr/>
        </p:nvGrpSpPr>
        <p:grpSpPr>
          <a:xfrm>
            <a:off x="-136871" y="804064"/>
            <a:ext cx="2105942" cy="4876348"/>
            <a:chOff x="6950522" y="604337"/>
            <a:chExt cx="2105942" cy="4876348"/>
          </a:xfrm>
        </p:grpSpPr>
        <p:sp>
          <p:nvSpPr>
            <p:cNvPr id="32" name="Text Box 117"/>
            <p:cNvSpPr txBox="1">
              <a:spLocks noChangeArrowheads="1"/>
            </p:cNvSpPr>
            <p:nvPr/>
          </p:nvSpPr>
          <p:spPr bwMode="auto">
            <a:xfrm>
              <a:off x="7122864" y="4957465"/>
              <a:ext cx="1656209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400" b="1" dirty="0">
                  <a:solidFill>
                    <a:srgbClr val="000000"/>
                  </a:solidFill>
                  <a:cs typeface="Arial" charset="0"/>
                </a:rPr>
                <a:t>Structures, </a:t>
              </a: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staff, NRA </a:t>
              </a:r>
              <a:r>
                <a:rPr lang="fr-FR" altLang="fr-FR" sz="1400" b="1" dirty="0" err="1">
                  <a:solidFill>
                    <a:srgbClr val="000000"/>
                  </a:solidFill>
                  <a:cs typeface="Arial" charset="0"/>
                </a:rPr>
                <a:t>projects</a:t>
              </a:r>
              <a:r>
                <a:rPr lang="fr-FR" altLang="fr-FR" sz="1400" b="1" dirty="0">
                  <a:solidFill>
                    <a:srgbClr val="000000"/>
                  </a:solidFill>
                  <a:cs typeface="Arial" charset="0"/>
                </a:rPr>
                <a:t> </a:t>
              </a:r>
              <a:r>
                <a:rPr lang="fr-FR" altLang="fr-FR" sz="1400" b="1" dirty="0" smtClean="0">
                  <a:solidFill>
                    <a:srgbClr val="000000"/>
                  </a:solidFill>
                  <a:cs typeface="Arial" charset="0"/>
                </a:rPr>
                <a:t>etc.</a:t>
              </a:r>
              <a:endParaRPr lang="fr-FR" altLang="fr-FR" sz="1400" b="1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6950522" y="604337"/>
              <a:ext cx="2105942" cy="4265394"/>
              <a:chOff x="6950522" y="604337"/>
              <a:chExt cx="2105942" cy="4265394"/>
            </a:xfrm>
          </p:grpSpPr>
          <p:sp>
            <p:nvSpPr>
              <p:cNvPr id="50" name="Text Box 117"/>
              <p:cNvSpPr txBox="1">
                <a:spLocks noChangeArrowheads="1"/>
              </p:cNvSpPr>
              <p:nvPr/>
            </p:nvSpPr>
            <p:spPr bwMode="auto">
              <a:xfrm>
                <a:off x="7122889" y="604337"/>
                <a:ext cx="193357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600" b="1" dirty="0" smtClean="0">
                    <a:solidFill>
                      <a:srgbClr val="000000"/>
                    </a:solidFill>
                    <a:cs typeface="Arial" charset="0"/>
                  </a:rPr>
                  <a:t>«</a:t>
                </a:r>
                <a:r>
                  <a:rPr lang="fr-FR" altLang="fr-FR" sz="1600" b="1" dirty="0">
                    <a:solidFill>
                      <a:srgbClr val="000000"/>
                    </a:solidFill>
                    <a:cs typeface="Arial" charset="0"/>
                  </a:rPr>
                  <a:t> </a:t>
                </a:r>
                <a:r>
                  <a:rPr lang="fr-FR" altLang="fr-FR" sz="1600" b="1" dirty="0" smtClean="0">
                    <a:solidFill>
                      <a:srgbClr val="000000"/>
                    </a:solidFill>
                    <a:cs typeface="Arial" charset="0"/>
                  </a:rPr>
                  <a:t>STI</a:t>
                </a:r>
                <a:r>
                  <a:rPr lang="fr-FR" altLang="fr-FR" sz="1600" b="1" dirty="0">
                    <a:solidFill>
                      <a:srgbClr val="000000"/>
                    </a:solidFill>
                    <a:cs typeface="Arial" charset="0"/>
                  </a:rPr>
                  <a:t> » </a:t>
                </a:r>
                <a:endParaRPr lang="fr-FR" altLang="fr-FR" sz="1600" b="1" dirty="0" smtClean="0">
                  <a:solidFill>
                    <a:srgbClr val="000000"/>
                  </a:solidFill>
                  <a:cs typeface="Arial" charset="0"/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600" b="1" dirty="0" err="1" smtClean="0">
                    <a:solidFill>
                      <a:srgbClr val="000000"/>
                    </a:solidFill>
                    <a:cs typeface="Arial" charset="0"/>
                  </a:rPr>
                  <a:t>reference</a:t>
                </a:r>
                <a:r>
                  <a:rPr lang="fr-FR" altLang="fr-FR" sz="1600" b="1" dirty="0" smtClean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fr-FR" altLang="fr-FR" sz="1600" b="1" dirty="0" err="1">
                    <a:solidFill>
                      <a:srgbClr val="000000"/>
                    </a:solidFill>
                    <a:cs typeface="Arial" charset="0"/>
                  </a:rPr>
                  <a:t>repositories</a:t>
                </a:r>
                <a:endParaRPr lang="fr-FR" altLang="fr-FR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8" name="Oval 111"/>
              <p:cNvSpPr>
                <a:spLocks noChangeArrowheads="1"/>
              </p:cNvSpPr>
              <p:nvPr/>
            </p:nvSpPr>
            <p:spPr bwMode="auto">
              <a:xfrm>
                <a:off x="7537847" y="1269678"/>
                <a:ext cx="360362" cy="574675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3" name="Oval 111"/>
              <p:cNvSpPr>
                <a:spLocks noChangeArrowheads="1"/>
              </p:cNvSpPr>
              <p:nvPr/>
            </p:nvSpPr>
            <p:spPr bwMode="auto">
              <a:xfrm>
                <a:off x="7537847" y="3990256"/>
                <a:ext cx="360362" cy="57467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alt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Oval 111"/>
              <p:cNvSpPr>
                <a:spLocks noChangeArrowheads="1"/>
              </p:cNvSpPr>
              <p:nvPr/>
            </p:nvSpPr>
            <p:spPr bwMode="auto">
              <a:xfrm>
                <a:off x="7690247" y="4142656"/>
                <a:ext cx="360362" cy="57467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alt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Oval 111"/>
              <p:cNvSpPr>
                <a:spLocks noChangeArrowheads="1"/>
              </p:cNvSpPr>
              <p:nvPr/>
            </p:nvSpPr>
            <p:spPr bwMode="auto">
              <a:xfrm>
                <a:off x="7690247" y="1422078"/>
                <a:ext cx="360362" cy="574675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6" name="Oval 111"/>
              <p:cNvSpPr>
                <a:spLocks noChangeArrowheads="1"/>
              </p:cNvSpPr>
              <p:nvPr/>
            </p:nvSpPr>
            <p:spPr bwMode="auto">
              <a:xfrm>
                <a:off x="7842647" y="1574478"/>
                <a:ext cx="360362" cy="574675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fr-FR" altLang="fr-FR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9" name="Oval 111"/>
              <p:cNvSpPr>
                <a:spLocks noChangeArrowheads="1"/>
              </p:cNvSpPr>
              <p:nvPr/>
            </p:nvSpPr>
            <p:spPr bwMode="auto">
              <a:xfrm>
                <a:off x="7842647" y="4295056"/>
                <a:ext cx="360362" cy="57467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 altLang="fr-FR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Text Box 117"/>
              <p:cNvSpPr txBox="1">
                <a:spLocks noChangeArrowheads="1"/>
              </p:cNvSpPr>
              <p:nvPr/>
            </p:nvSpPr>
            <p:spPr bwMode="auto">
              <a:xfrm>
                <a:off x="6950522" y="2221161"/>
                <a:ext cx="2003425" cy="7386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400" b="1" dirty="0" err="1" smtClean="0">
                    <a:solidFill>
                      <a:srgbClr val="000000"/>
                    </a:solidFill>
                    <a:cs typeface="Arial" charset="0"/>
                  </a:rPr>
                  <a:t>Addresses</a:t>
                </a:r>
                <a:r>
                  <a:rPr lang="fr-FR" altLang="fr-FR" sz="1400" b="1" dirty="0">
                    <a:solidFill>
                      <a:srgbClr val="000000"/>
                    </a:solidFill>
                    <a:cs typeface="Arial" charset="0"/>
                  </a:rPr>
                  <a:t>, </a:t>
                </a:r>
                <a:r>
                  <a:rPr lang="fr-FR" altLang="fr-FR" sz="1400" b="1" dirty="0" err="1" smtClean="0">
                    <a:solidFill>
                      <a:srgbClr val="000000"/>
                    </a:solidFill>
                    <a:cs typeface="Arial" charset="0"/>
                  </a:rPr>
                  <a:t>themes</a:t>
                </a:r>
                <a:r>
                  <a:rPr lang="fr-FR" altLang="fr-FR" sz="1400" b="1" dirty="0" smtClean="0">
                    <a:solidFill>
                      <a:srgbClr val="000000"/>
                    </a:solidFill>
                    <a:cs typeface="Arial" charset="0"/>
                  </a:rPr>
                  <a:t>, </a:t>
                </a:r>
                <a:r>
                  <a:rPr lang="fr-FR" altLang="fr-FR" sz="1400" b="1" dirty="0" err="1" smtClean="0">
                    <a:solidFill>
                      <a:srgbClr val="000000"/>
                    </a:solidFill>
                    <a:cs typeface="Arial" charset="0"/>
                  </a:rPr>
                  <a:t>authors</a:t>
                </a:r>
                <a:r>
                  <a:rPr lang="fr-FR" altLang="fr-FR" sz="1400" b="1" dirty="0">
                    <a:solidFill>
                      <a:srgbClr val="000000"/>
                    </a:solidFill>
                    <a:cs typeface="Arial" charset="0"/>
                  </a:rPr>
                  <a:t>, </a:t>
                </a:r>
                <a:r>
                  <a:rPr lang="fr-FR" altLang="fr-FR" sz="1400" b="1" dirty="0" err="1" smtClean="0">
                    <a:solidFill>
                      <a:srgbClr val="000000"/>
                    </a:solidFill>
                    <a:cs typeface="Arial" charset="0"/>
                  </a:rPr>
                  <a:t>journals</a:t>
                </a:r>
                <a:r>
                  <a:rPr lang="fr-FR" altLang="fr-FR" sz="1400" b="1" dirty="0" smtClean="0">
                    <a:solidFill>
                      <a:srgbClr val="000000"/>
                    </a:solidFill>
                    <a:cs typeface="Arial" charset="0"/>
                  </a:rPr>
                  <a:t>, </a:t>
                </a:r>
                <a:r>
                  <a:rPr lang="fr-FR" altLang="fr-FR" sz="1400" b="1" dirty="0" err="1" smtClean="0">
                    <a:solidFill>
                      <a:srgbClr val="000000"/>
                    </a:solidFill>
                    <a:cs typeface="Arial" charset="0"/>
                  </a:rPr>
                  <a:t>congresses</a:t>
                </a:r>
                <a:r>
                  <a:rPr lang="fr-FR" altLang="fr-FR" sz="1400" b="1" dirty="0" smtClean="0">
                    <a:solidFill>
                      <a:srgbClr val="000000"/>
                    </a:solidFill>
                    <a:cs typeface="Arial" charset="0"/>
                  </a:rPr>
                  <a:t>  etc.</a:t>
                </a:r>
                <a:endParaRPr lang="fr-FR" altLang="fr-FR" sz="14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Text Box 117"/>
              <p:cNvSpPr txBox="1">
                <a:spLocks noChangeArrowheads="1"/>
              </p:cNvSpPr>
              <p:nvPr/>
            </p:nvSpPr>
            <p:spPr bwMode="auto">
              <a:xfrm>
                <a:off x="6958458" y="3445297"/>
                <a:ext cx="2078038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600" b="1" dirty="0" smtClean="0">
                    <a:solidFill>
                      <a:srgbClr val="000000"/>
                    </a:solidFill>
                    <a:cs typeface="Arial" charset="0"/>
                  </a:rPr>
                  <a:t>Management 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altLang="fr-FR" sz="1600" b="1" dirty="0" err="1" smtClean="0">
                    <a:solidFill>
                      <a:srgbClr val="000000"/>
                    </a:solidFill>
                    <a:cs typeface="Arial" charset="0"/>
                  </a:rPr>
                  <a:t>reference</a:t>
                </a:r>
                <a:r>
                  <a:rPr lang="fr-FR" altLang="fr-FR" sz="1600" b="1" dirty="0">
                    <a:solidFill>
                      <a:srgbClr val="000000"/>
                    </a:solidFill>
                    <a:cs typeface="Arial" charset="0"/>
                  </a:rPr>
                  <a:t> </a:t>
                </a:r>
                <a:r>
                  <a:rPr lang="fr-FR" altLang="fr-FR" sz="1600" b="1" dirty="0" err="1">
                    <a:solidFill>
                      <a:srgbClr val="000000"/>
                    </a:solidFill>
                    <a:cs typeface="Arial" charset="0"/>
                  </a:rPr>
                  <a:t>repositories</a:t>
                </a:r>
                <a:endParaRPr lang="fr-FR" altLang="fr-FR" sz="16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</p:grpSp>
      <p:cxnSp>
        <p:nvCxnSpPr>
          <p:cNvPr id="53" name="Connecteur droit 35"/>
          <p:cNvCxnSpPr>
            <a:cxnSpLocks noChangeShapeType="1"/>
          </p:cNvCxnSpPr>
          <p:nvPr/>
        </p:nvCxnSpPr>
        <p:spPr bwMode="auto">
          <a:xfrm flipV="1">
            <a:off x="1907704" y="378668"/>
            <a:ext cx="19050" cy="6348413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23813" y="-26988"/>
            <a:ext cx="914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fr-FR" altLang="fr-FR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Conditor: position in the French STI </a:t>
            </a:r>
            <a:r>
              <a:rPr lang="fr-FR" altLang="fr-FR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landscape</a:t>
            </a:r>
            <a:endParaRPr lang="fr-FR" altLang="fr-FR" sz="2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</a:endParaRPr>
          </a:p>
        </p:txBody>
      </p:sp>
      <p:grpSp>
        <p:nvGrpSpPr>
          <p:cNvPr id="189" name="Groupe 188"/>
          <p:cNvGrpSpPr/>
          <p:nvPr/>
        </p:nvGrpSpPr>
        <p:grpSpPr>
          <a:xfrm>
            <a:off x="2652464" y="5057189"/>
            <a:ext cx="1991544" cy="1468155"/>
            <a:chOff x="2652464" y="5057189"/>
            <a:chExt cx="1991544" cy="1468155"/>
          </a:xfrm>
        </p:grpSpPr>
        <p:sp>
          <p:nvSpPr>
            <p:cNvPr id="36" name="Text Box 117"/>
            <p:cNvSpPr txBox="1">
              <a:spLocks noChangeArrowheads="1"/>
            </p:cNvSpPr>
            <p:nvPr/>
          </p:nvSpPr>
          <p:spPr bwMode="auto">
            <a:xfrm>
              <a:off x="2652464" y="5694347"/>
              <a:ext cx="148748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 err="1" smtClean="0">
                  <a:solidFill>
                    <a:srgbClr val="000000"/>
                  </a:solidFill>
                  <a:cs typeface="Arial" charset="0"/>
                </a:rPr>
                <a:t>Institutional</a:t>
              </a:r>
              <a:r>
                <a:rPr lang="fr-FR" altLang="fr-FR" sz="1600" b="1" dirty="0" smtClean="0">
                  <a:solidFill>
                    <a:srgbClr val="000000"/>
                  </a:solidFill>
                  <a:cs typeface="Arial" charset="0"/>
                </a:rPr>
                <a:t> identification </a:t>
              </a:r>
              <a:r>
                <a:rPr lang="fr-FR" altLang="fr-FR" sz="1600" b="1" dirty="0" err="1" smtClean="0">
                  <a:solidFill>
                    <a:srgbClr val="000000"/>
                  </a:solidFill>
                  <a:cs typeface="Arial" charset="0"/>
                </a:rPr>
                <a:t>databases</a:t>
              </a:r>
              <a:endParaRPr lang="fr-FR" altLang="fr-FR" sz="1600" b="1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3" name="Oval 111"/>
            <p:cNvSpPr>
              <a:spLocks noChangeArrowheads="1"/>
            </p:cNvSpPr>
            <p:nvPr/>
          </p:nvSpPr>
          <p:spPr bwMode="auto">
            <a:xfrm>
              <a:off x="3520207" y="5057189"/>
              <a:ext cx="1008063" cy="57626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" name="Oval 111"/>
            <p:cNvSpPr>
              <a:spLocks noChangeArrowheads="1"/>
            </p:cNvSpPr>
            <p:nvPr/>
          </p:nvSpPr>
          <p:spPr bwMode="auto">
            <a:xfrm>
              <a:off x="3635946" y="5237990"/>
              <a:ext cx="1008062" cy="5762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fr-FR" altLang="fr-FR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85" name="Text Box 117"/>
          <p:cNvSpPr txBox="1">
            <a:spLocks noChangeArrowheads="1"/>
          </p:cNvSpPr>
          <p:nvPr/>
        </p:nvSpPr>
        <p:spPr bwMode="auto">
          <a:xfrm>
            <a:off x="7288932" y="620688"/>
            <a:ext cx="1963588" cy="573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Common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err="1">
                <a:solidFill>
                  <a:srgbClr val="000000"/>
                </a:solidFill>
                <a:cs typeface="Arial" charset="0"/>
              </a:rPr>
              <a:t>reference</a:t>
            </a: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fr-FR" altLang="fr-FR" sz="1600" b="1" dirty="0" err="1" smtClean="0">
                <a:solidFill>
                  <a:srgbClr val="000000"/>
                </a:solidFill>
                <a:cs typeface="Arial" charset="0"/>
              </a:rPr>
              <a:t>repositories</a:t>
            </a:r>
            <a:endParaRPr lang="fr-FR" altLang="fr-FR" sz="1600" b="1" dirty="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99" name="Groupe 98"/>
          <p:cNvGrpSpPr/>
          <p:nvPr/>
        </p:nvGrpSpPr>
        <p:grpSpPr>
          <a:xfrm>
            <a:off x="6588224" y="939218"/>
            <a:ext cx="1055687" cy="5102433"/>
            <a:chOff x="6972697" y="1330231"/>
            <a:chExt cx="1055687" cy="4675890"/>
          </a:xfrm>
        </p:grpSpPr>
        <p:sp>
          <p:nvSpPr>
            <p:cNvPr id="69" name="Oval 111"/>
            <p:cNvSpPr>
              <a:spLocks noChangeArrowheads="1"/>
            </p:cNvSpPr>
            <p:nvPr/>
          </p:nvSpPr>
          <p:spPr bwMode="auto">
            <a:xfrm>
              <a:off x="7092280" y="1330231"/>
              <a:ext cx="792163" cy="46758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altLang="fr-FR" sz="2000" smtClean="0">
                <a:solidFill>
                  <a:srgbClr val="000000"/>
                </a:solidFill>
              </a:endParaRPr>
            </a:p>
          </p:txBody>
        </p:sp>
        <p:sp>
          <p:nvSpPr>
            <p:cNvPr id="86" name="Text Box 117"/>
            <p:cNvSpPr txBox="1">
              <a:spLocks noChangeArrowheads="1"/>
            </p:cNvSpPr>
            <p:nvPr/>
          </p:nvSpPr>
          <p:spPr bwMode="auto">
            <a:xfrm>
              <a:off x="6972697" y="3381480"/>
              <a:ext cx="1055687" cy="36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800" b="1" dirty="0">
                  <a:solidFill>
                    <a:schemeClr val="bg1"/>
                  </a:solidFill>
                  <a:cs typeface="Arial" charset="0"/>
                </a:rPr>
                <a:t>Conditor</a:t>
              </a:r>
              <a:endParaRPr lang="fr-FR" altLang="fr-FR" sz="16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94" name="Text Box 117"/>
          <p:cNvSpPr txBox="1">
            <a:spLocks noChangeArrowheads="1"/>
          </p:cNvSpPr>
          <p:nvPr/>
        </p:nvSpPr>
        <p:spPr bwMode="auto">
          <a:xfrm>
            <a:off x="6660232" y="6083989"/>
            <a:ext cx="1347787" cy="513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Management team</a:t>
            </a:r>
            <a:endParaRPr lang="fr-FR" altLang="fr-FR" sz="1400" b="1" i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7679159" y="1412776"/>
            <a:ext cx="936104" cy="1522396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112" name="Text Box 117"/>
          <p:cNvSpPr txBox="1">
            <a:spLocks noChangeArrowheads="1"/>
          </p:cNvSpPr>
          <p:nvPr/>
        </p:nvSpPr>
        <p:spPr bwMode="auto">
          <a:xfrm>
            <a:off x="8640961" y="1268760"/>
            <a:ext cx="61155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t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r   </a:t>
            </a:r>
            <a:r>
              <a:rPr lang="fr-FR" altLang="fr-FR" sz="1600" b="1" dirty="0" err="1" smtClean="0">
                <a:solidFill>
                  <a:srgbClr val="000000"/>
                </a:solidFill>
                <a:cs typeface="Arial" charset="0"/>
              </a:rPr>
              <a:t>R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u</a:t>
            </a: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  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c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t</a:t>
            </a: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.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r-FR" altLang="fr-FR" sz="16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3" name="Text Box 117"/>
          <p:cNvSpPr txBox="1">
            <a:spLocks noChangeArrowheads="1"/>
          </p:cNvSpPr>
          <p:nvPr/>
        </p:nvSpPr>
        <p:spPr bwMode="auto">
          <a:xfrm>
            <a:off x="7679158" y="1621605"/>
            <a:ext cx="1069306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National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err="1" smtClean="0">
                <a:solidFill>
                  <a:srgbClr val="000000"/>
                </a:solidFill>
                <a:cs typeface="Arial" charset="0"/>
              </a:rPr>
              <a:t>Repertory</a:t>
            </a: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 </a:t>
            </a:r>
            <a:endParaRPr lang="fr-FR" altLang="fr-FR" sz="1400" b="1" i="1" dirty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>
                <a:solidFill>
                  <a:srgbClr val="000000"/>
                </a:solidFill>
                <a:cs typeface="Arial" charset="0"/>
              </a:rPr>
              <a:t>of </a:t>
            </a:r>
            <a:r>
              <a:rPr lang="fr-FR" altLang="fr-FR" sz="1400" b="1" i="1" dirty="0" err="1">
                <a:solidFill>
                  <a:srgbClr val="000000"/>
                </a:solidFill>
                <a:cs typeface="Arial" charset="0"/>
              </a:rPr>
              <a:t>Research</a:t>
            </a:r>
            <a:r>
              <a:rPr lang="fr-FR" altLang="fr-FR" sz="1400" b="1" i="1" dirty="0">
                <a:solidFill>
                  <a:srgbClr val="000000"/>
                </a:solidFill>
                <a:cs typeface="Arial" charset="0"/>
              </a:rPr>
              <a:t> </a:t>
            </a:r>
            <a:endParaRPr lang="fr-FR" altLang="fr-FR" sz="1400" b="1" i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Structures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i="1" dirty="0" smtClean="0">
                <a:solidFill>
                  <a:srgbClr val="000000"/>
                </a:solidFill>
                <a:cs typeface="Arial" charset="0"/>
              </a:rPr>
              <a:t> (RNSR) </a:t>
            </a:r>
          </a:p>
        </p:txBody>
      </p:sp>
      <p:sp>
        <p:nvSpPr>
          <p:cNvPr id="114" name="Text Box 117"/>
          <p:cNvSpPr txBox="1">
            <a:spLocks noChangeArrowheads="1"/>
          </p:cNvSpPr>
          <p:nvPr/>
        </p:nvSpPr>
        <p:spPr bwMode="auto">
          <a:xfrm>
            <a:off x="8676456" y="2924944"/>
            <a:ext cx="61155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A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u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t   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h</a:t>
            </a: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  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 smtClean="0">
                <a:solidFill>
                  <a:srgbClr val="000000"/>
                </a:solidFill>
                <a:cs typeface="Arial" charset="0"/>
              </a:rPr>
              <a:t>o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r</a:t>
            </a:r>
            <a:endParaRPr lang="fr-FR" altLang="fr-FR" sz="1600" b="1" dirty="0" smtClean="0">
              <a:solidFill>
                <a:srgbClr val="00000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00"/>
                </a:solidFill>
                <a:cs typeface="Arial" charset="0"/>
              </a:rPr>
              <a:t>s</a:t>
            </a:r>
          </a:p>
        </p:txBody>
      </p:sp>
      <p:sp>
        <p:nvSpPr>
          <p:cNvPr id="115" name="Oval 111"/>
          <p:cNvSpPr>
            <a:spLocks noChangeArrowheads="1"/>
          </p:cNvSpPr>
          <p:nvPr/>
        </p:nvSpPr>
        <p:spPr bwMode="auto">
          <a:xfrm>
            <a:off x="7815876" y="3212976"/>
            <a:ext cx="667550" cy="820639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117" name="Text Box 117"/>
          <p:cNvSpPr txBox="1">
            <a:spLocks noChangeArrowheads="1"/>
          </p:cNvSpPr>
          <p:nvPr/>
        </p:nvSpPr>
        <p:spPr bwMode="auto">
          <a:xfrm>
            <a:off x="7830826" y="3467047"/>
            <a:ext cx="655637" cy="30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 err="1">
                <a:solidFill>
                  <a:srgbClr val="000000"/>
                </a:solidFill>
                <a:cs typeface="Arial" charset="0"/>
              </a:rPr>
              <a:t>IdRef</a:t>
            </a:r>
            <a:endParaRPr lang="fr-FR" altLang="fr-FR" sz="1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8" name="Oval 111"/>
          <p:cNvSpPr>
            <a:spLocks noChangeArrowheads="1"/>
          </p:cNvSpPr>
          <p:nvPr/>
        </p:nvSpPr>
        <p:spPr bwMode="auto">
          <a:xfrm>
            <a:off x="8296938" y="5023065"/>
            <a:ext cx="667550" cy="820639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120" name="Oval 111"/>
          <p:cNvSpPr>
            <a:spLocks noChangeArrowheads="1"/>
          </p:cNvSpPr>
          <p:nvPr/>
        </p:nvSpPr>
        <p:spPr bwMode="auto">
          <a:xfrm>
            <a:off x="8070438" y="5023065"/>
            <a:ext cx="667550" cy="820639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121" name="Oval 111"/>
          <p:cNvSpPr>
            <a:spLocks noChangeArrowheads="1"/>
          </p:cNvSpPr>
          <p:nvPr/>
        </p:nvSpPr>
        <p:spPr bwMode="auto">
          <a:xfrm>
            <a:off x="7845993" y="5013176"/>
            <a:ext cx="667550" cy="820639"/>
          </a:xfrm>
          <a:prstGeom prst="ellipse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122" name="Text Box 117"/>
          <p:cNvSpPr txBox="1">
            <a:spLocks noChangeArrowheads="1"/>
          </p:cNvSpPr>
          <p:nvPr/>
        </p:nvSpPr>
        <p:spPr bwMode="auto">
          <a:xfrm>
            <a:off x="7884368" y="5229200"/>
            <a:ext cx="657225" cy="302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00"/>
                </a:solidFill>
                <a:cs typeface="Arial" charset="0"/>
              </a:rPr>
              <a:t>ISSN </a:t>
            </a:r>
          </a:p>
        </p:txBody>
      </p:sp>
      <p:cxnSp>
        <p:nvCxnSpPr>
          <p:cNvPr id="124" name="Connecteur droit 123"/>
          <p:cNvCxnSpPr>
            <a:stCxn id="111" idx="2"/>
          </p:cNvCxnSpPr>
          <p:nvPr/>
        </p:nvCxnSpPr>
        <p:spPr>
          <a:xfrm flipH="1">
            <a:off x="7499970" y="2173974"/>
            <a:ext cx="179189" cy="10929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>
            <a:stCxn id="115" idx="2"/>
            <a:endCxn id="69" idx="6"/>
          </p:cNvCxnSpPr>
          <p:nvPr/>
        </p:nvCxnSpPr>
        <p:spPr>
          <a:xfrm flipH="1" flipV="1">
            <a:off x="7499970" y="3490435"/>
            <a:ext cx="315906" cy="1328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stCxn id="121" idx="2"/>
            <a:endCxn id="69" idx="5"/>
          </p:cNvCxnSpPr>
          <p:nvPr/>
        </p:nvCxnSpPr>
        <p:spPr>
          <a:xfrm flipH="1" flipV="1">
            <a:off x="7383960" y="5294417"/>
            <a:ext cx="462033" cy="12907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eur droit avec flèche 138"/>
          <p:cNvCxnSpPr>
            <a:stCxn id="8" idx="6"/>
          </p:cNvCxnSpPr>
          <p:nvPr/>
        </p:nvCxnSpPr>
        <p:spPr>
          <a:xfrm>
            <a:off x="5724128" y="3156314"/>
            <a:ext cx="983679" cy="323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avec flèche 140"/>
          <p:cNvCxnSpPr>
            <a:endCxn id="8" idx="5"/>
          </p:cNvCxnSpPr>
          <p:nvPr/>
        </p:nvCxnSpPr>
        <p:spPr>
          <a:xfrm flipH="1" flipV="1">
            <a:off x="5576501" y="3360053"/>
            <a:ext cx="1131306" cy="1524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cteur droit avec flèche 146"/>
          <p:cNvCxnSpPr>
            <a:stCxn id="66" idx="6"/>
          </p:cNvCxnSpPr>
          <p:nvPr/>
        </p:nvCxnSpPr>
        <p:spPr>
          <a:xfrm>
            <a:off x="4644008" y="5526122"/>
            <a:ext cx="2179809" cy="52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eur droit avec flèche 149"/>
          <p:cNvCxnSpPr/>
          <p:nvPr/>
        </p:nvCxnSpPr>
        <p:spPr>
          <a:xfrm flipH="1" flipV="1">
            <a:off x="4595813" y="5412681"/>
            <a:ext cx="2228004" cy="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eur droit avec flèche 174"/>
          <p:cNvCxnSpPr/>
          <p:nvPr/>
        </p:nvCxnSpPr>
        <p:spPr>
          <a:xfrm flipH="1" flipV="1">
            <a:off x="3059832" y="3159552"/>
            <a:ext cx="95895" cy="51018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avec flèche 176"/>
          <p:cNvCxnSpPr/>
          <p:nvPr/>
        </p:nvCxnSpPr>
        <p:spPr>
          <a:xfrm flipV="1">
            <a:off x="5220096" y="2044080"/>
            <a:ext cx="123281" cy="6396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Oval 111"/>
          <p:cNvSpPr>
            <a:spLocks noChangeArrowheads="1"/>
          </p:cNvSpPr>
          <p:nvPr/>
        </p:nvSpPr>
        <p:spPr bwMode="auto">
          <a:xfrm>
            <a:off x="8129928" y="4153198"/>
            <a:ext cx="402512" cy="6237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cxnSp>
        <p:nvCxnSpPr>
          <p:cNvPr id="192" name="Connecteur droit avec flèche 191"/>
          <p:cNvCxnSpPr>
            <a:stCxn id="17" idx="6"/>
            <a:endCxn id="69" idx="1"/>
          </p:cNvCxnSpPr>
          <p:nvPr/>
        </p:nvCxnSpPr>
        <p:spPr>
          <a:xfrm>
            <a:off x="5950148" y="1684549"/>
            <a:ext cx="873669" cy="190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necteur droit avec flèche 193"/>
          <p:cNvCxnSpPr/>
          <p:nvPr/>
        </p:nvCxnSpPr>
        <p:spPr>
          <a:xfrm flipH="1">
            <a:off x="5868144" y="1869018"/>
            <a:ext cx="873669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111"/>
          <p:cNvSpPr>
            <a:spLocks noChangeArrowheads="1"/>
          </p:cNvSpPr>
          <p:nvPr/>
        </p:nvSpPr>
        <p:spPr bwMode="auto">
          <a:xfrm>
            <a:off x="7943440" y="4191451"/>
            <a:ext cx="402512" cy="6237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z="2000" smtClean="0">
              <a:solidFill>
                <a:srgbClr val="000000"/>
              </a:solidFill>
            </a:endParaRPr>
          </a:p>
        </p:txBody>
      </p:sp>
      <p:sp>
        <p:nvSpPr>
          <p:cNvPr id="79" name="Text Box 117"/>
          <p:cNvSpPr txBox="1">
            <a:spLocks noChangeArrowheads="1"/>
          </p:cNvSpPr>
          <p:nvPr/>
        </p:nvSpPr>
        <p:spPr bwMode="auto">
          <a:xfrm>
            <a:off x="7668344" y="4362996"/>
            <a:ext cx="7660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smtClean="0">
                <a:solidFill>
                  <a:srgbClr val="000000"/>
                </a:solidFill>
                <a:cs typeface="Arial" charset="0"/>
              </a:rPr>
              <a:t>ORCID</a:t>
            </a:r>
            <a:endParaRPr lang="fr-FR" altLang="fr-FR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0" name="Text Box 117"/>
          <p:cNvSpPr txBox="1">
            <a:spLocks noChangeArrowheads="1"/>
          </p:cNvSpPr>
          <p:nvPr/>
        </p:nvSpPr>
        <p:spPr bwMode="auto">
          <a:xfrm>
            <a:off x="8198420" y="4435004"/>
            <a:ext cx="6043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smtClean="0">
                <a:solidFill>
                  <a:srgbClr val="000000"/>
                </a:solidFill>
                <a:cs typeface="Arial" charset="0"/>
              </a:rPr>
              <a:t>ISNI</a:t>
            </a:r>
            <a:endParaRPr lang="fr-FR" altLang="fr-FR" sz="1400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5" name="Connecteur droit 4"/>
          <p:cNvCxnSpPr>
            <a:stCxn id="115" idx="4"/>
            <a:endCxn id="77" idx="0"/>
          </p:cNvCxnSpPr>
          <p:nvPr/>
        </p:nvCxnSpPr>
        <p:spPr>
          <a:xfrm flipH="1">
            <a:off x="8144696" y="4033615"/>
            <a:ext cx="4955" cy="1578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68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5" grpId="0"/>
      <p:bldP spid="94" grpId="0" animBg="1"/>
      <p:bldP spid="111" grpId="0" animBg="1"/>
      <p:bldP spid="112" grpId="0"/>
      <p:bldP spid="113" grpId="0"/>
      <p:bldP spid="114" grpId="0"/>
      <p:bldP spid="115" grpId="0" animBg="1"/>
      <p:bldP spid="117" grpId="0"/>
      <p:bldP spid="118" grpId="0" animBg="1"/>
      <p:bldP spid="120" grpId="0" animBg="1"/>
      <p:bldP spid="121" grpId="0" animBg="1"/>
      <p:bldP spid="122" grpId="0"/>
      <p:bldP spid="180" grpId="0" animBg="1"/>
      <p:bldP spid="77" grpId="0" animBg="1"/>
      <p:bldP spid="79" grpId="0"/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5</a:t>
            </a:fld>
            <a:endParaRPr lang="fr-F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49708" y="980728"/>
            <a:ext cx="8820596" cy="576064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22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2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kern="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principles</a:t>
            </a:r>
            <a:r>
              <a:rPr lang="fr-FR" sz="2200" b="1" kern="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200" b="1" kern="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pragmatism</a:t>
            </a:r>
            <a:endParaRPr lang="fr-FR" sz="2200" kern="0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336" y="1556792"/>
            <a:ext cx="8291128" cy="432048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lvl="1" eaLnBrk="1" hangingPunct="1"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multi-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skill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volunteers</a:t>
            </a:r>
            <a:endParaRPr lang="fr-FR" sz="22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re 3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pPr marL="609600" indent="-609600" algn="ctr">
              <a:spcBef>
                <a:spcPct val="20000"/>
              </a:spcBef>
            </a:pP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Conditor: </a:t>
            </a:r>
            <a:r>
              <a:rPr lang="fr-FR" sz="2800" dirty="0" err="1" smtClean="0">
                <a:solidFill>
                  <a:schemeClr val="tx1"/>
                </a:solidFill>
                <a:ea typeface="+mn-ea"/>
                <a:cs typeface="+mn-cs"/>
              </a:rPr>
              <a:t>experiment</a:t>
            </a:r>
            <a:endParaRPr lang="fr-FR" sz="28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411760" y="4000996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Scientific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esearch (CNRS)</a:t>
            </a:r>
            <a:endParaRPr lang="fr-FR" alt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</a:t>
            </a:r>
            <a:r>
              <a:rPr lang="en-US" altLang="fr-FR" dirty="0">
                <a:latin typeface="Arial" panose="020B0604020202020204" pitchFamily="34" charset="0"/>
                <a:cs typeface="Arial" panose="020B0604020202020204" pitchFamily="34" charset="0"/>
              </a:rPr>
              <a:t>institute for agricultural </a:t>
            </a: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(</a:t>
            </a:r>
            <a:r>
              <a:rPr lang="en-US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Inra</a:t>
            </a: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alt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</a:t>
            </a:r>
            <a:r>
              <a:rPr lang="en-US" altLang="fr-FR" dirty="0">
                <a:latin typeface="Arial" panose="020B0604020202020204" pitchFamily="34" charset="0"/>
                <a:cs typeface="Arial" panose="020B0604020202020204" pitchFamily="34" charset="0"/>
              </a:rPr>
              <a:t>institute dedicated to computational </a:t>
            </a: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science (</a:t>
            </a:r>
            <a:r>
              <a:rPr lang="en-US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Inria</a:t>
            </a:r>
            <a:r>
              <a:rPr lang="en-US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alt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-825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French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Research Institute for Development (IRD)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940152" y="3958024"/>
            <a:ext cx="31201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0" indent="-82550">
              <a:buFont typeface="Arial" panose="020B0604020202020204" pitchFamily="34" charset="0"/>
              <a:buChar char="•"/>
            </a:pP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Bibliographic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agency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Abes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82550" indent="-825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Bordeaux </a:t>
            </a:r>
            <a:r>
              <a:rPr lang="fr-FR" altLang="fr-FR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endParaRPr lang="fr-FR" alt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-825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Paris Dauphine </a:t>
            </a:r>
            <a:r>
              <a:rPr lang="fr-FR" alt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79512" y="4305870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Ministry of Higher Education and Research</a:t>
            </a:r>
            <a:r>
              <a:rPr lang="fr-FR" alt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03648" y="2924944"/>
            <a:ext cx="756084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altLang="fr-F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alt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group:</a:t>
            </a:r>
            <a:r>
              <a:rPr lang="fr-FR" altLang="fr-FR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fr-FR" altLang="fr-FR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representatives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establishments</a:t>
            </a:r>
            <a:endParaRPr lang="fr-FR" altLang="fr-FR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57336" y="1988840"/>
            <a:ext cx="8291128" cy="468052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lvl="1" eaLnBrk="1" hangingPunct="1"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have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457336" y="2420888"/>
            <a:ext cx="8291128" cy="468052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lvl="1" eaLnBrk="1" hangingPunct="1"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Assessing</a:t>
            </a:r>
            <a:r>
              <a:rPr lang="fr-FR" sz="22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kern="0" dirty="0" err="1">
                <a:latin typeface="Arial" panose="020B0604020202020204" pitchFamily="34" charset="0"/>
                <a:cs typeface="Arial" panose="020B0604020202020204" pitchFamily="34" charset="0"/>
              </a:rPr>
              <a:t>difficulties</a:t>
            </a:r>
            <a:r>
              <a:rPr lang="fr-FR" sz="2200" kern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200" kern="0" dirty="0" err="1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lang="fr-FR" sz="2200" kern="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22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involvement</a:t>
            </a:r>
            <a:endParaRPr lang="fr-FR" sz="2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0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75" y="11113"/>
            <a:ext cx="9109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fr-FR" altLang="fr-FR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Conditor</a:t>
            </a:r>
            <a:r>
              <a:rPr lang="fr-FR" altLang="fr-FR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: constitution </a:t>
            </a:r>
            <a:r>
              <a:rPr lang="fr-FR" altLang="fr-FR" sz="2800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method</a:t>
            </a:r>
            <a:r>
              <a:rPr lang="fr-FR" altLang="fr-FR" sz="28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 </a:t>
            </a:r>
            <a:r>
              <a:rPr lang="fr-FR" altLang="fr-FR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of a corpus</a:t>
            </a:r>
            <a:endParaRPr lang="fr-FR" altLang="fr-FR" sz="2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ZoneTexte 9"/>
          <p:cNvSpPr txBox="1">
            <a:spLocks noChangeArrowheads="1"/>
          </p:cNvSpPr>
          <p:nvPr/>
        </p:nvSpPr>
        <p:spPr bwMode="auto">
          <a:xfrm>
            <a:off x="2555875" y="3284984"/>
            <a:ext cx="3952875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dirty="0" err="1" smtClean="0"/>
              <a:t>Several</a:t>
            </a:r>
            <a:r>
              <a:rPr lang="fr-FR" altLang="fr-FR" dirty="0" smtClean="0"/>
              <a:t> strict </a:t>
            </a:r>
            <a:r>
              <a:rPr lang="fr-FR" altLang="fr-FR" dirty="0" err="1" smtClean="0"/>
              <a:t>alignments</a:t>
            </a:r>
            <a:r>
              <a:rPr lang="fr-FR" altLang="fr-FR" dirty="0" smtClean="0"/>
              <a:t> of </a:t>
            </a:r>
            <a:r>
              <a:rPr lang="fr-FR" altLang="fr-FR" dirty="0" err="1" smtClean="0"/>
              <a:t>character</a:t>
            </a:r>
            <a:r>
              <a:rPr lang="fr-FR" altLang="fr-FR" dirty="0" smtClean="0"/>
              <a:t> strings</a:t>
            </a:r>
            <a:endParaRPr lang="fr-FR" altLang="fr-FR" dirty="0"/>
          </a:p>
        </p:txBody>
      </p:sp>
      <p:sp>
        <p:nvSpPr>
          <p:cNvPr id="7" name="ZoneTexte 11"/>
          <p:cNvSpPr txBox="1">
            <a:spLocks noChangeArrowheads="1"/>
          </p:cNvSpPr>
          <p:nvPr/>
        </p:nvSpPr>
        <p:spPr bwMode="auto">
          <a:xfrm>
            <a:off x="2592388" y="4429224"/>
            <a:ext cx="3924300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dirty="0" smtClean="0"/>
              <a:t>Name </a:t>
            </a:r>
            <a:r>
              <a:rPr lang="fr-FR" altLang="fr-FR" dirty="0" err="1" smtClean="0"/>
              <a:t>entities</a:t>
            </a:r>
            <a:r>
              <a:rPr lang="fr-FR" altLang="fr-FR" dirty="0" smtClean="0"/>
              <a:t>, </a:t>
            </a:r>
            <a:r>
              <a:rPr lang="fr-FR" altLang="fr-FR" dirty="0" err="1" smtClean="0"/>
              <a:t>search</a:t>
            </a:r>
            <a:r>
              <a:rPr lang="fr-FR" altLang="fr-FR" dirty="0" smtClean="0"/>
              <a:t> in </a:t>
            </a:r>
            <a:r>
              <a:rPr lang="fr-FR" altLang="fr-FR" dirty="0" err="1" smtClean="0"/>
              <a:t>addresses</a:t>
            </a:r>
            <a:endParaRPr lang="fr-FR" altLang="fr-FR" dirty="0"/>
          </a:p>
          <a:p>
            <a:pPr eaLnBrk="1" hangingPunct="1"/>
            <a:r>
              <a:rPr lang="fr-FR" altLang="fr-FR" dirty="0" smtClean="0"/>
              <a:t>Incorporation of </a:t>
            </a:r>
            <a:r>
              <a:rPr lang="fr-FR" altLang="fr-FR" dirty="0" err="1" smtClean="0"/>
              <a:t>identifiers</a:t>
            </a:r>
            <a:r>
              <a:rPr lang="fr-FR" altLang="fr-FR" dirty="0" smtClean="0"/>
              <a:t> for</a:t>
            </a:r>
            <a:endParaRPr lang="fr-FR" altLang="fr-FR" dirty="0"/>
          </a:p>
          <a:p>
            <a:pPr eaLnBrk="1" hangingPunct="1"/>
            <a:r>
              <a:rPr lang="fr-FR" altLang="fr-FR" dirty="0" err="1"/>
              <a:t>r</a:t>
            </a:r>
            <a:r>
              <a:rPr lang="fr-FR" altLang="fr-FR" dirty="0" err="1" smtClean="0"/>
              <a:t>esearch</a:t>
            </a:r>
            <a:r>
              <a:rPr lang="fr-FR" altLang="fr-FR" dirty="0" smtClean="0"/>
              <a:t> structures and </a:t>
            </a:r>
            <a:r>
              <a:rPr lang="fr-FR" altLang="fr-FR" dirty="0" err="1" smtClean="0"/>
              <a:t>authors</a:t>
            </a:r>
            <a:endParaRPr lang="fr-FR" altLang="fr-FR" dirty="0"/>
          </a:p>
        </p:txBody>
      </p:sp>
      <p:sp>
        <p:nvSpPr>
          <p:cNvPr id="8" name="ZoneTexte 2"/>
          <p:cNvSpPr txBox="1">
            <a:spLocks noChangeArrowheads="1"/>
          </p:cNvSpPr>
          <p:nvPr/>
        </p:nvSpPr>
        <p:spPr bwMode="auto">
          <a:xfrm>
            <a:off x="3043113" y="6124575"/>
            <a:ext cx="3113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dirty="0"/>
              <a:t>« </a:t>
            </a:r>
            <a:r>
              <a:rPr lang="fr-FR" altLang="fr-FR" dirty="0" err="1" smtClean="0"/>
              <a:t>Enriched</a:t>
            </a:r>
            <a:r>
              <a:rPr lang="fr-FR" altLang="fr-FR" dirty="0" smtClean="0"/>
              <a:t> » Conditor corpus</a:t>
            </a:r>
            <a:endParaRPr lang="fr-FR" altLang="fr-FR" dirty="0"/>
          </a:p>
        </p:txBody>
      </p:sp>
      <p:sp>
        <p:nvSpPr>
          <p:cNvPr id="9" name="Ellipse 25"/>
          <p:cNvSpPr>
            <a:spLocks noChangeArrowheads="1"/>
          </p:cNvSpPr>
          <p:nvPr/>
        </p:nvSpPr>
        <p:spPr bwMode="auto">
          <a:xfrm>
            <a:off x="2700338" y="5948363"/>
            <a:ext cx="3657600" cy="7937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1" name="ZoneTexte 7"/>
          <p:cNvSpPr txBox="1">
            <a:spLocks noChangeArrowheads="1"/>
          </p:cNvSpPr>
          <p:nvPr/>
        </p:nvSpPr>
        <p:spPr bwMode="auto">
          <a:xfrm>
            <a:off x="2528888" y="1700907"/>
            <a:ext cx="3952875" cy="10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dirty="0" err="1" smtClean="0"/>
              <a:t>Mapping</a:t>
            </a:r>
            <a:r>
              <a:rPr lang="fr-FR" altLang="fr-FR" dirty="0" smtClean="0"/>
              <a:t> </a:t>
            </a:r>
            <a:endParaRPr lang="fr-FR" altLang="fr-FR" dirty="0"/>
          </a:p>
          <a:p>
            <a:pPr eaLnBrk="1" hangingPunct="1"/>
            <a:r>
              <a:rPr lang="fr-FR" altLang="fr-FR" dirty="0" smtClean="0"/>
              <a:t>XML </a:t>
            </a:r>
            <a:r>
              <a:rPr lang="fr-FR" altLang="fr-FR" dirty="0" err="1" smtClean="0"/>
              <a:t>formatting</a:t>
            </a:r>
            <a:endParaRPr lang="fr-FR" altLang="fr-FR" dirty="0"/>
          </a:p>
          <a:p>
            <a:pPr eaLnBrk="1" hangingPunct="1"/>
            <a:r>
              <a:rPr lang="fr-FR" altLang="fr-FR" dirty="0"/>
              <a:t>Normalisation / </a:t>
            </a:r>
            <a:r>
              <a:rPr lang="fr-FR" altLang="fr-FR" dirty="0" err="1" smtClean="0"/>
              <a:t>homogenisation</a:t>
            </a:r>
            <a:endParaRPr lang="fr-FR" altLang="fr-FR" dirty="0"/>
          </a:p>
        </p:txBody>
      </p:sp>
      <p:sp>
        <p:nvSpPr>
          <p:cNvPr id="29" name="ZoneTexte 9"/>
          <p:cNvSpPr txBox="1">
            <a:spLocks noChangeArrowheads="1"/>
          </p:cNvSpPr>
          <p:nvPr/>
        </p:nvSpPr>
        <p:spPr bwMode="auto">
          <a:xfrm>
            <a:off x="7378700" y="1612538"/>
            <a:ext cx="165735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err="1" smtClean="0"/>
              <a:t>Identifiers</a:t>
            </a:r>
            <a:r>
              <a:rPr lang="fr-FR" altLang="fr-FR" sz="1400" dirty="0" smtClean="0"/>
              <a:t> </a:t>
            </a:r>
          </a:p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smtClean="0"/>
              <a:t>Document </a:t>
            </a:r>
            <a:r>
              <a:rPr lang="fr-FR" altLang="fr-FR" sz="1400" dirty="0" err="1" smtClean="0"/>
              <a:t>titles</a:t>
            </a:r>
            <a:endParaRPr lang="fr-FR" altLang="fr-FR" sz="1400" dirty="0" smtClean="0"/>
          </a:p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err="1" smtClean="0"/>
              <a:t>Authors</a:t>
            </a:r>
            <a:endParaRPr lang="fr-FR" altLang="fr-FR" sz="1400" dirty="0" smtClean="0"/>
          </a:p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smtClean="0"/>
              <a:t>Sources</a:t>
            </a:r>
          </a:p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smtClean="0"/>
              <a:t>Collations</a:t>
            </a:r>
          </a:p>
          <a:p>
            <a:pPr marL="171450" indent="-171450" algn="l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err="1" smtClean="0"/>
              <a:t>Addresses</a:t>
            </a:r>
            <a:endParaRPr lang="fr-FR" altLang="fr-FR" sz="1400" dirty="0" smtClean="0"/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fr-FR" altLang="fr-FR" sz="1400" dirty="0" smtClean="0"/>
              <a:t>Document  </a:t>
            </a:r>
            <a:r>
              <a:rPr lang="fr-FR" altLang="fr-FR" sz="1400" dirty="0"/>
              <a:t>t</a:t>
            </a:r>
            <a:r>
              <a:rPr lang="fr-FR" altLang="fr-FR" sz="1400" dirty="0" smtClean="0"/>
              <a:t>ypes</a:t>
            </a:r>
          </a:p>
        </p:txBody>
      </p:sp>
      <p:sp>
        <p:nvSpPr>
          <p:cNvPr id="30" name="Accolade ouvrante 13"/>
          <p:cNvSpPr>
            <a:spLocks/>
          </p:cNvSpPr>
          <p:nvPr/>
        </p:nvSpPr>
        <p:spPr bwMode="auto">
          <a:xfrm>
            <a:off x="7092950" y="1624707"/>
            <a:ext cx="285750" cy="1587500"/>
          </a:xfrm>
          <a:prstGeom prst="leftBrace">
            <a:avLst>
              <a:gd name="adj1" fmla="val 8327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9" name="Flèche vers le bas 72"/>
          <p:cNvSpPr>
            <a:spLocks noChangeArrowheads="1"/>
          </p:cNvSpPr>
          <p:nvPr/>
        </p:nvSpPr>
        <p:spPr bwMode="auto">
          <a:xfrm>
            <a:off x="4430713" y="2792353"/>
            <a:ext cx="249237" cy="431800"/>
          </a:xfrm>
          <a:prstGeom prst="downArrow">
            <a:avLst>
              <a:gd name="adj1" fmla="val 50000"/>
              <a:gd name="adj2" fmla="val 50058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bg2">
                <a:lumMod val="50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0" name="Flèche vers le bas 96"/>
          <p:cNvSpPr>
            <a:spLocks noChangeArrowheads="1"/>
          </p:cNvSpPr>
          <p:nvPr/>
        </p:nvSpPr>
        <p:spPr bwMode="auto">
          <a:xfrm>
            <a:off x="4425950" y="4005312"/>
            <a:ext cx="249238" cy="431800"/>
          </a:xfrm>
          <a:prstGeom prst="downArrow">
            <a:avLst>
              <a:gd name="adj1" fmla="val 50000"/>
              <a:gd name="adj2" fmla="val 50057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bg2">
                <a:lumMod val="50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1" name="Flèche vers le bas 97"/>
          <p:cNvSpPr>
            <a:spLocks noChangeArrowheads="1"/>
          </p:cNvSpPr>
          <p:nvPr/>
        </p:nvSpPr>
        <p:spPr bwMode="auto">
          <a:xfrm>
            <a:off x="4422775" y="5517480"/>
            <a:ext cx="249238" cy="431800"/>
          </a:xfrm>
          <a:prstGeom prst="downArrow">
            <a:avLst>
              <a:gd name="adj1" fmla="val 50000"/>
              <a:gd name="adj2" fmla="val 50057"/>
            </a:avLst>
          </a:prstGeom>
          <a:solidFill>
            <a:schemeClr val="bg2">
              <a:lumMod val="50000"/>
            </a:schemeClr>
          </a:solidFill>
          <a:ln w="9525" algn="ctr">
            <a:solidFill>
              <a:schemeClr val="bg2">
                <a:lumMod val="50000"/>
              </a:schemeClr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2" name="ZoneTexte 9"/>
          <p:cNvSpPr txBox="1">
            <a:spLocks noChangeArrowheads="1"/>
          </p:cNvSpPr>
          <p:nvPr/>
        </p:nvSpPr>
        <p:spPr bwMode="auto">
          <a:xfrm>
            <a:off x="7379717" y="4314825"/>
            <a:ext cx="17287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l" eaLnBrk="1" hangingPunct="1"/>
            <a:r>
              <a:rPr lang="fr-FR" altLang="fr-FR" sz="1400" dirty="0" err="1" smtClean="0"/>
              <a:t>IdRef</a:t>
            </a:r>
            <a:endParaRPr lang="fr-FR" altLang="fr-FR" sz="1400" dirty="0" smtClean="0"/>
          </a:p>
          <a:p>
            <a:pPr eaLnBrk="1" hangingPunct="1"/>
            <a:endParaRPr lang="fr-FR" altLang="fr-FR" sz="1400" dirty="0" smtClean="0"/>
          </a:p>
          <a:p>
            <a:pPr eaLnBrk="1" hangingPunct="1"/>
            <a:r>
              <a:rPr lang="fr-FR" altLang="fr-FR" sz="1400" dirty="0" smtClean="0"/>
              <a:t>RNSR</a:t>
            </a:r>
            <a:endParaRPr lang="fr-FR" altLang="fr-FR" sz="1400" dirty="0"/>
          </a:p>
          <a:p>
            <a:pPr algn="l" eaLnBrk="1" hangingPunct="1"/>
            <a:endParaRPr lang="fr-FR" altLang="fr-FR" sz="1400" dirty="0" smtClean="0"/>
          </a:p>
          <a:p>
            <a:pPr algn="l" eaLnBrk="1" hangingPunct="1"/>
            <a:r>
              <a:rPr lang="fr-FR" altLang="fr-FR" sz="1400" dirty="0" smtClean="0"/>
              <a:t>Reference system of CNRS structures</a:t>
            </a:r>
            <a:endParaRPr lang="fr-FR" altLang="fr-FR" sz="1400" dirty="0"/>
          </a:p>
        </p:txBody>
      </p:sp>
      <p:sp>
        <p:nvSpPr>
          <p:cNvPr id="43" name="Rectangle 69"/>
          <p:cNvSpPr>
            <a:spLocks noChangeArrowheads="1"/>
          </p:cNvSpPr>
          <p:nvPr/>
        </p:nvSpPr>
        <p:spPr bwMode="auto">
          <a:xfrm>
            <a:off x="-4763" y="1692970"/>
            <a:ext cx="25860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l" eaLnBrk="1" hangingPunct="1"/>
            <a:r>
              <a:rPr lang="fr-FR" altLang="fr-FR" b="1" dirty="0" err="1" smtClean="0">
                <a:solidFill>
                  <a:schemeClr val="accent1"/>
                </a:solidFill>
              </a:rPr>
              <a:t>Step</a:t>
            </a:r>
            <a:r>
              <a:rPr lang="fr-FR" altLang="fr-FR" b="1" dirty="0" smtClean="0">
                <a:solidFill>
                  <a:schemeClr val="accent1"/>
                </a:solidFill>
              </a:rPr>
              <a:t> </a:t>
            </a:r>
            <a:r>
              <a:rPr lang="fr-FR" altLang="fr-FR" b="1" dirty="0">
                <a:solidFill>
                  <a:schemeClr val="accent1"/>
                </a:solidFill>
              </a:rPr>
              <a:t>1</a:t>
            </a:r>
          </a:p>
          <a:p>
            <a:pPr eaLnBrk="1" hangingPunct="1"/>
            <a:r>
              <a:rPr lang="fr-FR" altLang="fr-FR" b="1" dirty="0" err="1" smtClean="0">
                <a:solidFill>
                  <a:schemeClr val="bg2">
                    <a:lumMod val="50000"/>
                  </a:schemeClr>
                </a:solidFill>
              </a:rPr>
              <a:t>MetaData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altLang="fr-FR" b="1" dirty="0"/>
              <a:t>(MD)</a:t>
            </a:r>
          </a:p>
          <a:p>
            <a:pPr eaLnBrk="1" hangingPunct="1"/>
            <a:r>
              <a:rPr lang="fr-FR" altLang="fr-FR" b="1" dirty="0" err="1" smtClean="0"/>
              <a:t>Treatment</a:t>
            </a:r>
            <a:r>
              <a:rPr lang="fr-FR" altLang="fr-FR" b="1" dirty="0" smtClean="0"/>
              <a:t> and curation</a:t>
            </a:r>
            <a:endParaRPr lang="fr-FR" altLang="fr-FR" b="1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-4763" y="3225170"/>
            <a:ext cx="25336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b="1" dirty="0" err="1">
                <a:solidFill>
                  <a:schemeClr val="accent1"/>
                </a:solidFill>
              </a:rPr>
              <a:t>Step</a:t>
            </a:r>
            <a:r>
              <a:rPr lang="fr-FR" altLang="fr-FR" b="1" dirty="0">
                <a:solidFill>
                  <a:schemeClr val="accent1"/>
                </a:solidFill>
              </a:rPr>
              <a:t> 2</a:t>
            </a:r>
          </a:p>
          <a:p>
            <a:pPr algn="l" eaLnBrk="1" hangingPunct="1"/>
            <a:r>
              <a:rPr lang="fr-FR" altLang="fr-FR" b="1" dirty="0" err="1" smtClean="0"/>
              <a:t>Detection</a:t>
            </a:r>
            <a:r>
              <a:rPr lang="fr-FR" altLang="fr-FR" b="1" dirty="0" smtClean="0"/>
              <a:t> of </a:t>
            </a:r>
            <a:r>
              <a:rPr lang="fr-FR" altLang="fr-FR" b="1" dirty="0" smtClean="0">
                <a:solidFill>
                  <a:schemeClr val="bg2">
                    <a:lumMod val="50000"/>
                  </a:schemeClr>
                </a:solidFill>
              </a:rPr>
              <a:t>duplicates</a:t>
            </a:r>
            <a:endParaRPr lang="fr-FR" altLang="fr-F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ZoneTexte 31"/>
          <p:cNvSpPr txBox="1">
            <a:spLocks noChangeArrowheads="1"/>
          </p:cNvSpPr>
          <p:nvPr/>
        </p:nvSpPr>
        <p:spPr bwMode="auto">
          <a:xfrm>
            <a:off x="-4763" y="4357553"/>
            <a:ext cx="27051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/>
            <a:r>
              <a:rPr lang="fr-FR" altLang="fr-FR" b="1" dirty="0" err="1">
                <a:solidFill>
                  <a:schemeClr val="accent1"/>
                </a:solidFill>
              </a:rPr>
              <a:t>Step</a:t>
            </a:r>
            <a:r>
              <a:rPr lang="fr-FR" altLang="fr-FR" b="1" dirty="0">
                <a:solidFill>
                  <a:schemeClr val="accent1"/>
                </a:solidFill>
              </a:rPr>
              <a:t> 3</a:t>
            </a:r>
          </a:p>
          <a:p>
            <a:pPr algn="l" eaLnBrk="1" hangingPunct="1"/>
            <a:r>
              <a:rPr lang="fr-FR" altLang="fr-FR" b="1" dirty="0" err="1" smtClean="0">
                <a:solidFill>
                  <a:schemeClr val="bg2">
                    <a:lumMod val="50000"/>
                  </a:schemeClr>
                </a:solidFill>
              </a:rPr>
              <a:t>Enrichment</a:t>
            </a:r>
            <a:r>
              <a:rPr lang="fr-FR" altLang="fr-FR" b="1" dirty="0" smtClean="0"/>
              <a:t> </a:t>
            </a:r>
            <a:r>
              <a:rPr lang="fr-FR" altLang="fr-FR" b="1" dirty="0" err="1" smtClean="0"/>
              <a:t>using</a:t>
            </a:r>
            <a:r>
              <a:rPr lang="fr-FR" altLang="fr-FR" b="1" dirty="0" smtClean="0"/>
              <a:t> </a:t>
            </a:r>
            <a:r>
              <a:rPr lang="fr-FR" altLang="fr-FR" b="1" dirty="0" err="1" smtClean="0"/>
              <a:t>reference</a:t>
            </a:r>
            <a:r>
              <a:rPr lang="fr-FR" altLang="fr-FR" b="1" dirty="0" smtClean="0"/>
              <a:t> </a:t>
            </a:r>
            <a:r>
              <a:rPr lang="fr-FR" altLang="fr-FR" b="1" dirty="0" err="1" smtClean="0"/>
              <a:t>repositories</a:t>
            </a:r>
            <a:endParaRPr lang="fr-FR" altLang="fr-FR" b="1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6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948202" y="3913311"/>
            <a:ext cx="2164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Reference </a:t>
            </a:r>
            <a:r>
              <a:rPr lang="fr-FR" altLang="fr-FR" sz="14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repositories</a:t>
            </a:r>
            <a:r>
              <a:rPr lang="fr-FR" altLang="fr-FR" sz="14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altLang="fr-FR" sz="14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used</a:t>
            </a:r>
            <a:endParaRPr lang="fr-FR" altLang="fr-FR" sz="14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7" name="Connecteur droit avec flèche 46"/>
          <p:cNvCxnSpPr>
            <a:stCxn id="7" idx="3"/>
          </p:cNvCxnSpPr>
          <p:nvPr/>
        </p:nvCxnSpPr>
        <p:spPr>
          <a:xfrm flipV="1">
            <a:off x="6516688" y="4572719"/>
            <a:ext cx="863029" cy="3645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7" idx="3"/>
          </p:cNvCxnSpPr>
          <p:nvPr/>
        </p:nvCxnSpPr>
        <p:spPr>
          <a:xfrm>
            <a:off x="6516688" y="4937224"/>
            <a:ext cx="86302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7" idx="3"/>
          </p:cNvCxnSpPr>
          <p:nvPr/>
        </p:nvCxnSpPr>
        <p:spPr>
          <a:xfrm>
            <a:off x="6516688" y="4937224"/>
            <a:ext cx="862012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7248352" y="1249015"/>
            <a:ext cx="1860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« </a:t>
            </a:r>
            <a:r>
              <a:rPr lang="fr-FR" altLang="fr-FR" sz="1400" b="1" dirty="0" err="1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Matching</a:t>
            </a:r>
            <a:r>
              <a:rPr lang="fr-FR" altLang="fr-FR" sz="14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 group »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267744" y="498158"/>
            <a:ext cx="4679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6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Data </a:t>
            </a:r>
            <a:r>
              <a:rPr lang="fr-FR" altLang="fr-FR" sz="16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from</a:t>
            </a:r>
            <a:r>
              <a:rPr lang="fr-FR" altLang="fr-FR" sz="16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9 </a:t>
            </a:r>
            <a:r>
              <a:rPr lang="fr-FR" altLang="fr-FR" sz="16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databases</a:t>
            </a:r>
            <a:r>
              <a:rPr lang="fr-FR" altLang="fr-FR" sz="16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for </a:t>
            </a:r>
            <a:r>
              <a:rPr lang="fr-FR" altLang="fr-FR" sz="16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the 2011 publication </a:t>
            </a:r>
            <a:r>
              <a:rPr lang="fr-FR" altLang="fr-FR" sz="16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year</a:t>
            </a:r>
            <a:r>
              <a:rPr lang="fr-FR" altLang="fr-FR" sz="16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fr-FR" altLang="fr-FR" sz="1600" b="1" dirty="0" err="1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from</a:t>
            </a:r>
            <a:r>
              <a:rPr lang="fr-FR" altLang="fr-FR" sz="16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fr-FR" altLang="fr-FR" sz="16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339752" y="859608"/>
            <a:ext cx="936650" cy="59635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3332596" y="1028348"/>
            <a:ext cx="936650" cy="59635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4283422" y="836712"/>
            <a:ext cx="936650" cy="5963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5231146" y="1041363"/>
            <a:ext cx="936650" cy="59635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6155630" y="816417"/>
            <a:ext cx="936650" cy="596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2415169" y="908720"/>
            <a:ext cx="930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 smtClean="0">
                <a:latin typeface="Arial Narrow" panose="020B0606020202030204" pitchFamily="34" charset="0"/>
              </a:rPr>
              <a:t>Open archives</a:t>
            </a:r>
            <a:endParaRPr lang="fr-FR" altLang="fr-FR" sz="1400" b="1" dirty="0">
              <a:latin typeface="Arial Narrow" panose="020B0606020202030204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276401" y="1061120"/>
            <a:ext cx="1146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 err="1" smtClean="0">
                <a:latin typeface="Arial Narrow" panose="020B0606020202030204" pitchFamily="34" charset="0"/>
              </a:rPr>
              <a:t>Bibliograph</a:t>
            </a:r>
            <a:r>
              <a:rPr lang="fr-FR" altLang="fr-FR" sz="1400" b="1" dirty="0" smtClean="0">
                <a:latin typeface="Arial Narrow" panose="020B0606020202030204" pitchFamily="34" charset="0"/>
              </a:rPr>
              <a:t>. </a:t>
            </a:r>
          </a:p>
          <a:p>
            <a:r>
              <a:rPr lang="fr-FR" altLang="fr-FR" sz="1400" b="1" dirty="0" err="1" smtClean="0">
                <a:latin typeface="Arial Narrow" panose="020B0606020202030204" pitchFamily="34" charset="0"/>
              </a:rPr>
              <a:t>database</a:t>
            </a:r>
            <a:endParaRPr lang="fr-FR" altLang="fr-FR" sz="1400" b="1" dirty="0">
              <a:latin typeface="Arial Narrow" panose="020B0606020202030204" pitchFamily="34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4289996" y="889556"/>
            <a:ext cx="94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 err="1" smtClean="0">
                <a:latin typeface="Arial Narrow" panose="020B0606020202030204" pitchFamily="34" charset="0"/>
              </a:rPr>
              <a:t>Bibliometr</a:t>
            </a:r>
            <a:r>
              <a:rPr lang="fr-FR" altLang="fr-FR" sz="1400" b="1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fr-FR" altLang="fr-FR" sz="1400" b="1" dirty="0" smtClean="0">
                <a:latin typeface="Arial Narrow" panose="020B0606020202030204" pitchFamily="34" charset="0"/>
              </a:rPr>
              <a:t> </a:t>
            </a:r>
            <a:r>
              <a:rPr lang="fr-FR" altLang="fr-FR" sz="1400" b="1" dirty="0" err="1" smtClean="0">
                <a:latin typeface="Arial Narrow" panose="020B0606020202030204" pitchFamily="34" charset="0"/>
              </a:rPr>
              <a:t>database</a:t>
            </a:r>
            <a:endParaRPr lang="fr-FR" altLang="fr-FR" sz="1400" b="1" dirty="0">
              <a:latin typeface="Arial Narrow" panose="020B0606020202030204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5287034" y="1177007"/>
            <a:ext cx="941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 smtClean="0">
                <a:latin typeface="Arial Narrow" panose="020B0606020202030204" pitchFamily="34" charset="0"/>
              </a:rPr>
              <a:t>Mini CRIS</a:t>
            </a:r>
            <a:endParaRPr lang="fr-FR" altLang="fr-FR" sz="1400" b="1" dirty="0">
              <a:latin typeface="Arial Narrow" panose="020B0606020202030204" pitchFamily="34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6167796" y="889556"/>
            <a:ext cx="94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1400" b="1" dirty="0" smtClean="0">
                <a:latin typeface="Arial Narrow" panose="020B0606020202030204" pitchFamily="34" charset="0"/>
              </a:rPr>
              <a:t>Library</a:t>
            </a:r>
          </a:p>
          <a:p>
            <a:r>
              <a:rPr lang="fr-FR" altLang="fr-FR" sz="1400" b="1" dirty="0" smtClean="0">
                <a:latin typeface="Arial Narrow" panose="020B0606020202030204" pitchFamily="34" charset="0"/>
              </a:rPr>
              <a:t>Catalogue</a:t>
            </a:r>
            <a:endParaRPr lang="fr-FR" altLang="fr-FR" sz="1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74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1" grpId="0" animBg="1"/>
      <p:bldP spid="29" grpId="0"/>
      <p:bldP spid="30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3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1" t="31949" r="26392" b="18948"/>
          <a:stretch>
            <a:fillRect/>
          </a:stretch>
        </p:blipFill>
        <p:spPr bwMode="auto">
          <a:xfrm>
            <a:off x="76597" y="404664"/>
            <a:ext cx="8954282" cy="64533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635055" y="2657475"/>
            <a:ext cx="3203575" cy="341313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  <a:latin typeface="Arial"/>
              </a:rPr>
              <a:t>No </a:t>
            </a:r>
            <a:r>
              <a:rPr lang="fr-FR" sz="1600" b="1" i="1" kern="0" dirty="0" err="1" smtClean="0">
                <a:solidFill>
                  <a:srgbClr val="00B050"/>
                </a:solidFill>
                <a:latin typeface="Arial"/>
              </a:rPr>
              <a:t>funding</a:t>
            </a:r>
            <a:r>
              <a:rPr lang="fr-FR" sz="1600" b="1" i="1" kern="0" dirty="0" smtClean="0">
                <a:solidFill>
                  <a:srgbClr val="00B050"/>
                </a:solidFill>
                <a:latin typeface="Arial"/>
              </a:rPr>
              <a:t> in </a:t>
            </a:r>
            <a:r>
              <a:rPr lang="fr-FR" sz="1600" b="1" i="1" kern="0" dirty="0" err="1" smtClean="0">
                <a:solidFill>
                  <a:srgbClr val="00B050"/>
                </a:solidFill>
                <a:latin typeface="Arial"/>
              </a:rPr>
              <a:t>database</a:t>
            </a:r>
            <a:r>
              <a:rPr lang="fr-FR" sz="1600" b="1" i="1" kern="0" dirty="0" smtClean="0">
                <a:solidFill>
                  <a:srgbClr val="00B050"/>
                </a:solidFill>
                <a:latin typeface="Arial"/>
              </a:rPr>
              <a:t> 1</a:t>
            </a:r>
          </a:p>
        </p:txBody>
      </p:sp>
      <p:cxnSp>
        <p:nvCxnSpPr>
          <p:cNvPr id="28" name="Connecteur droit avec flèche 32"/>
          <p:cNvCxnSpPr>
            <a:cxnSpLocks noChangeShapeType="1"/>
          </p:cNvCxnSpPr>
          <p:nvPr/>
        </p:nvCxnSpPr>
        <p:spPr bwMode="auto">
          <a:xfrm>
            <a:off x="3804667" y="2798763"/>
            <a:ext cx="1960563" cy="28575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5841430" y="4097958"/>
            <a:ext cx="3024187" cy="411162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  <a:latin typeface="Arial"/>
              </a:rPr>
              <a:t>No </a:t>
            </a:r>
            <a:r>
              <a:rPr lang="fr-FR" sz="1600" b="1" i="1" kern="0" dirty="0">
                <a:solidFill>
                  <a:srgbClr val="00B050"/>
                </a:solidFill>
                <a:latin typeface="Arial"/>
              </a:rPr>
              <a:t>affiliation in </a:t>
            </a:r>
            <a:r>
              <a:rPr lang="fr-FR" sz="1600" b="1" i="1" kern="0" dirty="0" err="1">
                <a:solidFill>
                  <a:srgbClr val="00B050"/>
                </a:solidFill>
                <a:latin typeface="Arial"/>
              </a:rPr>
              <a:t>database</a:t>
            </a:r>
            <a:r>
              <a:rPr lang="fr-FR" sz="1600" b="1" i="1" kern="0" dirty="0">
                <a:solidFill>
                  <a:srgbClr val="00B050"/>
                </a:solidFill>
                <a:latin typeface="Arial"/>
              </a:rPr>
              <a:t> 1</a:t>
            </a:r>
            <a:endParaRPr lang="fr-FR" sz="1600" b="1" i="1" kern="0" dirty="0" smtClean="0">
              <a:solidFill>
                <a:srgbClr val="00B050"/>
              </a:solidFill>
              <a:latin typeface="Arial"/>
            </a:endParaRPr>
          </a:p>
        </p:txBody>
      </p:sp>
      <p:cxnSp>
        <p:nvCxnSpPr>
          <p:cNvPr id="30" name="Connecteur droit avec flèche 23"/>
          <p:cNvCxnSpPr>
            <a:cxnSpLocks noChangeShapeType="1"/>
          </p:cNvCxnSpPr>
          <p:nvPr/>
        </p:nvCxnSpPr>
        <p:spPr bwMode="auto">
          <a:xfrm>
            <a:off x="2152080" y="4269408"/>
            <a:ext cx="3860800" cy="0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2398142" y="2073275"/>
            <a:ext cx="3360738" cy="360363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70C0"/>
                </a:solidFill>
                <a:latin typeface="Arial"/>
              </a:rPr>
              <a:t>Curation and </a:t>
            </a:r>
            <a:r>
              <a:rPr lang="fr-FR" sz="1600" b="1" i="1" kern="0" dirty="0" err="1" smtClean="0">
                <a:solidFill>
                  <a:srgbClr val="0070C0"/>
                </a:solidFill>
                <a:latin typeface="Arial"/>
              </a:rPr>
              <a:t>enrichment</a:t>
            </a:r>
            <a:endParaRPr lang="fr-FR" sz="1600" b="1" i="1" kern="0" dirty="0" smtClean="0">
              <a:solidFill>
                <a:srgbClr val="0070C0"/>
              </a:solidFill>
              <a:latin typeface="Arial"/>
            </a:endParaRPr>
          </a:p>
        </p:txBody>
      </p:sp>
      <p:cxnSp>
        <p:nvCxnSpPr>
          <p:cNvPr id="32" name="Connecteur droit avec flèche 20"/>
          <p:cNvCxnSpPr>
            <a:cxnSpLocks noChangeShapeType="1"/>
          </p:cNvCxnSpPr>
          <p:nvPr/>
        </p:nvCxnSpPr>
        <p:spPr bwMode="auto">
          <a:xfrm>
            <a:off x="3855467" y="2362200"/>
            <a:ext cx="227013" cy="2651125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Connecteur droit avec flèche 20"/>
          <p:cNvCxnSpPr>
            <a:cxnSpLocks noChangeShapeType="1"/>
          </p:cNvCxnSpPr>
          <p:nvPr/>
        </p:nvCxnSpPr>
        <p:spPr bwMode="auto">
          <a:xfrm flipV="1">
            <a:off x="5590605" y="1963905"/>
            <a:ext cx="565150" cy="288758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prstDash val="solid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Ellipse 18"/>
          <p:cNvSpPr>
            <a:spLocks noChangeArrowheads="1"/>
          </p:cNvSpPr>
          <p:nvPr/>
        </p:nvSpPr>
        <p:spPr bwMode="auto">
          <a:xfrm>
            <a:off x="3750693" y="5157192"/>
            <a:ext cx="461267" cy="216024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37" name="Ellipse 18"/>
          <p:cNvSpPr>
            <a:spLocks noChangeArrowheads="1"/>
          </p:cNvSpPr>
          <p:nvPr/>
        </p:nvSpPr>
        <p:spPr bwMode="auto">
          <a:xfrm>
            <a:off x="6155755" y="1844824"/>
            <a:ext cx="864517" cy="238162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39" name="Ellipse 18"/>
          <p:cNvSpPr>
            <a:spLocks noChangeArrowheads="1"/>
          </p:cNvSpPr>
          <p:nvPr/>
        </p:nvSpPr>
        <p:spPr bwMode="auto">
          <a:xfrm>
            <a:off x="107504" y="6165304"/>
            <a:ext cx="647700" cy="152400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cxnSp>
        <p:nvCxnSpPr>
          <p:cNvPr id="40" name="Connecteur droit avec flèche 20"/>
          <p:cNvCxnSpPr>
            <a:cxnSpLocks noChangeShapeType="1"/>
            <a:endCxn id="39" idx="7"/>
          </p:cNvCxnSpPr>
          <p:nvPr/>
        </p:nvCxnSpPr>
        <p:spPr bwMode="auto">
          <a:xfrm flipH="1">
            <a:off x="660351" y="2433638"/>
            <a:ext cx="2399903" cy="3753984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Connecteur droit avec flèche 20"/>
          <p:cNvCxnSpPr>
            <a:cxnSpLocks noChangeShapeType="1"/>
          </p:cNvCxnSpPr>
          <p:nvPr/>
        </p:nvCxnSpPr>
        <p:spPr bwMode="auto">
          <a:xfrm flipH="1">
            <a:off x="2008931" y="2362200"/>
            <a:ext cx="1748114" cy="3515072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Connecteur droit avec flèche 20"/>
          <p:cNvCxnSpPr>
            <a:cxnSpLocks noChangeShapeType="1"/>
          </p:cNvCxnSpPr>
          <p:nvPr/>
        </p:nvCxnSpPr>
        <p:spPr bwMode="auto">
          <a:xfrm>
            <a:off x="4974829" y="2362200"/>
            <a:ext cx="2232447" cy="3096419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Ellipse 18"/>
          <p:cNvSpPr>
            <a:spLocks noChangeArrowheads="1"/>
          </p:cNvSpPr>
          <p:nvPr/>
        </p:nvSpPr>
        <p:spPr bwMode="auto">
          <a:xfrm>
            <a:off x="6155755" y="2270311"/>
            <a:ext cx="864517" cy="238162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cxnSp>
        <p:nvCxnSpPr>
          <p:cNvPr id="44" name="Connecteur droit avec flèche 43"/>
          <p:cNvCxnSpPr>
            <a:endCxn id="43" idx="2"/>
          </p:cNvCxnSpPr>
          <p:nvPr/>
        </p:nvCxnSpPr>
        <p:spPr bwMode="auto">
          <a:xfrm>
            <a:off x="5590605" y="2253456"/>
            <a:ext cx="565150" cy="135936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Connecteur droit avec flèche 44"/>
          <p:cNvCxnSpPr/>
          <p:nvPr/>
        </p:nvCxnSpPr>
        <p:spPr bwMode="auto">
          <a:xfrm flipV="1">
            <a:off x="5590605" y="1556792"/>
            <a:ext cx="637579" cy="695872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Ellipse 18"/>
          <p:cNvSpPr>
            <a:spLocks noChangeArrowheads="1"/>
          </p:cNvSpPr>
          <p:nvPr/>
        </p:nvSpPr>
        <p:spPr bwMode="auto">
          <a:xfrm>
            <a:off x="6228184" y="1437711"/>
            <a:ext cx="576485" cy="335106"/>
          </a:xfrm>
          <a:prstGeom prst="ellips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117710" y="-27384"/>
            <a:ext cx="8954281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609600" indent="-6096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fr-FR" altLang="fr-FR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Record in 3 </a:t>
            </a:r>
            <a:r>
              <a:rPr lang="fr-FR" altLang="fr-FR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databases</a:t>
            </a:r>
            <a:endParaRPr lang="fr-FR" altLang="fr-FR" sz="2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</a:endParaRPr>
          </a:p>
        </p:txBody>
      </p:sp>
      <p:sp>
        <p:nvSpPr>
          <p:cNvPr id="48" name="Espace réservé du numéro de diapositive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7</a:t>
            </a:fld>
            <a:endParaRPr lang="fr-FR"/>
          </a:p>
        </p:txBody>
      </p:sp>
      <p:sp>
        <p:nvSpPr>
          <p:cNvPr id="25" name="Ellipse 18"/>
          <p:cNvSpPr>
            <a:spLocks noChangeArrowheads="1"/>
          </p:cNvSpPr>
          <p:nvPr/>
        </p:nvSpPr>
        <p:spPr bwMode="auto">
          <a:xfrm>
            <a:off x="4974829" y="5373216"/>
            <a:ext cx="461267" cy="216024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49" name="Ellipse 18"/>
          <p:cNvSpPr>
            <a:spLocks noChangeArrowheads="1"/>
          </p:cNvSpPr>
          <p:nvPr/>
        </p:nvSpPr>
        <p:spPr bwMode="auto">
          <a:xfrm>
            <a:off x="6991053" y="5517232"/>
            <a:ext cx="461267" cy="216024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50" name="Ellipse 18"/>
          <p:cNvSpPr>
            <a:spLocks noChangeArrowheads="1"/>
          </p:cNvSpPr>
          <p:nvPr/>
        </p:nvSpPr>
        <p:spPr bwMode="auto">
          <a:xfrm>
            <a:off x="1547664" y="5877272"/>
            <a:ext cx="461267" cy="216024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4082480" y="2389392"/>
            <a:ext cx="1122982" cy="287581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611560" y="2195572"/>
            <a:ext cx="189542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BIRD HAL INRIA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8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  <p:bldP spid="34" grpId="0" animBg="1"/>
      <p:bldP spid="37" grpId="0" animBg="1"/>
      <p:bldP spid="39" grpId="0" animBg="1"/>
      <p:bldP spid="43" grpId="0" animBg="1"/>
      <p:bldP spid="46" grpId="0" animBg="1"/>
      <p:bldP spid="25" grpId="0" animBg="1"/>
      <p:bldP spid="49" grpId="0" animBg="1"/>
      <p:bldP spid="50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2" t="31033" r="15431" b="11862"/>
          <a:stretch>
            <a:fillRect/>
          </a:stretch>
        </p:blipFill>
        <p:spPr bwMode="auto">
          <a:xfrm>
            <a:off x="72013" y="391790"/>
            <a:ext cx="9037062" cy="642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Ellipse 19"/>
          <p:cNvSpPr/>
          <p:nvPr/>
        </p:nvSpPr>
        <p:spPr bwMode="auto">
          <a:xfrm>
            <a:off x="827088" y="6387929"/>
            <a:ext cx="504825" cy="385561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Ellipse 20"/>
          <p:cNvSpPr/>
          <p:nvPr/>
        </p:nvSpPr>
        <p:spPr bwMode="auto">
          <a:xfrm>
            <a:off x="2555875" y="5896007"/>
            <a:ext cx="503957" cy="385561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4" name="Ellipse 23"/>
          <p:cNvSpPr/>
          <p:nvPr/>
        </p:nvSpPr>
        <p:spPr bwMode="auto">
          <a:xfrm>
            <a:off x="34925" y="1447098"/>
            <a:ext cx="2771775" cy="453699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963790" y="4005064"/>
            <a:ext cx="3360738" cy="360362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70C0"/>
                </a:solidFill>
              </a:rPr>
              <a:t>Curation and </a:t>
            </a:r>
            <a:r>
              <a:rPr lang="fr-FR" sz="1600" b="1" i="1" kern="0" dirty="0" err="1" smtClean="0">
                <a:solidFill>
                  <a:srgbClr val="0070C0"/>
                </a:solidFill>
              </a:rPr>
              <a:t>enrichment</a:t>
            </a:r>
            <a:endParaRPr lang="fr-FR" sz="1600" b="1" i="1" kern="0" dirty="0" smtClean="0">
              <a:solidFill>
                <a:srgbClr val="0070C0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295523" y="2708920"/>
            <a:ext cx="3204469" cy="360363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</a:rPr>
              <a:t>No </a:t>
            </a:r>
            <a:r>
              <a:rPr lang="fr-FR" sz="1600" b="1" i="1" kern="0" dirty="0" err="1" smtClean="0">
                <a:solidFill>
                  <a:srgbClr val="00B050"/>
                </a:solidFill>
              </a:rPr>
              <a:t>funding</a:t>
            </a:r>
            <a:r>
              <a:rPr lang="fr-FR" sz="1600" b="1" i="1" kern="0" dirty="0" smtClean="0">
                <a:solidFill>
                  <a:srgbClr val="00B050"/>
                </a:solidFill>
              </a:rPr>
              <a:t> </a:t>
            </a:r>
            <a:endParaRPr lang="fr-FR" sz="1600" b="1" i="1" kern="0" dirty="0" smtClean="0">
              <a:solidFill>
                <a:srgbClr val="00B050"/>
              </a:solidFill>
            </a:endParaRPr>
          </a:p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</a:rPr>
              <a:t>in </a:t>
            </a:r>
            <a:r>
              <a:rPr lang="fr-FR" sz="1600" b="1" i="1" kern="0" dirty="0" err="1" smtClean="0">
                <a:solidFill>
                  <a:srgbClr val="00B050"/>
                </a:solidFill>
              </a:rPr>
              <a:t>database</a:t>
            </a:r>
            <a:r>
              <a:rPr lang="fr-FR" sz="1600" b="1" i="1" kern="0" dirty="0" smtClean="0">
                <a:solidFill>
                  <a:srgbClr val="00B050"/>
                </a:solidFill>
              </a:rPr>
              <a:t> 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75238" y="5301208"/>
            <a:ext cx="3745234" cy="562181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</a:rPr>
              <a:t>1 affiliation </a:t>
            </a:r>
            <a:r>
              <a:rPr lang="fr-FR" sz="1600" b="1" i="1" kern="0" dirty="0" err="1" smtClean="0">
                <a:solidFill>
                  <a:srgbClr val="00B050"/>
                </a:solidFill>
              </a:rPr>
              <a:t>missing</a:t>
            </a:r>
            <a:r>
              <a:rPr lang="fr-FR" sz="1600" b="1" i="1" kern="0" dirty="0" smtClean="0">
                <a:solidFill>
                  <a:srgbClr val="00B050"/>
                </a:solidFill>
              </a:rPr>
              <a:t>  in </a:t>
            </a:r>
            <a:r>
              <a:rPr lang="fr-FR" sz="1600" b="1" i="1" kern="0" dirty="0" err="1" smtClean="0">
                <a:solidFill>
                  <a:srgbClr val="00B050"/>
                </a:solidFill>
              </a:rPr>
              <a:t>database</a:t>
            </a:r>
            <a:r>
              <a:rPr lang="fr-FR" sz="1600" b="1" i="1" kern="0" dirty="0" smtClean="0">
                <a:solidFill>
                  <a:srgbClr val="00B050"/>
                </a:solidFill>
              </a:rPr>
              <a:t> 1</a:t>
            </a:r>
          </a:p>
        </p:txBody>
      </p:sp>
      <p:cxnSp>
        <p:nvCxnSpPr>
          <p:cNvPr id="10" name="Connecteur droit avec flèche 20"/>
          <p:cNvCxnSpPr>
            <a:cxnSpLocks noChangeShapeType="1"/>
          </p:cNvCxnSpPr>
          <p:nvPr/>
        </p:nvCxnSpPr>
        <p:spPr bwMode="auto">
          <a:xfrm>
            <a:off x="1187450" y="5392541"/>
            <a:ext cx="3887788" cy="45666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necteur droit avec flèche 20"/>
          <p:cNvCxnSpPr>
            <a:cxnSpLocks noChangeShapeType="1"/>
          </p:cNvCxnSpPr>
          <p:nvPr/>
        </p:nvCxnSpPr>
        <p:spPr bwMode="auto">
          <a:xfrm flipH="1" flipV="1">
            <a:off x="2681733" y="1772817"/>
            <a:ext cx="3690467" cy="230425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necteur droit avec flèche 20"/>
          <p:cNvCxnSpPr>
            <a:cxnSpLocks noChangeShapeType="1"/>
          </p:cNvCxnSpPr>
          <p:nvPr/>
        </p:nvCxnSpPr>
        <p:spPr bwMode="auto">
          <a:xfrm flipH="1">
            <a:off x="3131344" y="4293096"/>
            <a:ext cx="3240857" cy="160291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cteur droit avec flèche 20"/>
          <p:cNvCxnSpPr>
            <a:cxnSpLocks noChangeShapeType="1"/>
          </p:cNvCxnSpPr>
          <p:nvPr/>
        </p:nvCxnSpPr>
        <p:spPr bwMode="auto">
          <a:xfrm flipH="1">
            <a:off x="603251" y="4185245"/>
            <a:ext cx="5768949" cy="225048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156176" y="6165304"/>
            <a:ext cx="2952899" cy="360363"/>
          </a:xfrm>
          <a:prstGeom prst="rect">
            <a:avLst/>
          </a:prstGeom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</a:rPr>
              <a:t>Record not </a:t>
            </a:r>
          </a:p>
          <a:p>
            <a:pPr marL="0" lvl="1" indent="0" algn="ctr" eaLnBrk="1" hangingPunct="1">
              <a:buClr>
                <a:srgbClr val="C00000"/>
              </a:buClr>
              <a:buFontTx/>
              <a:buNone/>
              <a:defRPr/>
            </a:pPr>
            <a:r>
              <a:rPr lang="fr-FR" sz="1600" b="1" i="1" kern="0" dirty="0" smtClean="0">
                <a:solidFill>
                  <a:srgbClr val="00B050"/>
                </a:solidFill>
              </a:rPr>
              <a:t>in INRA </a:t>
            </a:r>
            <a:r>
              <a:rPr lang="fr-FR" sz="1600" b="1" i="1" kern="0" dirty="0" err="1" smtClean="0">
                <a:solidFill>
                  <a:srgbClr val="00B050"/>
                </a:solidFill>
              </a:rPr>
              <a:t>database</a:t>
            </a:r>
            <a:endParaRPr lang="fr-FR" sz="1600" b="1" i="1" kern="0" dirty="0" smtClean="0">
              <a:solidFill>
                <a:srgbClr val="00B050"/>
              </a:solidFill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117710" y="-27384"/>
            <a:ext cx="8954281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609600" indent="-609600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fr-FR" altLang="fr-FR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Record in 2 </a:t>
            </a:r>
            <a:r>
              <a:rPr lang="fr-FR" altLang="fr-FR" sz="2800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databases</a:t>
            </a:r>
            <a:endParaRPr lang="fr-FR" altLang="fr-FR" sz="2800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8</a:t>
            </a:fld>
            <a:endParaRPr lang="fr-FR"/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1043608" y="3059796"/>
            <a:ext cx="1116123" cy="225188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1079612" y="2257127"/>
            <a:ext cx="1080119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HAL </a:t>
            </a:r>
            <a:r>
              <a:rPr lang="fr-FR" sz="1400" dirty="0" err="1" smtClean="0"/>
              <a:t>Inist</a:t>
            </a:r>
            <a:endParaRPr lang="fr-FR" sz="1400" dirty="0"/>
          </a:p>
        </p:txBody>
      </p:sp>
      <p:sp>
        <p:nvSpPr>
          <p:cNvPr id="25" name="Ellipse 24"/>
          <p:cNvSpPr/>
          <p:nvPr/>
        </p:nvSpPr>
        <p:spPr bwMode="auto">
          <a:xfrm>
            <a:off x="71438" y="2480124"/>
            <a:ext cx="971550" cy="300804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8" name="Ellipse 27"/>
          <p:cNvSpPr/>
          <p:nvPr/>
        </p:nvSpPr>
        <p:spPr bwMode="auto">
          <a:xfrm>
            <a:off x="50" y="5242139"/>
            <a:ext cx="971550" cy="300804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9" name="Ellipse 18"/>
          <p:cNvSpPr>
            <a:spLocks noChangeArrowheads="1"/>
          </p:cNvSpPr>
          <p:nvPr/>
        </p:nvSpPr>
        <p:spPr bwMode="auto">
          <a:xfrm>
            <a:off x="35496" y="6372944"/>
            <a:ext cx="647700" cy="152400"/>
          </a:xfrm>
          <a:prstGeom prst="ellipse">
            <a:avLst/>
          </a:prstGeom>
          <a:noFill/>
          <a:ln w="190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cxnSp>
        <p:nvCxnSpPr>
          <p:cNvPr id="16" name="Connecteur droit avec flèche 15"/>
          <p:cNvCxnSpPr>
            <a:stCxn id="20" idx="6"/>
          </p:cNvCxnSpPr>
          <p:nvPr/>
        </p:nvCxnSpPr>
        <p:spPr>
          <a:xfrm flipV="1">
            <a:off x="1331913" y="6449144"/>
            <a:ext cx="5328319" cy="131566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04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4" grpId="0" animBg="1"/>
      <p:bldP spid="5" grpId="0"/>
      <p:bldP spid="8" grpId="0"/>
      <p:bldP spid="9" grpId="0"/>
      <p:bldP spid="14" grpId="0"/>
      <p:bldP spid="23" grpId="0" animBg="1"/>
      <p:bldP spid="25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 fontScale="92500" lnSpcReduction="20000"/>
          </a:bodyPr>
          <a:lstStyle/>
          <a:p>
            <a:r>
              <a:rPr lang="fr-FR" sz="2400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fr-F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aspects in the corpus building</a:t>
            </a:r>
          </a:p>
          <a:p>
            <a:pPr lvl="1"/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of duplicates</a:t>
            </a:r>
          </a:p>
          <a:p>
            <a:pPr lvl="1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Data incorporation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structures and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2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fr-F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Conditor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« 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feasible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1"/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Fully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automated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isn’t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sufficient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social structure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  <a:endParaRPr lang="fr-FR" sz="2400" b="1" dirty="0" smtClean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spcBef>
                <a:spcPts val="12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Sharing a common national warehouse of descriptive bibliographical records is essential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1200"/>
              </a:spcBef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Manage publications not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databases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manual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data entries </a:t>
            </a:r>
          </a:p>
          <a:p>
            <a:pPr lvl="1"/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interoperability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common reference data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dictionaries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repositories and persistent digital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(national research structures, parent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authors, journals,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fundings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congresses, etc.)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Autofit/>
          </a:bodyPr>
          <a:lstStyle/>
          <a:p>
            <a:pPr marL="609600" indent="-609600" algn="ctr" fontAlgn="base">
              <a:spcBef>
                <a:spcPct val="20000"/>
              </a:spcBef>
              <a:spcAft>
                <a:spcPct val="0"/>
              </a:spcAft>
            </a:pPr>
            <a:r>
              <a:rPr lang="fr-FR" altLang="fr-FR" sz="2800" dirty="0" smtClean="0">
                <a:solidFill>
                  <a:schemeClr val="tx1"/>
                </a:solidFill>
                <a:ea typeface="+mn-ea"/>
                <a:cs typeface="+mn-cs"/>
              </a:rPr>
              <a:t>Conditor: conclusions</a:t>
            </a:r>
            <a:endParaRPr lang="fr-FR" sz="28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24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10</a:t>
            </a:fld>
            <a:endParaRPr lang="fr-FR"/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581818" y="4750221"/>
            <a:ext cx="7938293" cy="334963"/>
          </a:xfrm>
          <a:prstGeom prst="rect">
            <a:avLst/>
          </a:prstGeom>
          <a:solidFill>
            <a:srgbClr val="FDE9F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altLang="fr-FR" sz="1800" dirty="0" smtClean="0">
                <a:latin typeface="Arial" charset="0"/>
              </a:rPr>
              <a:t>5 </a:t>
            </a:r>
            <a:r>
              <a:rPr lang="fr-FR" altLang="fr-FR" sz="1800" dirty="0" err="1" smtClean="0">
                <a:latin typeface="Arial" charset="0"/>
              </a:rPr>
              <a:t>years</a:t>
            </a:r>
            <a:r>
              <a:rPr lang="fr-FR" altLang="fr-FR" sz="1800" dirty="0" smtClean="0">
                <a:latin typeface="Arial" charset="0"/>
              </a:rPr>
              <a:t> corpus building</a:t>
            </a:r>
            <a:endParaRPr lang="fr-FR" altLang="fr-FR" sz="1800" i="1" dirty="0">
              <a:latin typeface="Arial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581818" y="2204864"/>
            <a:ext cx="7944645" cy="57090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altLang="fr-FR" sz="1800" dirty="0" smtClean="0">
                <a:latin typeface="Arial" charset="0"/>
              </a:rPr>
              <a:t>Design and </a:t>
            </a:r>
            <a:r>
              <a:rPr lang="fr-FR" altLang="fr-FR" sz="1800" dirty="0" err="1" smtClean="0">
                <a:latin typeface="Arial" charset="0"/>
              </a:rPr>
              <a:t>development</a:t>
            </a:r>
            <a:r>
              <a:rPr lang="fr-FR" altLang="fr-FR" sz="1800" dirty="0" smtClean="0">
                <a:latin typeface="Arial" charset="0"/>
              </a:rPr>
              <a:t> of </a:t>
            </a:r>
            <a:r>
              <a:rPr lang="fr-FR" altLang="fr-FR" sz="1800" dirty="0" err="1" smtClean="0">
                <a:latin typeface="Arial" charset="0"/>
              </a:rPr>
              <a:t>functionalities</a:t>
            </a:r>
            <a:r>
              <a:rPr lang="fr-FR" altLang="fr-FR" sz="1800" dirty="0" smtClean="0">
                <a:latin typeface="Arial" charset="0"/>
              </a:rPr>
              <a:t> in </a:t>
            </a:r>
            <a:r>
              <a:rPr lang="fr-FR" altLang="fr-FR" sz="1800" dirty="0">
                <a:latin typeface="Arial" charset="0"/>
              </a:rPr>
              <a:t>an </a:t>
            </a:r>
            <a:r>
              <a:rPr lang="fr-FR" altLang="fr-FR" sz="1800" dirty="0" err="1">
                <a:latin typeface="Arial" charset="0"/>
              </a:rPr>
              <a:t>iterative</a:t>
            </a:r>
            <a:r>
              <a:rPr lang="fr-FR" altLang="fr-FR" sz="1800" dirty="0">
                <a:latin typeface="Arial" charset="0"/>
              </a:rPr>
              <a:t> </a:t>
            </a:r>
            <a:r>
              <a:rPr lang="fr-FR" altLang="fr-FR" sz="1800" dirty="0" err="1">
                <a:latin typeface="Arial" charset="0"/>
              </a:rPr>
              <a:t>way</a:t>
            </a:r>
            <a:r>
              <a:rPr lang="fr-FR" altLang="fr-FR" sz="1800" dirty="0">
                <a:latin typeface="Arial" charset="0"/>
              </a:rPr>
              <a:t> and progressive </a:t>
            </a:r>
            <a:r>
              <a:rPr lang="fr-FR" altLang="fr-FR" sz="1800" dirty="0" err="1">
                <a:latin typeface="Arial" charset="0"/>
              </a:rPr>
              <a:t>implementation</a:t>
            </a:r>
            <a:r>
              <a:rPr lang="fr-FR" altLang="fr-FR" sz="1800" dirty="0">
                <a:latin typeface="Arial" charset="0"/>
              </a:rPr>
              <a:t> </a:t>
            </a:r>
            <a:endParaRPr lang="fr-FR" altLang="fr-FR" sz="1800" i="1" dirty="0">
              <a:latin typeface="Arial" charset="0"/>
            </a:endParaRPr>
          </a:p>
        </p:txBody>
      </p:sp>
      <p:grpSp>
        <p:nvGrpSpPr>
          <p:cNvPr id="53" name="Groupe 52"/>
          <p:cNvGrpSpPr/>
          <p:nvPr/>
        </p:nvGrpSpPr>
        <p:grpSpPr>
          <a:xfrm>
            <a:off x="-36512" y="980728"/>
            <a:ext cx="9180512" cy="1008112"/>
            <a:chOff x="-36512" y="980728"/>
            <a:chExt cx="9180512" cy="1008112"/>
          </a:xfrm>
        </p:grpSpPr>
        <p:sp>
          <p:nvSpPr>
            <p:cNvPr id="36" name="ZoneTexte 35"/>
            <p:cNvSpPr txBox="1"/>
            <p:nvPr/>
          </p:nvSpPr>
          <p:spPr>
            <a:xfrm>
              <a:off x="-36512" y="1650286"/>
              <a:ext cx="16916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sz="1600" dirty="0" smtClean="0"/>
                <a:t>Project </a:t>
              </a:r>
              <a:r>
                <a:rPr lang="fr-FR" sz="1600" dirty="0" err="1" smtClean="0"/>
                <a:t>launch</a:t>
              </a:r>
              <a:endParaRPr lang="fr-FR" sz="1600" dirty="0">
                <a:latin typeface="+mn-lt"/>
              </a:endParaRPr>
            </a:p>
          </p:txBody>
        </p:sp>
        <p:grpSp>
          <p:nvGrpSpPr>
            <p:cNvPr id="52" name="Groupe 51"/>
            <p:cNvGrpSpPr/>
            <p:nvPr/>
          </p:nvGrpSpPr>
          <p:grpSpPr>
            <a:xfrm>
              <a:off x="0" y="980728"/>
              <a:ext cx="9144000" cy="801688"/>
              <a:chOff x="0" y="1412875"/>
              <a:chExt cx="9144000" cy="801688"/>
            </a:xfrm>
          </p:grpSpPr>
          <p:sp>
            <p:nvSpPr>
              <p:cNvPr id="33" name="Flèche droite 41"/>
              <p:cNvSpPr>
                <a:spLocks noChangeArrowheads="1"/>
              </p:cNvSpPr>
              <p:nvPr/>
            </p:nvSpPr>
            <p:spPr bwMode="auto">
              <a:xfrm>
                <a:off x="0" y="1412875"/>
                <a:ext cx="9144000" cy="801688"/>
              </a:xfrm>
              <a:prstGeom prst="rightArrow">
                <a:avLst>
                  <a:gd name="adj1" fmla="val 52653"/>
                  <a:gd name="adj2" fmla="val 50007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 Narrow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  <p:cxnSp>
            <p:nvCxnSpPr>
              <p:cNvPr id="47" name="Connecteur droit 46"/>
              <p:cNvCxnSpPr>
                <a:cxnSpLocks noChangeShapeType="1"/>
              </p:cNvCxnSpPr>
              <p:nvPr/>
            </p:nvCxnSpPr>
            <p:spPr bwMode="auto">
              <a:xfrm flipH="1">
                <a:off x="565225" y="1625600"/>
                <a:ext cx="0" cy="37623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Connecteur droit 47"/>
              <p:cNvCxnSpPr>
                <a:cxnSpLocks noChangeShapeType="1"/>
              </p:cNvCxnSpPr>
              <p:nvPr/>
            </p:nvCxnSpPr>
            <p:spPr bwMode="auto">
              <a:xfrm flipH="1">
                <a:off x="4572000" y="1631950"/>
                <a:ext cx="0" cy="37623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ZoneTexte 48"/>
              <p:cNvSpPr txBox="1"/>
              <p:nvPr/>
            </p:nvSpPr>
            <p:spPr>
              <a:xfrm>
                <a:off x="2289175" y="1630363"/>
                <a:ext cx="986682" cy="369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800" dirty="0" err="1" smtClean="0">
                    <a:latin typeface="+mn-lt"/>
                  </a:rPr>
                  <a:t>Year</a:t>
                </a:r>
                <a:r>
                  <a:rPr lang="fr-FR" sz="1800" dirty="0" smtClean="0">
                    <a:latin typeface="+mn-lt"/>
                  </a:rPr>
                  <a:t> N</a:t>
                </a:r>
                <a:endParaRPr lang="fr-FR" sz="1800" dirty="0">
                  <a:latin typeface="+mn-lt"/>
                </a:endParaRPr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6228184" y="1611461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FR" sz="1800" dirty="0" err="1" smtClean="0">
                    <a:latin typeface="+mn-lt"/>
                  </a:rPr>
                  <a:t>Year</a:t>
                </a:r>
                <a:r>
                  <a:rPr lang="fr-FR" sz="1800" dirty="0" smtClean="0">
                    <a:latin typeface="+mn-lt"/>
                  </a:rPr>
                  <a:t> N+1</a:t>
                </a:r>
                <a:endParaRPr lang="fr-FR" sz="1800" dirty="0">
                  <a:latin typeface="+mn-lt"/>
                </a:endParaRPr>
              </a:p>
            </p:txBody>
          </p:sp>
        </p:grpSp>
      </p:grpSp>
      <p:sp>
        <p:nvSpPr>
          <p:cNvPr id="51" name="Titre 3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864096"/>
          </a:xfrm>
        </p:spPr>
        <p:txBody>
          <a:bodyPr>
            <a:normAutofit/>
          </a:bodyPr>
          <a:lstStyle/>
          <a:p>
            <a:pPr marL="609600" indent="-609600" algn="ctr" fontAlgn="base">
              <a:spcBef>
                <a:spcPct val="20000"/>
              </a:spcBef>
              <a:spcAft>
                <a:spcPct val="0"/>
              </a:spcAft>
            </a:pPr>
            <a:r>
              <a:rPr lang="fr-FR" sz="2800" dirty="0" err="1" smtClean="0">
                <a:solidFill>
                  <a:schemeClr val="tx1"/>
                </a:solidFill>
                <a:ea typeface="+mn-ea"/>
                <a:cs typeface="+mn-cs"/>
              </a:rPr>
              <a:t>What</a:t>
            </a: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fr-FR" sz="2800" dirty="0" err="1" smtClean="0">
                <a:solidFill>
                  <a:schemeClr val="tx1"/>
                </a:solidFill>
                <a:ea typeface="+mn-ea"/>
                <a:cs typeface="+mn-cs"/>
              </a:rPr>
              <a:t>next</a:t>
            </a:r>
            <a:r>
              <a:rPr lang="fr-FR" sz="2800" dirty="0" smtClean="0">
                <a:solidFill>
                  <a:schemeClr val="tx1"/>
                </a:solidFill>
                <a:ea typeface="+mn-ea"/>
                <a:cs typeface="+mn-cs"/>
              </a:rPr>
              <a:t>?</a:t>
            </a:r>
            <a:endParaRPr lang="fr-FR" sz="28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2411760" y="5590505"/>
            <a:ext cx="6108352" cy="358775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altLang="fr-FR" sz="1800" dirty="0" err="1" smtClean="0">
                <a:latin typeface="Arial" charset="0"/>
              </a:rPr>
              <a:t>Conditor</a:t>
            </a:r>
            <a:r>
              <a:rPr lang="fr-FR" altLang="fr-FR" sz="1800" dirty="0" smtClean="0">
                <a:latin typeface="Arial" charset="0"/>
              </a:rPr>
              <a:t> service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81818" y="2780928"/>
            <a:ext cx="3990182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functionalities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Retrieval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Modification</a:t>
            </a: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Deletion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Validation</a:t>
            </a: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Dissemination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94147" y="5110261"/>
            <a:ext cx="3977853" cy="334963"/>
          </a:xfrm>
          <a:prstGeom prst="rect">
            <a:avLst/>
          </a:prstGeom>
          <a:solidFill>
            <a:srgbClr val="FDE9F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altLang="fr-FR" sz="1800" dirty="0" smtClean="0">
                <a:latin typeface="Arial" charset="0"/>
              </a:rPr>
              <a:t>3 </a:t>
            </a:r>
            <a:r>
              <a:rPr lang="fr-FR" altLang="fr-FR" sz="1800" dirty="0" err="1">
                <a:latin typeface="Arial" charset="0"/>
              </a:rPr>
              <a:t>years</a:t>
            </a:r>
            <a:r>
              <a:rPr lang="fr-FR" altLang="fr-FR" sz="1800" dirty="0">
                <a:latin typeface="Arial" charset="0"/>
              </a:rPr>
              <a:t> </a:t>
            </a:r>
            <a:r>
              <a:rPr lang="fr-FR" altLang="fr-FR" sz="1800" dirty="0" smtClean="0">
                <a:latin typeface="Arial" charset="0"/>
              </a:rPr>
              <a:t>corpus </a:t>
            </a:r>
            <a:endParaRPr lang="fr-FR" altLang="fr-FR" sz="1800" i="1" dirty="0">
              <a:latin typeface="Arial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572000" y="5110261"/>
            <a:ext cx="3954464" cy="334963"/>
          </a:xfrm>
          <a:prstGeom prst="rect">
            <a:avLst/>
          </a:prstGeom>
          <a:solidFill>
            <a:srgbClr val="FDE9F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fr-FR" altLang="fr-FR" sz="1800" dirty="0">
                <a:latin typeface="Arial" charset="0"/>
              </a:rPr>
              <a:t>5 </a:t>
            </a:r>
            <a:r>
              <a:rPr lang="fr-FR" altLang="fr-FR" sz="1800" dirty="0" err="1">
                <a:latin typeface="Arial" charset="0"/>
              </a:rPr>
              <a:t>years</a:t>
            </a:r>
            <a:r>
              <a:rPr lang="fr-FR" altLang="fr-FR" sz="1800" dirty="0">
                <a:latin typeface="Arial" charset="0"/>
              </a:rPr>
              <a:t> corpus </a:t>
            </a:r>
            <a:r>
              <a:rPr lang="fr-FR" altLang="fr-FR" sz="1800" dirty="0" err="1" smtClean="0">
                <a:latin typeface="Arial" charset="0"/>
              </a:rPr>
              <a:t>corpus</a:t>
            </a:r>
            <a:endParaRPr lang="fr-FR" altLang="fr-FR" sz="1800" i="1" dirty="0">
              <a:latin typeface="Arial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572000" y="2780928"/>
            <a:ext cx="3954464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functionalities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Duplicate identification</a:t>
            </a: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Enrichment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repositories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4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 animBg="1"/>
      <p:bldP spid="57" grpId="0" animBg="1"/>
      <p:bldP spid="4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4AA62-4C14-41D1-9F1B-ADBFF77DEC3E}" type="slidenum">
              <a:rPr lang="fr-FR" smtClean="0"/>
              <a:t>11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139691" y="3122204"/>
            <a:ext cx="811441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Kiitos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34327" y="1722294"/>
            <a:ext cx="130516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Köszönöm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20830" y="488811"/>
            <a:ext cx="81144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az-Cyrl-AZ" sz="1600" dirty="0">
                <a:latin typeface="+mj-lt"/>
              </a:rPr>
              <a:t>мерси</a:t>
            </a:r>
            <a:endParaRPr lang="fr-FR" sz="16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84230" y="2247175"/>
            <a:ext cx="1332416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Hhvala</a:t>
            </a:r>
            <a:r>
              <a:rPr lang="fr-FR" sz="1600" dirty="0">
                <a:latin typeface="+mj-lt"/>
              </a:rPr>
              <a:t> </a:t>
            </a:r>
            <a:r>
              <a:rPr lang="fr-FR" sz="1600" dirty="0" err="1">
                <a:latin typeface="+mj-lt"/>
              </a:rPr>
              <a:t>vam</a:t>
            </a:r>
            <a:endParaRPr lang="fr-FR" sz="1600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27707" y="577899"/>
            <a:ext cx="861133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>
                <a:latin typeface="+mj-lt"/>
              </a:rPr>
              <a:t> </a:t>
            </a:r>
            <a:r>
              <a:rPr lang="fr-FR" sz="1600" dirty="0" err="1">
                <a:latin typeface="+mj-lt"/>
              </a:rPr>
              <a:t>Tänan</a:t>
            </a:r>
            <a:endParaRPr lang="fr-FR" sz="1600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81005" y="2779156"/>
            <a:ext cx="1127232" cy="338554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Efharisto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4805" y="1504682"/>
            <a:ext cx="944489" cy="338554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Paldies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00392" y="2924944"/>
            <a:ext cx="617477" cy="338554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Ačiū</a:t>
            </a:r>
            <a:endParaRPr lang="fr-FR" sz="16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05013" y="2292626"/>
            <a:ext cx="88998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Grazzi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18987" y="1306800"/>
            <a:ext cx="941283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Dank</a:t>
            </a:r>
            <a:r>
              <a:rPr lang="fr-FR" sz="1600" dirty="0">
                <a:latin typeface="+mj-lt"/>
              </a:rPr>
              <a:t> je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50113" y="2952927"/>
            <a:ext cx="111761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Dziękuję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34145" y="823882"/>
            <a:ext cx="133562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+mj-lt"/>
              </a:rPr>
              <a:t>Obrigado</a:t>
            </a:r>
            <a:r>
              <a:rPr lang="fr-FR" sz="1600" dirty="0" smtClean="0">
                <a:latin typeface="+mj-lt"/>
              </a:rPr>
              <a:t>/a</a:t>
            </a:r>
            <a:endParaRPr lang="fr-FR" sz="1600" dirty="0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96633" y="836712"/>
            <a:ext cx="1332416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Mulţumesc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11115" y="2271325"/>
            <a:ext cx="886781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Děkuji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31074" y="2924944"/>
            <a:ext cx="1133644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>
                <a:latin typeface="+mj-lt"/>
              </a:rPr>
              <a:t>Dakujem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9347" y="577899"/>
            <a:ext cx="788999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+mj-lt"/>
              </a:rPr>
              <a:t>Merci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78368" y="1459100"/>
            <a:ext cx="614271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+mj-lt"/>
              </a:rPr>
              <a:t>Tak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6694" y="2440602"/>
            <a:ext cx="886781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+mj-lt"/>
              </a:rPr>
              <a:t>Grazie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87680" y="1932771"/>
            <a:ext cx="979755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smtClean="0">
                <a:latin typeface="+mj-lt"/>
              </a:rPr>
              <a:t>Gracias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81873" y="1908621"/>
            <a:ext cx="971741" cy="338554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+mj-lt"/>
              </a:rPr>
              <a:t>Thanks</a:t>
            </a:r>
            <a:r>
              <a:rPr lang="fr-FR" sz="1600" dirty="0">
                <a:latin typeface="+mj-lt"/>
              </a:rPr>
              <a:t> 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96126" y="1289823"/>
            <a:ext cx="87876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sz="1600" dirty="0" err="1" smtClean="0">
                <a:latin typeface="+mj-lt"/>
              </a:rPr>
              <a:t>Danke</a:t>
            </a:r>
            <a:r>
              <a:rPr lang="fr-FR" sz="1600" dirty="0">
                <a:latin typeface="+mj-lt"/>
              </a:rPr>
              <a:t> 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08" y="3861048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2948707" y="5733008"/>
            <a:ext cx="2447925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" dirty="0"/>
              <a:t>http://marie-aux-usa.skyrock.com/2966393337-Des-questions-des-reponses.html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6093296"/>
            <a:ext cx="7420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http://www.bibliothequescientifiquenumerique.fr/?Conditor,65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4" y="5652413"/>
            <a:ext cx="1558580" cy="31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4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</TotalTime>
  <Words>605</Words>
  <Application>Microsoft Office PowerPoint</Application>
  <PresentationFormat>Affichage à l'écran (4:3)</PresentationFormat>
  <Paragraphs>216</Paragraphs>
  <Slides>11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Rotonde</vt:lpstr>
      <vt:lpstr>Présentation PowerPoint</vt:lpstr>
      <vt:lpstr>Conditor: A national recommendation from the Digital Scientific Library</vt:lpstr>
      <vt:lpstr>Conditor: aims and scope</vt:lpstr>
      <vt:lpstr>Présentation PowerPoint</vt:lpstr>
      <vt:lpstr>Conditor: experiment</vt:lpstr>
      <vt:lpstr>Présentation PowerPoint</vt:lpstr>
      <vt:lpstr>Présentation PowerPoint</vt:lpstr>
      <vt:lpstr>Présentation PowerPoint</vt:lpstr>
      <vt:lpstr>Conditor: conclusions</vt:lpstr>
      <vt:lpstr>What next?</vt:lpstr>
      <vt:lpstr>Présentation PowerPoint</vt:lpstr>
    </vt:vector>
  </TitlesOfParts>
  <Company>INIST - CNRS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BONVALLOT, Valerie</dc:creator>
  <cp:lastModifiedBy>BONVALLOT, Valerie</cp:lastModifiedBy>
  <cp:revision>254</cp:revision>
  <cp:lastPrinted>2015-05-07T09:00:12Z</cp:lastPrinted>
  <dcterms:created xsi:type="dcterms:W3CDTF">2015-03-24T15:37:32Z</dcterms:created>
  <dcterms:modified xsi:type="dcterms:W3CDTF">2015-05-07T09:18:12Z</dcterms:modified>
</cp:coreProperties>
</file>