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  <p:sldMasterId id="2147483674" r:id="rId2"/>
  </p:sldMasterIdLst>
  <p:notesMasterIdLst>
    <p:notesMasterId r:id="rId34"/>
  </p:notesMasterIdLst>
  <p:sldIdLst>
    <p:sldId id="298" r:id="rId3"/>
    <p:sldId id="272" r:id="rId4"/>
    <p:sldId id="257" r:id="rId5"/>
    <p:sldId id="258" r:id="rId6"/>
    <p:sldId id="273" r:id="rId7"/>
    <p:sldId id="311" r:id="rId8"/>
    <p:sldId id="340" r:id="rId9"/>
    <p:sldId id="314" r:id="rId10"/>
    <p:sldId id="338" r:id="rId11"/>
    <p:sldId id="315" r:id="rId12"/>
    <p:sldId id="321" r:id="rId13"/>
    <p:sldId id="339" r:id="rId14"/>
    <p:sldId id="328" r:id="rId15"/>
    <p:sldId id="322" r:id="rId16"/>
    <p:sldId id="307" r:id="rId17"/>
    <p:sldId id="320" r:id="rId18"/>
    <p:sldId id="318" r:id="rId19"/>
    <p:sldId id="317" r:id="rId20"/>
    <p:sldId id="319" r:id="rId21"/>
    <p:sldId id="330" r:id="rId22"/>
    <p:sldId id="341" r:id="rId23"/>
    <p:sldId id="282" r:id="rId24"/>
    <p:sldId id="329" r:id="rId25"/>
    <p:sldId id="332" r:id="rId26"/>
    <p:sldId id="334" r:id="rId27"/>
    <p:sldId id="335" r:id="rId28"/>
    <p:sldId id="324" r:id="rId29"/>
    <p:sldId id="336" r:id="rId30"/>
    <p:sldId id="337" r:id="rId31"/>
    <p:sldId id="343" r:id="rId32"/>
    <p:sldId id="342" r:id="rId33"/>
  </p:sldIdLst>
  <p:sldSz cx="9144000" cy="6858000" type="screen4x3"/>
  <p:notesSz cx="6805613" cy="9939338"/>
  <p:defaultTextStyle>
    <a:defPPr>
      <a:defRPr lang="nl-B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866" autoAdjust="0"/>
    <p:restoredTop sz="96398" autoAdjust="0"/>
  </p:normalViewPr>
  <p:slideViewPr>
    <p:cSldViewPr showGuides="1">
      <p:cViewPr>
        <p:scale>
          <a:sx n="70" d="100"/>
          <a:sy n="70" d="100"/>
        </p:scale>
        <p:origin x="-2742" y="-12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099" cy="496967"/>
          </a:xfrm>
          <a:prstGeom prst="rect">
            <a:avLst/>
          </a:prstGeom>
        </p:spPr>
        <p:txBody>
          <a:bodyPr vert="horz" lIns="91678" tIns="45839" rIns="91678" bIns="45839" rtlCol="0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54940" y="0"/>
            <a:ext cx="2949099" cy="496967"/>
          </a:xfrm>
          <a:prstGeom prst="rect">
            <a:avLst/>
          </a:prstGeom>
        </p:spPr>
        <p:txBody>
          <a:bodyPr vert="horz" lIns="91678" tIns="45839" rIns="91678" bIns="45839" rtlCol="0"/>
          <a:lstStyle>
            <a:lvl1pPr algn="r">
              <a:defRPr sz="1200"/>
            </a:lvl1pPr>
          </a:lstStyle>
          <a:p>
            <a:fld id="{C5A3E8BE-EB8D-4258-B6F0-BDBB0DA19574}" type="datetimeFigureOut">
              <a:rPr lang="nl-BE" smtClean="0"/>
              <a:t>11/11/2014</a:t>
            </a:fld>
            <a:endParaRPr lang="nl-BE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919163" y="746125"/>
            <a:ext cx="4967287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678" tIns="45839" rIns="91678" bIns="45839" rtlCol="0" anchor="ctr"/>
          <a:lstStyle/>
          <a:p>
            <a:endParaRPr lang="nl-BE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0562" y="4721186"/>
            <a:ext cx="5444490" cy="4472702"/>
          </a:xfrm>
          <a:prstGeom prst="rect">
            <a:avLst/>
          </a:prstGeom>
        </p:spPr>
        <p:txBody>
          <a:bodyPr vert="horz" lIns="91678" tIns="45839" rIns="91678" bIns="45839" rtlCol="0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9440646"/>
            <a:ext cx="2949099" cy="496967"/>
          </a:xfrm>
          <a:prstGeom prst="rect">
            <a:avLst/>
          </a:prstGeom>
        </p:spPr>
        <p:txBody>
          <a:bodyPr vert="horz" lIns="91678" tIns="45839" rIns="91678" bIns="45839" rtlCol="0" anchor="b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54940" y="9440646"/>
            <a:ext cx="2949099" cy="496967"/>
          </a:xfrm>
          <a:prstGeom prst="rect">
            <a:avLst/>
          </a:prstGeom>
        </p:spPr>
        <p:txBody>
          <a:bodyPr vert="horz" lIns="91678" tIns="45839" rIns="91678" bIns="45839" rtlCol="0" anchor="b"/>
          <a:lstStyle>
            <a:lvl1pPr algn="r">
              <a:defRPr sz="1200"/>
            </a:lvl1pPr>
          </a:lstStyle>
          <a:p>
            <a:fld id="{F559D3EA-7B91-4234-BFD3-494095C95D67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9954943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59D3EA-7B91-4234-BFD3-494095C95D67}" type="slidenum">
              <a:rPr lang="nl-BE" smtClean="0"/>
              <a:t>1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1358378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BE" dirty="0" smtClean="0"/>
              <a:t>Logo ECOOM UHasselt</a:t>
            </a:r>
          </a:p>
          <a:p>
            <a:endParaRPr lang="nl-BE" dirty="0" smtClean="0"/>
          </a:p>
          <a:p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4F7DD69-4235-44F7-BB8D-BC31FB6132FF}" type="slidenum">
              <a:rPr lang="nl-BE" smtClean="0"/>
              <a:pPr>
                <a:defRPr/>
              </a:pPr>
              <a:t>2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13596575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A0F8EE6-58F5-4CF5-9682-2B7D6D7782B5}" type="slidenum">
              <a:rPr lang="en-US"/>
              <a:pPr/>
              <a:t>3</a:t>
            </a:fld>
            <a:endParaRPr lang="en-US"/>
          </a:p>
        </p:txBody>
      </p:sp>
      <p:sp>
        <p:nvSpPr>
          <p:cNvPr id="2293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22338" y="746125"/>
            <a:ext cx="4965700" cy="3725863"/>
          </a:xfrm>
          <a:ln/>
        </p:spPr>
      </p:sp>
      <p:sp>
        <p:nvSpPr>
          <p:cNvPr id="2293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34800" y="4888618"/>
            <a:ext cx="4537606" cy="4553278"/>
          </a:xfrm>
        </p:spPr>
        <p:txBody>
          <a:bodyPr/>
          <a:lstStyle/>
          <a:p>
            <a:pPr marL="229194" indent="-229194">
              <a:buFontTx/>
              <a:buAutoNum type="arabicParenR"/>
            </a:pPr>
            <a:endParaRPr lang="nl-NL" dirty="0" smtClean="0"/>
          </a:p>
          <a:p>
            <a:r>
              <a:rPr lang="nl-NL" dirty="0" smtClean="0"/>
              <a:t>Presenter: Geert</a:t>
            </a:r>
          </a:p>
          <a:p>
            <a:pPr marL="229194" indent="-229194">
              <a:buFontTx/>
              <a:buAutoNum type="arabicParenR"/>
            </a:pPr>
            <a:endParaRPr lang="nl-NL" dirty="0" smtClean="0"/>
          </a:p>
          <a:p>
            <a:pPr marL="229194" indent="-229194">
              <a:buFontTx/>
              <a:buAutoNum type="arabicParenR"/>
            </a:pPr>
            <a:r>
              <a:rPr lang="nl-NL" dirty="0" smtClean="0"/>
              <a:t>Verscheidene </a:t>
            </a:r>
            <a:r>
              <a:rPr lang="nl-NL" dirty="0"/>
              <a:t>informatieobjecten</a:t>
            </a:r>
          </a:p>
          <a:p>
            <a:pPr marL="229194" indent="-229194">
              <a:buFontTx/>
              <a:buAutoNum type="arabicParenR"/>
            </a:pPr>
            <a:r>
              <a:rPr lang="nl-BE" dirty="0"/>
              <a:t>Informatie zit verspreid bij verschillende stakeholders (vaak in operationele processen)</a:t>
            </a:r>
          </a:p>
          <a:p>
            <a:pPr marL="229194" indent="-229194">
              <a:buFontTx/>
              <a:buAutoNum type="arabicParenR"/>
            </a:pPr>
            <a:r>
              <a:rPr lang="nl-BE" dirty="0"/>
              <a:t>Informatie wordt gezocht door verschillende stakeholders</a:t>
            </a:r>
          </a:p>
          <a:p>
            <a:pPr marL="229194" indent="-229194">
              <a:buFontTx/>
              <a:buAutoNum type="arabicParenR"/>
            </a:pPr>
            <a:r>
              <a:rPr lang="nl-BE" dirty="0"/>
              <a:t>Breng deze informatie op transparante manier samen in één virtuele </a:t>
            </a:r>
            <a:r>
              <a:rPr lang="nl-BE" dirty="0" err="1"/>
              <a:t>onderzoeksinformatieruimte</a:t>
            </a:r>
            <a:r>
              <a:rPr lang="nl-BE" dirty="0"/>
              <a:t> = FRIS</a:t>
            </a:r>
          </a:p>
          <a:p>
            <a:pPr marL="229194" indent="-229194">
              <a:buFontTx/>
              <a:buAutoNum type="arabicParenR"/>
            </a:pPr>
            <a:r>
              <a:rPr lang="nl-BE" dirty="0"/>
              <a:t>Er is een zeer sterke behoefte aan raadplegen van databanken, vinden van onderzoekers, projecten … (zie bevraging e-onderzoek, nov 2007)</a:t>
            </a:r>
            <a:endParaRPr lang="nl-NL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dirty="0" smtClean="0"/>
          </a:p>
          <a:p>
            <a:pPr defTabSz="916777">
              <a:defRPr/>
            </a:pPr>
            <a:r>
              <a:rPr lang="nl-NL" dirty="0" smtClean="0"/>
              <a:t>Presenter: Geert</a:t>
            </a:r>
          </a:p>
          <a:p>
            <a:endParaRPr lang="nl-BE" dirty="0" smtClean="0"/>
          </a:p>
          <a:p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4F7DD69-4235-44F7-BB8D-BC31FB6132FF}" type="slidenum">
              <a:rPr lang="nl-BE" smtClean="0"/>
              <a:pPr>
                <a:defRPr/>
              </a:pPr>
              <a:t>4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19229648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BE" dirty="0" smtClean="0"/>
              <a:t>Logo’s van alle Hogescholen post fusie</a:t>
            </a:r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59D3EA-7B91-4234-BFD3-494095C95D67}" type="slidenum">
              <a:rPr lang="nl-BE" smtClean="0"/>
              <a:t>5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06238857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BE" dirty="0" smtClean="0"/>
              <a:t>Variant</a:t>
            </a:r>
            <a:r>
              <a:rPr lang="nl-BE" baseline="0" dirty="0" smtClean="0"/>
              <a:t> on the Michelle Dubois </a:t>
            </a:r>
            <a:r>
              <a:rPr lang="nl-BE" baseline="0" dirty="0" err="1" smtClean="0"/>
              <a:t>principle</a:t>
            </a:r>
            <a:endParaRPr lang="nl-BE" baseline="0" dirty="0" smtClean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59D3EA-7B91-4234-BFD3-494095C95D67}" type="slidenum">
              <a:rPr lang="nl-BE" smtClean="0"/>
              <a:t>10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04523888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59D3EA-7B91-4234-BFD3-494095C95D67}" type="slidenum">
              <a:rPr lang="nl-BE" smtClean="0"/>
              <a:t>15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05845914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BE" dirty="0" err="1" smtClean="0"/>
              <a:t>Cerif</a:t>
            </a:r>
            <a:r>
              <a:rPr lang="nl-BE" dirty="0" smtClean="0"/>
              <a:t> </a:t>
            </a:r>
            <a:r>
              <a:rPr lang="nl-BE" dirty="0" err="1" smtClean="0"/>
              <a:t>and</a:t>
            </a:r>
            <a:r>
              <a:rPr lang="nl-BE" baseline="0" dirty="0" smtClean="0"/>
              <a:t> ER </a:t>
            </a:r>
            <a:r>
              <a:rPr lang="nl-BE" baseline="0" dirty="0" err="1" smtClean="0"/>
              <a:t>modelling</a:t>
            </a:r>
            <a:r>
              <a:rPr lang="nl-BE" baseline="0" dirty="0" smtClean="0"/>
              <a:t>:</a:t>
            </a:r>
          </a:p>
          <a:p>
            <a:endParaRPr lang="nl-BE" dirty="0" smtClean="0"/>
          </a:p>
          <a:p>
            <a:r>
              <a:rPr lang="nl-BE" dirty="0" smtClean="0"/>
              <a:t>	Limited scope: </a:t>
            </a:r>
            <a:r>
              <a:rPr lang="nl-BE" dirty="0" err="1" smtClean="0"/>
              <a:t>Logical</a:t>
            </a:r>
            <a:r>
              <a:rPr lang="nl-BE" dirty="0" smtClean="0"/>
              <a:t> </a:t>
            </a:r>
            <a:r>
              <a:rPr lang="nl-BE" dirty="0" err="1" smtClean="0"/>
              <a:t>and</a:t>
            </a:r>
            <a:r>
              <a:rPr lang="nl-BE" dirty="0" smtClean="0"/>
              <a:t> </a:t>
            </a:r>
            <a:r>
              <a:rPr lang="nl-BE" dirty="0" err="1" smtClean="0"/>
              <a:t>Physical</a:t>
            </a:r>
            <a:r>
              <a:rPr lang="nl-BE" baseline="0" dirty="0" smtClean="0"/>
              <a:t> </a:t>
            </a:r>
            <a:r>
              <a:rPr lang="nl-BE" baseline="0" dirty="0" err="1" smtClean="0"/>
              <a:t>modeling</a:t>
            </a:r>
            <a:r>
              <a:rPr lang="nl-BE" baseline="0" dirty="0" smtClean="0"/>
              <a:t> of in essence </a:t>
            </a:r>
            <a:r>
              <a:rPr lang="nl-BE" baseline="0" dirty="0" err="1" smtClean="0"/>
              <a:t>closed</a:t>
            </a:r>
            <a:r>
              <a:rPr lang="nl-BE" baseline="0" dirty="0" smtClean="0"/>
              <a:t> </a:t>
            </a:r>
            <a:r>
              <a:rPr lang="nl-BE" baseline="0" dirty="0" err="1" smtClean="0"/>
              <a:t>world</a:t>
            </a:r>
            <a:r>
              <a:rPr lang="nl-BE" baseline="0" dirty="0" smtClean="0"/>
              <a:t> data system</a:t>
            </a:r>
          </a:p>
          <a:p>
            <a:r>
              <a:rPr lang="nl-BE" baseline="0" dirty="0" smtClean="0"/>
              <a:t>	</a:t>
            </a:r>
            <a:r>
              <a:rPr lang="nl-BE" baseline="0" dirty="0" err="1" smtClean="0"/>
              <a:t>limited</a:t>
            </a:r>
            <a:r>
              <a:rPr lang="nl-BE" baseline="0" dirty="0" smtClean="0"/>
              <a:t> </a:t>
            </a:r>
            <a:r>
              <a:rPr lang="nl-BE" baseline="0" dirty="0" err="1" smtClean="0"/>
              <a:t>semantics</a:t>
            </a:r>
            <a:r>
              <a:rPr lang="nl-BE" baseline="0" dirty="0" smtClean="0"/>
              <a:t> management</a:t>
            </a:r>
          </a:p>
          <a:p>
            <a:r>
              <a:rPr lang="nl-BE" baseline="0" dirty="0" smtClean="0"/>
              <a:t>	</a:t>
            </a:r>
            <a:r>
              <a:rPr lang="nl-BE" baseline="0" dirty="0" err="1" smtClean="0"/>
              <a:t>Entities</a:t>
            </a:r>
            <a:r>
              <a:rPr lang="nl-BE" baseline="0" dirty="0" smtClean="0"/>
              <a:t>  ( more or </a:t>
            </a:r>
            <a:r>
              <a:rPr lang="nl-BE" baseline="0" dirty="0" err="1" smtClean="0"/>
              <a:t>less</a:t>
            </a:r>
            <a:r>
              <a:rPr lang="nl-BE" baseline="0" dirty="0" smtClean="0"/>
              <a:t> equivalent of FRIS Business </a:t>
            </a:r>
            <a:r>
              <a:rPr lang="nl-BE" baseline="0" dirty="0" err="1" smtClean="0"/>
              <a:t>objects</a:t>
            </a:r>
            <a:r>
              <a:rPr lang="nl-BE" baseline="0" dirty="0" smtClean="0"/>
              <a:t>) </a:t>
            </a:r>
            <a:r>
              <a:rPr lang="nl-BE" baseline="0" dirty="0" err="1" smtClean="0"/>
              <a:t>predefined</a:t>
            </a:r>
            <a:r>
              <a:rPr lang="nl-BE" baseline="0" dirty="0" smtClean="0"/>
              <a:t> </a:t>
            </a:r>
            <a:r>
              <a:rPr lang="nl-BE" baseline="0" dirty="0" err="1" smtClean="0"/>
              <a:t>and</a:t>
            </a:r>
            <a:r>
              <a:rPr lang="nl-BE" baseline="0" dirty="0" smtClean="0"/>
              <a:t> </a:t>
            </a:r>
            <a:r>
              <a:rPr lang="nl-BE" baseline="0" dirty="0" err="1" smtClean="0"/>
              <a:t>inflexible</a:t>
            </a:r>
            <a:endParaRPr lang="nl-BE" baseline="0" dirty="0" smtClean="0"/>
          </a:p>
          <a:p>
            <a:r>
              <a:rPr lang="nl-BE" baseline="0" dirty="0" smtClean="0"/>
              <a:t>	</a:t>
            </a:r>
            <a:r>
              <a:rPr lang="nl-BE" baseline="0" dirty="0" err="1" smtClean="0"/>
              <a:t>Relationships</a:t>
            </a:r>
            <a:r>
              <a:rPr lang="nl-BE" baseline="0" dirty="0" smtClean="0"/>
              <a:t> have </a:t>
            </a:r>
            <a:r>
              <a:rPr lang="nl-BE" baseline="0" dirty="0" err="1" smtClean="0"/>
              <a:t>limited</a:t>
            </a:r>
            <a:r>
              <a:rPr lang="nl-BE" baseline="0" dirty="0" smtClean="0"/>
              <a:t> scope: </a:t>
            </a:r>
            <a:r>
              <a:rPr lang="nl-BE" baseline="0" dirty="0" err="1" smtClean="0"/>
              <a:t>only</a:t>
            </a:r>
            <a:r>
              <a:rPr lang="nl-BE" baseline="0" dirty="0" smtClean="0"/>
              <a:t> </a:t>
            </a:r>
            <a:r>
              <a:rPr lang="nl-BE" baseline="0" dirty="0" err="1" smtClean="0"/>
              <a:t>so-called</a:t>
            </a:r>
            <a:r>
              <a:rPr lang="nl-BE" baseline="0" dirty="0" smtClean="0"/>
              <a:t> </a:t>
            </a:r>
            <a:r>
              <a:rPr lang="nl-BE" baseline="0" dirty="0" err="1" smtClean="0"/>
              <a:t>binary</a:t>
            </a:r>
            <a:r>
              <a:rPr lang="nl-BE" baseline="0" dirty="0" smtClean="0"/>
              <a:t> </a:t>
            </a:r>
            <a:r>
              <a:rPr lang="nl-BE" baseline="0" dirty="0" err="1" smtClean="0"/>
              <a:t>relationships</a:t>
            </a:r>
            <a:endParaRPr lang="nl-BE" baseline="0" dirty="0" smtClean="0"/>
          </a:p>
          <a:p>
            <a:r>
              <a:rPr lang="nl-BE" baseline="0" dirty="0" smtClean="0"/>
              <a:t>	</a:t>
            </a:r>
          </a:p>
          <a:p>
            <a:endParaRPr lang="nl-BE" baseline="0" dirty="0" smtClean="0"/>
          </a:p>
          <a:p>
            <a:r>
              <a:rPr lang="nl-BE" baseline="0" dirty="0" smtClean="0"/>
              <a:t>CASRIA:</a:t>
            </a:r>
          </a:p>
          <a:p>
            <a:r>
              <a:rPr lang="nl-BE" baseline="0" dirty="0" smtClean="0"/>
              <a:t>	document </a:t>
            </a:r>
            <a:r>
              <a:rPr lang="nl-BE" baseline="0" dirty="0" err="1" smtClean="0"/>
              <a:t>driven</a:t>
            </a:r>
            <a:r>
              <a:rPr lang="nl-BE" baseline="0" dirty="0" smtClean="0"/>
              <a:t>, </a:t>
            </a:r>
            <a:r>
              <a:rPr lang="nl-BE" baseline="0" dirty="0" err="1" smtClean="0"/>
              <a:t>good</a:t>
            </a:r>
            <a:r>
              <a:rPr lang="nl-BE" baseline="0" dirty="0" smtClean="0"/>
              <a:t> </a:t>
            </a:r>
            <a:r>
              <a:rPr lang="nl-BE" baseline="0" dirty="0" err="1" smtClean="0"/>
              <a:t>for</a:t>
            </a:r>
            <a:r>
              <a:rPr lang="nl-BE" baseline="0" dirty="0" smtClean="0"/>
              <a:t> </a:t>
            </a:r>
            <a:r>
              <a:rPr lang="nl-BE" baseline="0" dirty="0" err="1" smtClean="0"/>
              <a:t>standarization</a:t>
            </a:r>
            <a:r>
              <a:rPr lang="nl-BE" baseline="0" dirty="0" smtClean="0"/>
              <a:t> of cross </a:t>
            </a:r>
            <a:r>
              <a:rPr lang="nl-BE" baseline="0" dirty="0" err="1" smtClean="0"/>
              <a:t>organistion</a:t>
            </a:r>
            <a:r>
              <a:rPr lang="nl-BE" baseline="0" dirty="0" smtClean="0"/>
              <a:t> information exchange</a:t>
            </a:r>
          </a:p>
          <a:p>
            <a:r>
              <a:rPr lang="nl-BE" baseline="0" dirty="0" smtClean="0"/>
              <a:t>	</a:t>
            </a:r>
            <a:r>
              <a:rPr lang="nl-BE" baseline="0" dirty="0" err="1" smtClean="0"/>
              <a:t>limeted</a:t>
            </a:r>
            <a:r>
              <a:rPr lang="nl-BE" baseline="0" dirty="0" smtClean="0"/>
              <a:t> </a:t>
            </a:r>
            <a:r>
              <a:rPr lang="nl-BE" baseline="0" dirty="0" err="1" smtClean="0"/>
              <a:t>number</a:t>
            </a:r>
            <a:r>
              <a:rPr lang="nl-BE" baseline="0" dirty="0" smtClean="0"/>
              <a:t> of </a:t>
            </a:r>
            <a:r>
              <a:rPr lang="nl-BE" baseline="0" dirty="0" err="1" smtClean="0"/>
              <a:t>reporting</a:t>
            </a:r>
            <a:r>
              <a:rPr lang="nl-BE" baseline="0" dirty="0" smtClean="0"/>
              <a:t> templates</a:t>
            </a:r>
          </a:p>
          <a:p>
            <a:endParaRPr lang="nl-BE" baseline="0" dirty="0" smtClean="0"/>
          </a:p>
          <a:p>
            <a:endParaRPr lang="nl-BE" baseline="0" dirty="0" smtClean="0"/>
          </a:p>
          <a:p>
            <a:r>
              <a:rPr lang="nl-BE" baseline="0" dirty="0" smtClean="0"/>
              <a:t>Even a </a:t>
            </a:r>
            <a:r>
              <a:rPr lang="nl-BE" baseline="0" dirty="0" err="1" smtClean="0"/>
              <a:t>combination</a:t>
            </a:r>
            <a:r>
              <a:rPr lang="nl-BE" baseline="0" dirty="0" smtClean="0"/>
              <a:t> of </a:t>
            </a:r>
            <a:r>
              <a:rPr lang="nl-BE" baseline="0" dirty="0" err="1" smtClean="0"/>
              <a:t>both</a:t>
            </a:r>
            <a:r>
              <a:rPr lang="nl-BE" baseline="0" dirty="0" smtClean="0"/>
              <a:t> does </a:t>
            </a:r>
            <a:r>
              <a:rPr lang="nl-BE" baseline="0" dirty="0" err="1" smtClean="0"/>
              <a:t>not</a:t>
            </a:r>
            <a:r>
              <a:rPr lang="nl-BE" baseline="0" dirty="0" smtClean="0"/>
              <a:t> </a:t>
            </a:r>
            <a:r>
              <a:rPr lang="nl-BE" baseline="0" dirty="0" err="1" smtClean="0"/>
              <a:t>fullfil</a:t>
            </a:r>
            <a:r>
              <a:rPr lang="nl-BE" baseline="0" dirty="0" smtClean="0"/>
              <a:t> the </a:t>
            </a:r>
            <a:r>
              <a:rPr lang="nl-BE" baseline="0" dirty="0" err="1" smtClean="0"/>
              <a:t>needs</a:t>
            </a:r>
            <a:r>
              <a:rPr lang="nl-BE" baseline="0" dirty="0" smtClean="0"/>
              <a:t> </a:t>
            </a:r>
            <a:r>
              <a:rPr lang="nl-BE" baseline="0" dirty="0" err="1" smtClean="0"/>
              <a:t>for</a:t>
            </a:r>
            <a:r>
              <a:rPr lang="nl-BE" baseline="0" dirty="0" smtClean="0"/>
              <a:t> FRIS</a:t>
            </a:r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59D3EA-7B91-4234-BFD3-494095C95D67}" type="slidenum">
              <a:rPr lang="nl-BE" smtClean="0"/>
              <a:t>16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56095738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BE" dirty="0" smtClean="0"/>
              <a:t>FRIS</a:t>
            </a:r>
            <a:r>
              <a:rPr lang="nl-BE" baseline="0" dirty="0" smtClean="0"/>
              <a:t> Business </a:t>
            </a:r>
            <a:r>
              <a:rPr lang="nl-BE" baseline="0" dirty="0" err="1" smtClean="0"/>
              <a:t>Objects</a:t>
            </a:r>
            <a:endParaRPr lang="nl-BE" baseline="0" dirty="0" smtClean="0"/>
          </a:p>
          <a:p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59D3EA-7B91-4234-BFD3-494095C95D67}" type="slidenum">
              <a:rPr lang="nl-BE" smtClean="0"/>
              <a:t>22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1092265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Relationship Id="rId5" Type="http://schemas.openxmlformats.org/officeDocument/2006/relationships/hyperlink" Target="mailto:info@ewi.vlaanderen.be" TargetMode="External"/><Relationship Id="rId4" Type="http://schemas.openxmlformats.org/officeDocument/2006/relationships/hyperlink" Target="http://www.ewi-vlaanderen.be/" TargetMode="Externa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2.wmf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jpeg"/><Relationship Id="rId5" Type="http://schemas.openxmlformats.org/officeDocument/2006/relationships/image" Target="../media/image10.jpeg"/><Relationship Id="rId4" Type="http://schemas.openxmlformats.org/officeDocument/2006/relationships/image" Target="../media/image4.wmf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Line 8"/>
          <p:cNvSpPr>
            <a:spLocks noChangeShapeType="1"/>
          </p:cNvSpPr>
          <p:nvPr/>
        </p:nvSpPr>
        <p:spPr bwMode="auto">
          <a:xfrm>
            <a:off x="2484438" y="6021388"/>
            <a:ext cx="6696075" cy="0"/>
          </a:xfrm>
          <a:prstGeom prst="line">
            <a:avLst/>
          </a:prstGeom>
          <a:noFill/>
          <a:ln w="12700">
            <a:solidFill>
              <a:schemeClr val="tx2">
                <a:lumMod val="60000"/>
                <a:lumOff val="40000"/>
              </a:scheme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l-BE"/>
          </a:p>
        </p:txBody>
      </p:sp>
      <p:pic>
        <p:nvPicPr>
          <p:cNvPr id="8" name="Picture 15" descr="Logo_algemeen_horztl_rgb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37147"/>
            <a:ext cx="1440731" cy="7208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1" descr="Algemeen_beel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454150"/>
            <a:ext cx="9144000" cy="6467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379660" y="6092824"/>
            <a:ext cx="6656389" cy="358775"/>
          </a:xfrm>
        </p:spPr>
        <p:txBody>
          <a:bodyPr anchor="ctr">
            <a:normAutofit/>
          </a:bodyPr>
          <a:lstStyle>
            <a:lvl1pPr marL="0" indent="0" algn="r">
              <a:buNone/>
              <a:defRPr sz="16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 dirty="0" smtClean="0"/>
              <a:t>En hier de subtitel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2379662" y="5013325"/>
            <a:ext cx="6764337" cy="1295400"/>
          </a:xfrm>
        </p:spPr>
        <p:txBody>
          <a:bodyPr anchor="ctr">
            <a:normAutofit/>
          </a:bodyPr>
          <a:lstStyle>
            <a:lvl1pPr algn="r">
              <a:defRPr sz="2400"/>
            </a:lvl1pPr>
          </a:lstStyle>
          <a:p>
            <a:r>
              <a:rPr lang="nl-NL" dirty="0" smtClean="0"/>
              <a:t>Hier komt de titel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572512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D8D9A-6126-4872-AB53-595314F62617}" type="slidenum">
              <a:rPr lang="nl-BE" smtClean="0"/>
              <a:t>‹nr.›</a:t>
            </a:fld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5894798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D8D9A-6126-4872-AB53-595314F62617}" type="slidenum">
              <a:rPr lang="nl-BE" smtClean="0"/>
              <a:t>‹nr.›</a:t>
            </a:fld>
            <a:endParaRPr lang="nl-BE"/>
          </a:p>
        </p:txBody>
      </p:sp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971550" y="-26987"/>
            <a:ext cx="2663825" cy="6884988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 w="9525" algn="ctr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nl-BE"/>
          </a:p>
        </p:txBody>
      </p:sp>
      <p:sp>
        <p:nvSpPr>
          <p:cNvPr id="10" name="Tijdelijke aanduiding voor tekst 9"/>
          <p:cNvSpPr>
            <a:spLocks noGrp="1"/>
          </p:cNvSpPr>
          <p:nvPr>
            <p:ph type="body" sz="quarter" idx="13"/>
          </p:nvPr>
        </p:nvSpPr>
        <p:spPr>
          <a:xfrm>
            <a:off x="3819525" y="1268413"/>
            <a:ext cx="5205413" cy="5003800"/>
          </a:xfrm>
        </p:spPr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11" name="Titel 10"/>
          <p:cNvSpPr>
            <a:spLocks noGrp="1"/>
          </p:cNvSpPr>
          <p:nvPr>
            <p:ph type="title"/>
          </p:nvPr>
        </p:nvSpPr>
        <p:spPr>
          <a:xfrm>
            <a:off x="971550" y="4851700"/>
            <a:ext cx="2663825" cy="140741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l-NL" smtClean="0"/>
              <a:t>Klik om de stijl te bewerken</a:t>
            </a:r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3414956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71549" y="1286752"/>
            <a:ext cx="3780000" cy="5040000"/>
          </a:xfrm>
        </p:spPr>
        <p:txBody>
          <a:bodyPr/>
          <a:lstStyle/>
          <a:p>
            <a:pPr lvl="0"/>
            <a:r>
              <a:rPr lang="nl-NL" dirty="0" smtClean="0"/>
              <a:t>Klik om de modelstijlen te bewerken</a:t>
            </a:r>
          </a:p>
          <a:p>
            <a:pPr lvl="1"/>
            <a:r>
              <a:rPr lang="nl-NL" dirty="0" smtClean="0"/>
              <a:t>Tweede niveau</a:t>
            </a:r>
          </a:p>
          <a:p>
            <a:pPr lvl="2"/>
            <a:r>
              <a:rPr lang="nl-NL" dirty="0" smtClean="0"/>
              <a:t>Derde niveau</a:t>
            </a:r>
          </a:p>
          <a:p>
            <a:pPr lvl="3"/>
            <a:r>
              <a:rPr lang="nl-NL" dirty="0" smtClean="0"/>
              <a:t>Vierde niveau</a:t>
            </a:r>
          </a:p>
          <a:p>
            <a:pPr lvl="4"/>
            <a:r>
              <a:rPr lang="nl-NL" dirty="0" smtClean="0"/>
              <a:t>Vijfde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13174" y="1286753"/>
            <a:ext cx="3780000" cy="5040000"/>
          </a:xfrm>
        </p:spPr>
        <p:txBody>
          <a:bodyPr/>
          <a:lstStyle/>
          <a:p>
            <a:pPr lvl="0"/>
            <a:r>
              <a:rPr lang="nl-NL" dirty="0" smtClean="0"/>
              <a:t>Klik om de modelstijlen te bewerken</a:t>
            </a:r>
          </a:p>
          <a:p>
            <a:pPr lvl="1"/>
            <a:r>
              <a:rPr lang="nl-NL" dirty="0" smtClean="0"/>
              <a:t>Tweede niveau</a:t>
            </a:r>
          </a:p>
          <a:p>
            <a:pPr lvl="2"/>
            <a:r>
              <a:rPr lang="nl-NL" dirty="0" smtClean="0"/>
              <a:t>Derde niveau</a:t>
            </a:r>
          </a:p>
          <a:p>
            <a:pPr lvl="3"/>
            <a:r>
              <a:rPr lang="nl-NL" dirty="0" smtClean="0"/>
              <a:t>Vierde niveau</a:t>
            </a:r>
          </a:p>
          <a:p>
            <a:pPr lvl="4"/>
            <a:r>
              <a:rPr lang="nl-NL" dirty="0" smtClean="0"/>
              <a:t>Vijfde niveau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D8D9A-6126-4872-AB53-595314F62617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23351082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D8D9A-6126-4872-AB53-595314F62617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3144182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D1DC0BBD-2510-40E1-952B-75AD5953CC85}" type="datetimeFigureOut">
              <a:rPr lang="nl-BE" smtClean="0"/>
              <a:t>11/11/2014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D8D9A-6126-4872-AB53-595314F62617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3940354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Volledig 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735749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Eind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Line 8"/>
          <p:cNvSpPr>
            <a:spLocks noChangeShapeType="1"/>
          </p:cNvSpPr>
          <p:nvPr/>
        </p:nvSpPr>
        <p:spPr bwMode="auto">
          <a:xfrm>
            <a:off x="2484438" y="6021388"/>
            <a:ext cx="6696075" cy="0"/>
          </a:xfrm>
          <a:prstGeom prst="line">
            <a:avLst/>
          </a:prstGeom>
          <a:noFill/>
          <a:ln w="12700">
            <a:solidFill>
              <a:schemeClr val="tx2">
                <a:lumMod val="60000"/>
                <a:lumOff val="40000"/>
              </a:scheme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l-BE"/>
          </a:p>
        </p:txBody>
      </p:sp>
      <p:pic>
        <p:nvPicPr>
          <p:cNvPr id="8" name="Picture 15" descr="Logo_algemeen_horztl_rgb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25" y="5373688"/>
            <a:ext cx="2344738" cy="11731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1" descr="Algemeen_beel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454150"/>
            <a:ext cx="9144000" cy="6467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kstvak 11"/>
          <p:cNvSpPr txBox="1"/>
          <p:nvPr/>
        </p:nvSpPr>
        <p:spPr>
          <a:xfrm>
            <a:off x="7573384" y="5459382"/>
            <a:ext cx="146266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4E67C8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Thank you</a:t>
            </a:r>
            <a:endParaRPr lang="en-US" noProof="0" dirty="0"/>
          </a:p>
        </p:txBody>
      </p:sp>
      <p:sp>
        <p:nvSpPr>
          <p:cNvPr id="13" name="Tekstvak 12"/>
          <p:cNvSpPr txBox="1"/>
          <p:nvPr/>
        </p:nvSpPr>
        <p:spPr>
          <a:xfrm>
            <a:off x="3302597" y="6019800"/>
            <a:ext cx="57334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4E67C8">
                  <a:lumMod val="75000"/>
                </a:srgbClr>
              </a:buClr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Department of Economy, Science and Innovation </a:t>
            </a:r>
            <a:r>
              <a:rPr kumimoji="0" lang="nl-NL" sz="1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(EWI)</a:t>
            </a:r>
            <a:br>
              <a:rPr kumimoji="0" lang="nl-NL" sz="1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kumimoji="0" lang="nl-NL" sz="1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Koning Albert II-laan 35 </a:t>
            </a:r>
            <a:r>
              <a:rPr kumimoji="0" lang="nl-NL" sz="1000" b="0" i="1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bus 10</a:t>
            </a:r>
            <a:r>
              <a:rPr kumimoji="0" lang="nl-NL" sz="1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, 1030 Brussels</a:t>
            </a:r>
          </a:p>
          <a:p>
            <a:pPr marL="0" marR="0" lvl="0" indent="0" algn="r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4E67C8">
                  <a:lumMod val="75000"/>
                </a:srgbClr>
              </a:buClr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nl-BE" sz="1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212745">
                    <a:lumMod val="60000"/>
                    <a:lumOff val="4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www.ewi-vlaanderen.be</a:t>
            </a:r>
            <a:r>
              <a:rPr kumimoji="0" lang="nl-BE" sz="1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| </a:t>
            </a:r>
            <a:r>
              <a:rPr kumimoji="0" lang="nl-BE" sz="1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212745">
                    <a:lumMod val="60000"/>
                    <a:lumOff val="4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hlinkClick r:id="rId5"/>
              </a:rPr>
              <a:t>info@ewi.vlaanderen.be</a:t>
            </a:r>
            <a:r>
              <a:rPr kumimoji="0" lang="nl-BE" sz="1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kumimoji="0" lang="nl-NL" sz="10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21113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lgemene tips &amp; tric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dianumm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BD8D9A-6126-4872-AB53-595314F62617}" type="slidenum">
              <a:rPr lang="nl-BE" smtClean="0"/>
              <a:t>‹nr.›</a:t>
            </a:fld>
            <a:endParaRPr lang="nl-BE"/>
          </a:p>
        </p:txBody>
      </p:sp>
      <p:sp>
        <p:nvSpPr>
          <p:cNvPr id="7" name="Tekstvak 6"/>
          <p:cNvSpPr txBox="1"/>
          <p:nvPr/>
        </p:nvSpPr>
        <p:spPr>
          <a:xfrm>
            <a:off x="971549" y="1301675"/>
            <a:ext cx="7921625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n"/>
            </a:pPr>
            <a:r>
              <a:rPr lang="nl-BE" dirty="0" smtClean="0"/>
              <a:t>Formuleer en schrijf eerst het doel en het verhaal op papier. Controleer achteraf ook of de presentatie beantwoordt aan dat doel.</a:t>
            </a:r>
          </a:p>
          <a:p>
            <a:pPr marL="285750" lvl="0" indent="-285750"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n"/>
            </a:pPr>
            <a:r>
              <a:rPr lang="nl-BE" dirty="0" smtClean="0"/>
              <a:t>Onthoud dat slides met weinig tekst efficiënter zijn dan slides met veel tekst.</a:t>
            </a:r>
          </a:p>
          <a:p>
            <a:pPr marL="742950" lvl="1" indent="-285750"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"/>
            </a:pPr>
            <a:r>
              <a:rPr lang="nl-BE" dirty="0" smtClean="0"/>
              <a:t>Lijn de tekst steeds links uit. Verander niets aan de plaatsing van logo’s en pictogrammen.</a:t>
            </a:r>
          </a:p>
          <a:p>
            <a:pPr marL="742950" lvl="1" indent="-285750"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"/>
            </a:pPr>
            <a:r>
              <a:rPr lang="nl-BE" dirty="0" smtClean="0"/>
              <a:t>Voor hulp en/of info ben je ook steeds welkom bij het team Communicatie</a:t>
            </a:r>
          </a:p>
          <a:p>
            <a:pPr marL="285750" lvl="0" indent="-285750"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n"/>
            </a:pPr>
            <a:r>
              <a:rPr lang="nl-BE" dirty="0" smtClean="0"/>
              <a:t>Een goede presentatie voldoet aan volgende drie kenmerken</a:t>
            </a:r>
          </a:p>
          <a:p>
            <a:pPr marL="742950" lvl="1" indent="-285750"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"/>
            </a:pPr>
            <a:r>
              <a:rPr lang="nl-BE" dirty="0" smtClean="0"/>
              <a:t>Eén duidelijke hoofdboodschap of kern</a:t>
            </a:r>
          </a:p>
          <a:p>
            <a:pPr marL="742950" lvl="1" indent="-285750"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"/>
            </a:pPr>
            <a:r>
              <a:rPr lang="nl-BE" dirty="0" smtClean="0"/>
              <a:t>Een duidelijke en herkenbare structuur</a:t>
            </a:r>
          </a:p>
          <a:p>
            <a:pPr marL="742950" lvl="1" indent="-285750"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"/>
            </a:pPr>
            <a:r>
              <a:rPr lang="nl-BE" dirty="0" smtClean="0"/>
              <a:t>Beelden die het verhaal ondersteunen</a:t>
            </a:r>
          </a:p>
          <a:p>
            <a:pPr marL="285750" lvl="0" indent="-285750"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n"/>
            </a:pPr>
            <a:r>
              <a:rPr lang="nl-BE" dirty="0" smtClean="0"/>
              <a:t>Valkuilen</a:t>
            </a:r>
          </a:p>
          <a:p>
            <a:pPr marL="742950" lvl="1" indent="-285750"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"/>
            </a:pPr>
            <a:r>
              <a:rPr lang="nl-BE" dirty="0" smtClean="0"/>
              <a:t>De structuur wordt bepaald door jouw ervaringen</a:t>
            </a:r>
          </a:p>
          <a:p>
            <a:pPr marL="1200150" lvl="2" indent="-285750"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n"/>
            </a:pPr>
            <a:r>
              <a:rPr lang="nl-BE" dirty="0" smtClean="0"/>
              <a:t>Jouw </a:t>
            </a:r>
            <a:r>
              <a:rPr lang="nl-BE" dirty="0" err="1" smtClean="0"/>
              <a:t>gedachtengang</a:t>
            </a:r>
            <a:r>
              <a:rPr lang="nl-BE" dirty="0" smtClean="0"/>
              <a:t> bepaalt de rode draad</a:t>
            </a:r>
          </a:p>
          <a:p>
            <a:pPr marL="742950" lvl="1" indent="-285750"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"/>
            </a:pPr>
            <a:r>
              <a:rPr lang="nl-BE" dirty="0" err="1" smtClean="0"/>
              <a:t>Bulletoverkill</a:t>
            </a:r>
            <a:r>
              <a:rPr lang="nl-BE" dirty="0" smtClean="0"/>
              <a:t> vermijden</a:t>
            </a:r>
          </a:p>
          <a:p>
            <a:pPr marL="1200150" lvl="2" indent="-285750"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n"/>
            </a:pPr>
            <a:r>
              <a:rPr lang="nl-BE" dirty="0" smtClean="0"/>
              <a:t>Vermijd foutief gebruik van </a:t>
            </a:r>
            <a:r>
              <a:rPr lang="nl-BE" dirty="0" err="1" smtClean="0"/>
              <a:t>bullets</a:t>
            </a:r>
            <a:r>
              <a:rPr lang="nl-BE" dirty="0" smtClean="0"/>
              <a:t> voor eindeloze opsommingen van trefwoorden</a:t>
            </a:r>
          </a:p>
        </p:txBody>
      </p:sp>
      <p:sp>
        <p:nvSpPr>
          <p:cNvPr id="8" name="Tekstvak 7"/>
          <p:cNvSpPr txBox="1"/>
          <p:nvPr/>
        </p:nvSpPr>
        <p:spPr>
          <a:xfrm>
            <a:off x="971549" y="258188"/>
            <a:ext cx="79216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kumimoji="0" lang="nl-NL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4E67C8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Algemene tips &amp; tricks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11849757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D1DC0BBD-2510-40E1-952B-75AD5953CC85}" type="datetimeFigureOut">
              <a:rPr lang="nl-BE" smtClean="0"/>
              <a:t>11/11/2014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D8D9A-6126-4872-AB53-595314F62617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7320022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D1DC0BBD-2510-40E1-952B-75AD5953CC85}" type="datetimeFigureOut">
              <a:rPr lang="nl-BE" smtClean="0"/>
              <a:t>11/11/2014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D8D9A-6126-4872-AB53-595314F62617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54573685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251400" y="3284980"/>
            <a:ext cx="6120850" cy="1224170"/>
          </a:xfrm>
        </p:spPr>
        <p:txBody>
          <a:bodyPr>
            <a:normAutofit/>
          </a:bodyPr>
          <a:lstStyle>
            <a:lvl1pPr marL="0" indent="0" algn="l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smtClean="0"/>
              <a:t>Formatvorlage des Untertitelmasters durch Klicken bearbeiten</a:t>
            </a:r>
            <a:endParaRPr lang="en-US" dirty="0"/>
          </a:p>
        </p:txBody>
      </p:sp>
      <p:sp>
        <p:nvSpPr>
          <p:cNvPr id="8" name="Titel 7"/>
          <p:cNvSpPr>
            <a:spLocks noGrp="1"/>
          </p:cNvSpPr>
          <p:nvPr>
            <p:ph type="title"/>
          </p:nvPr>
        </p:nvSpPr>
        <p:spPr>
          <a:xfrm>
            <a:off x="179390" y="1628750"/>
            <a:ext cx="8229600" cy="796925"/>
          </a:xfrm>
        </p:spPr>
        <p:txBody>
          <a:bodyPr/>
          <a:lstStyle/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EE4A88-3617-4E5E-B2ED-6F3DB83A4A3B}" type="datetimeFigureOut">
              <a:rPr lang="en-US"/>
              <a:pPr>
                <a:defRPr/>
              </a:pPr>
              <a:t>11/11/2014</a:t>
            </a:fld>
            <a:endParaRPr lang="en-US" dirty="0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 dirty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57C4AF-DE1E-43C5-9696-11D8F521501E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834287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7" name="Rectangle 3"/>
          <p:cNvSpPr>
            <a:spLocks noChangeArrowheads="1"/>
          </p:cNvSpPr>
          <p:nvPr/>
        </p:nvSpPr>
        <p:spPr bwMode="auto">
          <a:xfrm>
            <a:off x="1763713" y="908050"/>
            <a:ext cx="6697662" cy="1325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nl-NL">
              <a:solidFill>
                <a:srgbClr val="000000"/>
              </a:solidFill>
            </a:endParaRPr>
          </a:p>
        </p:txBody>
      </p:sp>
      <p:sp>
        <p:nvSpPr>
          <p:cNvPr id="113670" name="Rectangle 6"/>
          <p:cNvSpPr>
            <a:spLocks noGrp="1" noChangeArrowheads="1"/>
          </p:cNvSpPr>
          <p:nvPr>
            <p:ph type="ctrTitle" sz="quarter"/>
          </p:nvPr>
        </p:nvSpPr>
        <p:spPr>
          <a:xfrm>
            <a:off x="2413000" y="5013325"/>
            <a:ext cx="6696075" cy="1296988"/>
          </a:xfrm>
        </p:spPr>
        <p:txBody>
          <a:bodyPr/>
          <a:lstStyle>
            <a:lvl1pPr>
              <a:defRPr sz="2400"/>
            </a:lvl1pPr>
          </a:lstStyle>
          <a:p>
            <a:pPr lvl="0"/>
            <a:r>
              <a:rPr lang="nl-BE" noProof="0" smtClean="0"/>
              <a:t>Hier komt de titel</a:t>
            </a:r>
            <a:endParaRPr lang="en-US" noProof="0" smtClean="0"/>
          </a:p>
        </p:txBody>
      </p:sp>
      <p:sp>
        <p:nvSpPr>
          <p:cNvPr id="113671" name="Rectangle 7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2339975" y="6092825"/>
            <a:ext cx="6696075" cy="358775"/>
          </a:xfrm>
        </p:spPr>
        <p:txBody>
          <a:bodyPr/>
          <a:lstStyle>
            <a:lvl1pPr algn="r">
              <a:defRPr sz="1600"/>
            </a:lvl1pPr>
          </a:lstStyle>
          <a:p>
            <a:pPr lvl="0"/>
            <a:r>
              <a:rPr lang="nl-BE" noProof="0" smtClean="0"/>
              <a:t>En hier de subtitel</a:t>
            </a:r>
            <a:endParaRPr lang="nl-NL" noProof="0" smtClean="0"/>
          </a:p>
        </p:txBody>
      </p:sp>
      <p:sp>
        <p:nvSpPr>
          <p:cNvPr id="113672" name="Line 8"/>
          <p:cNvSpPr>
            <a:spLocks noChangeShapeType="1"/>
          </p:cNvSpPr>
          <p:nvPr/>
        </p:nvSpPr>
        <p:spPr bwMode="auto">
          <a:xfrm>
            <a:off x="2484438" y="6021388"/>
            <a:ext cx="6696075" cy="0"/>
          </a:xfrm>
          <a:prstGeom prst="line">
            <a:avLst/>
          </a:prstGeom>
          <a:noFill/>
          <a:ln w="12700">
            <a:solidFill>
              <a:schemeClr val="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nl-BE" sz="3200" b="1">
              <a:solidFill>
                <a:srgbClr val="9999FF"/>
              </a:solidFill>
            </a:endParaRPr>
          </a:p>
        </p:txBody>
      </p:sp>
      <p:pic>
        <p:nvPicPr>
          <p:cNvPr id="113675" name="Picture 11" descr="sterbullet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3163" b="-3839"/>
          <a:stretch>
            <a:fillRect/>
          </a:stretch>
        </p:blipFill>
        <p:spPr bwMode="auto">
          <a:xfrm rot="16200000">
            <a:off x="-180181" y="3606006"/>
            <a:ext cx="719137" cy="3619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3676" name="Picture 12" descr="cirkel2bullet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5052" b="-3571"/>
          <a:stretch>
            <a:fillRect/>
          </a:stretch>
        </p:blipFill>
        <p:spPr bwMode="auto">
          <a:xfrm rot="16200000">
            <a:off x="-185738" y="2171700"/>
            <a:ext cx="719138" cy="3508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3677" name="Picture 13" descr="spiraalbullet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4921" b="-3581"/>
          <a:stretch>
            <a:fillRect/>
          </a:stretch>
        </p:blipFill>
        <p:spPr bwMode="auto">
          <a:xfrm rot="16200000">
            <a:off x="-179387" y="727075"/>
            <a:ext cx="719137" cy="3603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3679" name="Picture 15" descr="Logo_algemeen_horztl_rgb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25" y="5373688"/>
            <a:ext cx="2344738" cy="11731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3685" name="Picture 21" descr="Algemeen_beeld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454150"/>
            <a:ext cx="9144000" cy="6467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3686" name="Rectangle 22"/>
          <p:cNvSpPr>
            <a:spLocks noChangeArrowheads="1"/>
          </p:cNvSpPr>
          <p:nvPr/>
        </p:nvSpPr>
        <p:spPr bwMode="auto">
          <a:xfrm>
            <a:off x="971550" y="1223963"/>
            <a:ext cx="7920038" cy="5084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r" fontAlgn="base">
              <a:spcBef>
                <a:spcPct val="20000"/>
              </a:spcBef>
              <a:spcAft>
                <a:spcPct val="0"/>
              </a:spcAft>
            </a:pPr>
            <a:endParaRPr lang="nl-NL" sz="16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6486774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90DAF101-0BAF-4D77-A128-2AF3B6FE48F0}" type="slidenum">
              <a:rPr lang="en-US">
                <a:solidFill>
                  <a:srgbClr val="000000"/>
                </a:solidFill>
              </a:rPr>
              <a:pPr/>
              <a:t>‹nr.›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6588318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  <p:hf hdr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0D67FE24-7361-4F8A-A445-1470F800B395}" type="slidenum">
              <a:rPr lang="en-US">
                <a:solidFill>
                  <a:srgbClr val="000000"/>
                </a:solidFill>
              </a:rPr>
              <a:pPr/>
              <a:t>‹nr.›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846177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971550" y="1268413"/>
            <a:ext cx="3884613" cy="50403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dirty="0" smtClean="0"/>
              <a:t>Klik om de modelstijlen te bewerken</a:t>
            </a:r>
          </a:p>
          <a:p>
            <a:pPr lvl="1"/>
            <a:r>
              <a:rPr lang="nl-NL" dirty="0" smtClean="0"/>
              <a:t>Tweede niveau</a:t>
            </a:r>
          </a:p>
          <a:p>
            <a:pPr lvl="2"/>
            <a:r>
              <a:rPr lang="nl-NL" dirty="0" smtClean="0"/>
              <a:t>Derde niveau</a:t>
            </a:r>
          </a:p>
          <a:p>
            <a:pPr lvl="3"/>
            <a:r>
              <a:rPr lang="nl-NL" dirty="0" smtClean="0"/>
              <a:t>Vierde niveau</a:t>
            </a:r>
          </a:p>
          <a:p>
            <a:pPr lvl="4"/>
            <a:r>
              <a:rPr lang="nl-NL" dirty="0" smtClean="0"/>
              <a:t>Vijfde niveau</a:t>
            </a:r>
            <a:endParaRPr lang="nl-BE" dirty="0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5008563" y="1268413"/>
            <a:ext cx="3884612" cy="50403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0"/>
          </p:nvPr>
        </p:nvSpPr>
        <p:spPr>
          <a:xfrm>
            <a:off x="0" y="6597650"/>
            <a:ext cx="3059832" cy="260350"/>
          </a:xfrm>
        </p:spPr>
        <p:txBody>
          <a:bodyPr/>
          <a:lstStyle>
            <a:lvl1pPr>
              <a:defRPr/>
            </a:lvl1pPr>
          </a:lstStyle>
          <a:p>
            <a:fld id="{26B1FF31-5460-44BB-A03E-2CF0C5F8D505}" type="slidenum">
              <a:rPr lang="en-US" smtClean="0">
                <a:solidFill>
                  <a:srgbClr val="000000"/>
                </a:solidFill>
              </a:rPr>
              <a:pPr/>
              <a:t>‹nr.›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6797743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03C4F2E8-F0CA-4E2A-8708-C161D68A2DCE}" type="slidenum">
              <a:rPr lang="en-US">
                <a:solidFill>
                  <a:srgbClr val="000000"/>
                </a:solidFill>
              </a:rPr>
              <a:pPr/>
              <a:t>‹nr.›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0865161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dianumm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81EECE9F-3834-49F5-A43D-9B3A12A97CAD}" type="slidenum">
              <a:rPr lang="en-US">
                <a:solidFill>
                  <a:srgbClr val="000000"/>
                </a:solidFill>
              </a:rPr>
              <a:pPr/>
              <a:t>‹nr.›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3241571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numm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1285D20E-7641-460C-A21D-2E6ACE8ECF47}" type="slidenum">
              <a:rPr lang="en-US">
                <a:solidFill>
                  <a:srgbClr val="000000"/>
                </a:solidFill>
              </a:rPr>
              <a:pPr/>
              <a:t>‹nr.›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3206032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D6897468-5BE4-4205-9B6C-FB8E890E0B96}" type="slidenum">
              <a:rPr lang="en-US">
                <a:solidFill>
                  <a:srgbClr val="000000"/>
                </a:solidFill>
              </a:rPr>
              <a:pPr/>
              <a:t>‹nr.›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7890872"/>
      </p:ext>
    </p:extLst>
  </p:cSld>
  <p:clrMapOvr>
    <a:masterClrMapping/>
  </p:clrMapOvr>
  <p:transition spd="med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4A66A8DB-CFF6-4F2B-9B45-1DC0D8B61BE4}" type="slidenum">
              <a:rPr lang="en-US">
                <a:solidFill>
                  <a:srgbClr val="000000"/>
                </a:solidFill>
              </a:rPr>
              <a:pPr/>
              <a:t>‹nr.›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3305129"/>
      </p:ext>
    </p:extLst>
  </p:cSld>
  <p:clrMapOvr>
    <a:masterClrMapping/>
  </p:clrMapOvr>
  <p:transition spd="med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BC1B3379-B4E2-4E41-84AC-3EDDF637A26A}" type="slidenum">
              <a:rPr lang="en-US">
                <a:solidFill>
                  <a:srgbClr val="000000"/>
                </a:solidFill>
              </a:rPr>
              <a:pPr/>
              <a:t>‹nr.›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3525567"/>
      </p:ext>
    </p:extLst>
  </p:cSld>
  <p:clrMapOvr>
    <a:masterClrMapping/>
  </p:clrMapOvr>
  <p:transition spd="med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913563" y="58738"/>
            <a:ext cx="1979612" cy="6249987"/>
          </a:xfrm>
        </p:spPr>
        <p:txBody>
          <a:bodyPr vert="eaVert"/>
          <a:lstStyle/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971550" y="58738"/>
            <a:ext cx="5789613" cy="6249987"/>
          </a:xfrm>
        </p:spPr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6932BF87-3E8E-4C89-85D0-0BF55A6898F8}" type="slidenum">
              <a:rPr lang="en-US">
                <a:solidFill>
                  <a:srgbClr val="000000"/>
                </a:solidFill>
              </a:rPr>
              <a:pPr/>
              <a:t>‹nr.›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4421883"/>
      </p:ext>
    </p:extLst>
  </p:cSld>
  <p:clrMapOvr>
    <a:masterClrMapping/>
  </p:clrMapOvr>
  <p:transition spd="med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creenshot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332" y="0"/>
            <a:ext cx="6075290" cy="411655"/>
          </a:xfrm>
        </p:spPr>
        <p:txBody>
          <a:bodyPr/>
          <a:lstStyle>
            <a:lvl1pPr algn="l">
              <a:defRPr sz="1800">
                <a:solidFill>
                  <a:srgbClr val="383838"/>
                </a:solidFill>
                <a:latin typeface="PT Sans"/>
                <a:cs typeface="PT San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46388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18" Type="http://schemas.openxmlformats.org/officeDocument/2006/relationships/image" Target="../media/image5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4.wmf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wmf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wmf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wmf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18" Type="http://schemas.openxmlformats.org/officeDocument/2006/relationships/image" Target="../media/image9.jpeg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17" Type="http://schemas.openxmlformats.org/officeDocument/2006/relationships/image" Target="../media/image4.wmf"/><Relationship Id="rId2" Type="http://schemas.openxmlformats.org/officeDocument/2006/relationships/slideLayout" Target="../slideLayouts/slideLayout14.xml"/><Relationship Id="rId16" Type="http://schemas.openxmlformats.org/officeDocument/2006/relationships/image" Target="../media/image3.wmf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image" Target="../media/image2.wmf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1.w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71549" y="72961"/>
            <a:ext cx="7921625" cy="7773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 dirty="0" smtClean="0"/>
              <a:t>Klik om de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9962" y="1274039"/>
            <a:ext cx="7923212" cy="501563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dirty="0" smtClean="0"/>
              <a:t>Klik om de modelstijlen te bewerken</a:t>
            </a:r>
          </a:p>
          <a:p>
            <a:pPr lvl="1"/>
            <a:r>
              <a:rPr lang="nl-NL" dirty="0" smtClean="0"/>
              <a:t>Tweede niveau</a:t>
            </a:r>
          </a:p>
          <a:p>
            <a:pPr lvl="2"/>
            <a:r>
              <a:rPr lang="nl-NL" dirty="0" smtClean="0"/>
              <a:t>Derde niveau</a:t>
            </a:r>
          </a:p>
          <a:p>
            <a:pPr lvl="3"/>
            <a:r>
              <a:rPr lang="nl-NL" dirty="0" smtClean="0"/>
              <a:t>Vierde niveau</a:t>
            </a:r>
          </a:p>
          <a:p>
            <a:pPr lvl="4"/>
            <a:r>
              <a:rPr lang="nl-NL" dirty="0" smtClean="0"/>
              <a:t>Vijfde niveau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0" y="6599068"/>
            <a:ext cx="2133600" cy="25893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ADBD8D9A-6126-4872-AB53-595314F62617}" type="slidenum">
              <a:rPr lang="nl-BE" smtClean="0"/>
              <a:t>‹nr.›</a:t>
            </a:fld>
            <a:endParaRPr lang="nl-BE"/>
          </a:p>
        </p:txBody>
      </p:sp>
      <p:pic>
        <p:nvPicPr>
          <p:cNvPr id="8" name="Picture 31" descr="cirkel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9833" b="-3291"/>
          <a:stretch>
            <a:fillRect/>
          </a:stretch>
        </p:blipFill>
        <p:spPr bwMode="auto">
          <a:xfrm rot="16200000">
            <a:off x="-192088" y="5057775"/>
            <a:ext cx="719138" cy="338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32" descr="sterbullet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3163" b="-3839"/>
          <a:stretch>
            <a:fillRect/>
          </a:stretch>
        </p:blipFill>
        <p:spPr bwMode="auto">
          <a:xfrm rot="16200000">
            <a:off x="-181769" y="3606007"/>
            <a:ext cx="719137" cy="361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33" descr="cirkel2bullet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5052" b="-3571"/>
          <a:stretch>
            <a:fillRect/>
          </a:stretch>
        </p:blipFill>
        <p:spPr bwMode="auto">
          <a:xfrm rot="16200000">
            <a:off x="-187325" y="2171700"/>
            <a:ext cx="719138" cy="3508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34" descr="spiraalbullet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4921" b="-3581"/>
          <a:stretch>
            <a:fillRect/>
          </a:stretch>
        </p:blipFill>
        <p:spPr bwMode="auto">
          <a:xfrm rot="16200000">
            <a:off x="-179387" y="727075"/>
            <a:ext cx="719137" cy="3603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42" descr="Logo_algemeen_horztl_rgb"/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79108" y="6336059"/>
            <a:ext cx="971550" cy="485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Line 47"/>
          <p:cNvSpPr>
            <a:spLocks noChangeShapeType="1"/>
          </p:cNvSpPr>
          <p:nvPr/>
        </p:nvSpPr>
        <p:spPr bwMode="auto">
          <a:xfrm>
            <a:off x="971550" y="692150"/>
            <a:ext cx="7993063" cy="0"/>
          </a:xfrm>
          <a:prstGeom prst="line">
            <a:avLst/>
          </a:prstGeom>
          <a:noFill/>
          <a:ln w="19050">
            <a:solidFill>
              <a:schemeClr val="tx2">
                <a:lumMod val="60000"/>
                <a:lumOff val="40000"/>
              </a:scheme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l-BE"/>
          </a:p>
        </p:txBody>
      </p:sp>
      <p:sp>
        <p:nvSpPr>
          <p:cNvPr id="13" name="Rectangle 25"/>
          <p:cNvSpPr>
            <a:spLocks noChangeArrowheads="1"/>
          </p:cNvSpPr>
          <p:nvPr userDrawn="1"/>
        </p:nvSpPr>
        <p:spPr bwMode="auto">
          <a:xfrm>
            <a:off x="1979712" y="6504643"/>
            <a:ext cx="4537075" cy="288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r" eaLnBrk="0" hangingPunct="0">
              <a:lnSpc>
                <a:spcPct val="110000"/>
              </a:lnSpc>
            </a:pPr>
            <a:r>
              <a:rPr lang="nl-BE" sz="1000" b="0" dirty="0" err="1" smtClean="0">
                <a:solidFill>
                  <a:schemeClr val="tx1"/>
                </a:solidFill>
              </a:rPr>
              <a:t>euroCRIS</a:t>
            </a:r>
            <a:r>
              <a:rPr lang="nl-BE" sz="1000" b="0" dirty="0" smtClean="0">
                <a:solidFill>
                  <a:schemeClr val="tx1"/>
                </a:solidFill>
              </a:rPr>
              <a:t> </a:t>
            </a:r>
            <a:r>
              <a:rPr lang="nl-BE" sz="1000" b="0" dirty="0" smtClean="0">
                <a:solidFill>
                  <a:schemeClr val="tx1"/>
                </a:solidFill>
              </a:rPr>
              <a:t>Strategic</a:t>
            </a:r>
            <a:r>
              <a:rPr lang="nl-BE" sz="1000" b="0" baseline="0" dirty="0" smtClean="0">
                <a:solidFill>
                  <a:schemeClr val="tx1"/>
                </a:solidFill>
              </a:rPr>
              <a:t> </a:t>
            </a:r>
            <a:r>
              <a:rPr lang="nl-BE" sz="1000" b="0" dirty="0" smtClean="0">
                <a:solidFill>
                  <a:schemeClr val="tx1"/>
                </a:solidFill>
              </a:rPr>
              <a:t>Members meeting 11-12</a:t>
            </a:r>
            <a:r>
              <a:rPr lang="nl-BE" sz="1000" b="0" baseline="0" dirty="0" smtClean="0">
                <a:solidFill>
                  <a:schemeClr val="tx1"/>
                </a:solidFill>
              </a:rPr>
              <a:t> </a:t>
            </a:r>
            <a:r>
              <a:rPr lang="nl-BE" sz="1000" b="0" dirty="0" smtClean="0">
                <a:solidFill>
                  <a:schemeClr val="tx1"/>
                </a:solidFill>
              </a:rPr>
              <a:t>november</a:t>
            </a:r>
            <a:r>
              <a:rPr lang="nl-BE" sz="1000" b="0" baseline="0" dirty="0" smtClean="0">
                <a:solidFill>
                  <a:schemeClr val="tx1"/>
                </a:solidFill>
              </a:rPr>
              <a:t> </a:t>
            </a:r>
            <a:r>
              <a:rPr lang="nl-BE" sz="1000" b="0" baseline="0" dirty="0" smtClean="0">
                <a:solidFill>
                  <a:schemeClr val="tx1"/>
                </a:solidFill>
              </a:rPr>
              <a:t>2014</a:t>
            </a:r>
            <a:r>
              <a:rPr lang="nl-BE" sz="1000" b="0" baseline="0" dirty="0" smtClean="0">
                <a:solidFill>
                  <a:schemeClr val="tx1"/>
                </a:solidFill>
              </a:rPr>
              <a:t>,, </a:t>
            </a:r>
            <a:r>
              <a:rPr lang="nl-BE" sz="1000" b="0" baseline="0" dirty="0" smtClean="0">
                <a:solidFill>
                  <a:schemeClr val="tx1"/>
                </a:solidFill>
              </a:rPr>
              <a:t>Amsterdam</a:t>
            </a:r>
            <a:endParaRPr lang="en-US" sz="1000" b="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8898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iming>
    <p:tnLst>
      <p:par>
        <p:cTn id="1" dur="indefinite" restart="never" nodeType="tmRoot"/>
      </p:par>
    </p:tnLst>
  </p:timing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2000" b="1" kern="1200">
          <a:solidFill>
            <a:schemeClr val="accent1">
              <a:lumMod val="75000"/>
            </a:schemeClr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accent1">
            <a:lumMod val="75000"/>
          </a:schemeClr>
        </a:buClr>
        <a:buFont typeface="Wingdings" panose="05000000000000000000" pitchFamily="2" charset="2"/>
        <a:buChar char="n"/>
        <a:defRPr sz="19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tx2">
            <a:lumMod val="60000"/>
            <a:lumOff val="40000"/>
          </a:schemeClr>
        </a:buClr>
        <a:buFont typeface="Wingdings" panose="05000000000000000000" pitchFamily="2" charset="2"/>
        <a:buChar char="u"/>
        <a:defRPr sz="17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tx2">
            <a:lumMod val="60000"/>
            <a:lumOff val="40000"/>
          </a:schemeClr>
        </a:buClr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tx2">
            <a:lumMod val="60000"/>
            <a:lumOff val="40000"/>
          </a:schemeClr>
        </a:buClr>
        <a:buFont typeface="Wingdings" panose="05000000000000000000" pitchFamily="2" charset="2"/>
        <a:buChar char="u"/>
        <a:defRPr sz="15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tx2">
            <a:lumMod val="60000"/>
            <a:lumOff val="40000"/>
          </a:schemeClr>
        </a:buClr>
        <a:buFont typeface="Wingdings" panose="05000000000000000000" pitchFamily="2" charset="2"/>
        <a:buChar char="n"/>
        <a:defRPr sz="1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="" xmlns:p15="http://schemas.microsoft.com/office/powerpoint/2012/main">
        <p15:guide id="1" orient="horz" pos="799" userDrawn="1">
          <p15:clr>
            <a:srgbClr val="F26B43"/>
          </p15:clr>
        </p15:guide>
        <p15:guide id="2" pos="5602" userDrawn="1">
          <p15:clr>
            <a:srgbClr val="F26B43"/>
          </p15:clr>
        </p15:guide>
        <p15:guide id="3" pos="612" userDrawn="1">
          <p15:clr>
            <a:srgbClr val="F26B43"/>
          </p15:clr>
        </p15:guide>
        <p15:guide id="4" orient="horz" pos="3974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5" name="Rectangle 25"/>
          <p:cNvSpPr>
            <a:spLocks noChangeArrowheads="1"/>
          </p:cNvSpPr>
          <p:nvPr/>
        </p:nvSpPr>
        <p:spPr bwMode="auto">
          <a:xfrm>
            <a:off x="3563938" y="6524625"/>
            <a:ext cx="4537075" cy="288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r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000">
                <a:solidFill>
                  <a:srgbClr val="000000"/>
                </a:solidFill>
              </a:rPr>
              <a:t>Flemish government  |  </a:t>
            </a:r>
            <a:r>
              <a:rPr lang="nl-BE" sz="1000">
                <a:solidFill>
                  <a:srgbClr val="000000"/>
                </a:solidFill>
              </a:rPr>
              <a:t>Department of Economy, Science and Innovation</a:t>
            </a:r>
            <a:endParaRPr lang="en-US" sz="1000">
              <a:solidFill>
                <a:srgbClr val="000000"/>
              </a:solidFill>
            </a:endParaRPr>
          </a:p>
        </p:txBody>
      </p:sp>
      <p:sp>
        <p:nvSpPr>
          <p:cNvPr id="112666" name="Rectangle 26"/>
          <p:cNvSpPr>
            <a:spLocks noChangeArrowheads="1"/>
          </p:cNvSpPr>
          <p:nvPr/>
        </p:nvSpPr>
        <p:spPr bwMode="auto">
          <a:xfrm>
            <a:off x="1763713" y="908050"/>
            <a:ext cx="6697662" cy="1325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nl-NL">
              <a:solidFill>
                <a:srgbClr val="000000"/>
              </a:solidFill>
            </a:endParaRPr>
          </a:p>
        </p:txBody>
      </p:sp>
      <p:pic>
        <p:nvPicPr>
          <p:cNvPr id="112671" name="Picture 31" descr="cirkel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9833" b="-3291"/>
          <a:stretch>
            <a:fillRect/>
          </a:stretch>
        </p:blipFill>
        <p:spPr bwMode="auto">
          <a:xfrm rot="16200000">
            <a:off x="-192088" y="5057775"/>
            <a:ext cx="719138" cy="338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72" name="Picture 32" descr="sterbullet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3163" b="-3839"/>
          <a:stretch>
            <a:fillRect/>
          </a:stretch>
        </p:blipFill>
        <p:spPr bwMode="auto">
          <a:xfrm rot="16200000">
            <a:off x="-181769" y="3606007"/>
            <a:ext cx="719137" cy="361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73" name="Picture 33" descr="cirkel2bullet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5052" b="-3571"/>
          <a:stretch>
            <a:fillRect/>
          </a:stretch>
        </p:blipFill>
        <p:spPr bwMode="auto">
          <a:xfrm rot="16200000">
            <a:off x="-187325" y="2171700"/>
            <a:ext cx="719138" cy="3508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74" name="Picture 34" descr="spiraalbullet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4921" b="-3581"/>
          <a:stretch>
            <a:fillRect/>
          </a:stretch>
        </p:blipFill>
        <p:spPr bwMode="auto">
          <a:xfrm rot="16200000">
            <a:off x="-179387" y="727075"/>
            <a:ext cx="719137" cy="3603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2680" name="Rectangle 4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0" y="6597650"/>
            <a:ext cx="3131840" cy="260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000" b="0">
                <a:solidFill>
                  <a:schemeClr val="tx1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7E16A15-1603-4C2E-89D5-7371C734CA73}" type="slidenum">
              <a:rPr lang="en-US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‹nr.›</a:t>
            </a:fld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112682" name="Picture 42" descr="Logo_algemeen_horztl_rgb"/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64500" y="6308725"/>
            <a:ext cx="971550" cy="485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2685" name="Rectangle 45"/>
          <p:cNvSpPr>
            <a:spLocks noGrp="1" noChangeArrowheads="1"/>
          </p:cNvSpPr>
          <p:nvPr>
            <p:ph type="title"/>
          </p:nvPr>
        </p:nvSpPr>
        <p:spPr bwMode="auto">
          <a:xfrm>
            <a:off x="971550" y="58738"/>
            <a:ext cx="7921625" cy="777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l-NL" smtClean="0"/>
              <a:t>Klik om het opmaakprofiel te bewerken</a:t>
            </a:r>
          </a:p>
        </p:txBody>
      </p:sp>
      <p:sp>
        <p:nvSpPr>
          <p:cNvPr id="112686" name="Rectangle 46"/>
          <p:cNvSpPr>
            <a:spLocks noGrp="1" noChangeArrowheads="1"/>
          </p:cNvSpPr>
          <p:nvPr>
            <p:ph type="body" idx="1"/>
          </p:nvPr>
        </p:nvSpPr>
        <p:spPr bwMode="auto">
          <a:xfrm>
            <a:off x="971550" y="1268413"/>
            <a:ext cx="7921625" cy="5040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smtClean="0"/>
              <a:t>Klik om de opmaakprofielen van de modeltekst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</a:p>
        </p:txBody>
      </p:sp>
      <p:sp>
        <p:nvSpPr>
          <p:cNvPr id="112687" name="Line 47"/>
          <p:cNvSpPr>
            <a:spLocks noChangeShapeType="1"/>
          </p:cNvSpPr>
          <p:nvPr/>
        </p:nvSpPr>
        <p:spPr bwMode="auto">
          <a:xfrm>
            <a:off x="971550" y="692150"/>
            <a:ext cx="7993063" cy="0"/>
          </a:xfrm>
          <a:prstGeom prst="line">
            <a:avLst/>
          </a:prstGeom>
          <a:noFill/>
          <a:ln w="19050">
            <a:solidFill>
              <a:schemeClr val="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nl-BE" sz="3200" b="1">
              <a:solidFill>
                <a:srgbClr val="9999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93347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</p:sldLayoutIdLst>
  <p:transition spd="med">
    <p:fade/>
  </p:transition>
  <p:timing>
    <p:tnLst>
      <p:par>
        <p:cTn id="1" dur="indefinite" restart="never" nodeType="tmRoot"/>
      </p:par>
    </p:tnLst>
  </p:timing>
  <p:hf hdr="0"/>
  <p:txStyles>
    <p:titleStyle>
      <a:lvl1pPr algn="r" rtl="0" fontAlgn="base">
        <a:spcBef>
          <a:spcPct val="0"/>
        </a:spcBef>
        <a:spcAft>
          <a:spcPct val="0"/>
        </a:spcAft>
        <a:defRPr sz="2000" b="1">
          <a:solidFill>
            <a:schemeClr val="hlink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2000" b="1">
          <a:solidFill>
            <a:schemeClr val="hlink"/>
          </a:solidFill>
          <a:latin typeface="Arial" charset="0"/>
        </a:defRPr>
      </a:lvl2pPr>
      <a:lvl3pPr algn="r" rtl="0" fontAlgn="base">
        <a:spcBef>
          <a:spcPct val="0"/>
        </a:spcBef>
        <a:spcAft>
          <a:spcPct val="0"/>
        </a:spcAft>
        <a:defRPr sz="2000" b="1">
          <a:solidFill>
            <a:schemeClr val="hlink"/>
          </a:solidFill>
          <a:latin typeface="Arial" charset="0"/>
        </a:defRPr>
      </a:lvl3pPr>
      <a:lvl4pPr algn="r" rtl="0" fontAlgn="base">
        <a:spcBef>
          <a:spcPct val="0"/>
        </a:spcBef>
        <a:spcAft>
          <a:spcPct val="0"/>
        </a:spcAft>
        <a:defRPr sz="2000" b="1">
          <a:solidFill>
            <a:schemeClr val="hlink"/>
          </a:solidFill>
          <a:latin typeface="Arial" charset="0"/>
        </a:defRPr>
      </a:lvl4pPr>
      <a:lvl5pPr algn="r" rtl="0" fontAlgn="base">
        <a:spcBef>
          <a:spcPct val="0"/>
        </a:spcBef>
        <a:spcAft>
          <a:spcPct val="0"/>
        </a:spcAft>
        <a:defRPr sz="2000" b="1">
          <a:solidFill>
            <a:schemeClr val="hlink"/>
          </a:solidFill>
          <a:latin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2000" b="1">
          <a:solidFill>
            <a:schemeClr val="hlink"/>
          </a:solidFill>
          <a:latin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2000" b="1">
          <a:solidFill>
            <a:schemeClr val="hlink"/>
          </a:solidFill>
          <a:latin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2000" b="1">
          <a:solidFill>
            <a:schemeClr val="hlink"/>
          </a:solidFill>
          <a:latin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2000" b="1">
          <a:solidFill>
            <a:schemeClr val="hlink"/>
          </a:solidFill>
          <a:latin typeface="Arial" charset="0"/>
        </a:defRPr>
      </a:lvl9pPr>
    </p:titleStyle>
    <p:bodyStyle>
      <a:lvl1pPr algn="l" rtl="0" fontAlgn="base">
        <a:spcBef>
          <a:spcPct val="20000"/>
        </a:spcBef>
        <a:spcAft>
          <a:spcPct val="0"/>
        </a:spcAft>
        <a:defRPr sz="1900">
          <a:solidFill>
            <a:schemeClr val="tx1"/>
          </a:solidFill>
          <a:latin typeface="+mn-lt"/>
          <a:ea typeface="+mn-ea"/>
          <a:cs typeface="+mn-cs"/>
        </a:defRPr>
      </a:lvl1pPr>
      <a:lvl2pPr marL="838200" indent="-28575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n"/>
        <a:defRPr sz="1700">
          <a:solidFill>
            <a:schemeClr val="tx1"/>
          </a:solidFill>
          <a:latin typeface="+mn-lt"/>
        </a:defRPr>
      </a:lvl2pPr>
      <a:lvl3pPr marL="1246188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3pPr>
      <a:lvl4pPr marL="1654175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Font typeface="Wingdings" pitchFamily="2" charset="2"/>
        <a:buChar char="§"/>
        <a:defRPr sz="1500">
          <a:solidFill>
            <a:schemeClr val="tx1"/>
          </a:solidFill>
          <a:latin typeface="+mn-lt"/>
        </a:defRPr>
      </a:lvl4pPr>
      <a:lvl5pPr marL="2062163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1400">
          <a:solidFill>
            <a:schemeClr val="tx1"/>
          </a:solidFill>
          <a:latin typeface="+mn-lt"/>
        </a:defRPr>
      </a:lvl5pPr>
      <a:lvl6pPr marL="2519363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1400">
          <a:solidFill>
            <a:schemeClr val="tx1"/>
          </a:solidFill>
          <a:latin typeface="+mn-lt"/>
        </a:defRPr>
      </a:lvl6pPr>
      <a:lvl7pPr marL="2976563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1400">
          <a:solidFill>
            <a:schemeClr val="tx1"/>
          </a:solidFill>
          <a:latin typeface="+mn-lt"/>
        </a:defRPr>
      </a:lvl7pPr>
      <a:lvl8pPr marL="3433763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1400">
          <a:solidFill>
            <a:schemeClr val="tx1"/>
          </a:solidFill>
          <a:latin typeface="+mn-lt"/>
        </a:defRPr>
      </a:lvl8pPr>
      <a:lvl9pPr marL="3890963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1400">
          <a:solidFill>
            <a:schemeClr val="tx1"/>
          </a:solidFill>
          <a:latin typeface="+mn-lt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6" Type="http://schemas.openxmlformats.org/officeDocument/2006/relationships/tags" Target="../tags/tag26.xml"/><Relationship Id="rId21" Type="http://schemas.openxmlformats.org/officeDocument/2006/relationships/tags" Target="../tags/tag21.xml"/><Relationship Id="rId42" Type="http://schemas.openxmlformats.org/officeDocument/2006/relationships/tags" Target="../tags/tag42.xml"/><Relationship Id="rId47" Type="http://schemas.openxmlformats.org/officeDocument/2006/relationships/tags" Target="../tags/tag47.xml"/><Relationship Id="rId63" Type="http://schemas.openxmlformats.org/officeDocument/2006/relationships/tags" Target="../tags/tag63.xml"/><Relationship Id="rId68" Type="http://schemas.openxmlformats.org/officeDocument/2006/relationships/tags" Target="../tags/tag68.xml"/><Relationship Id="rId84" Type="http://schemas.openxmlformats.org/officeDocument/2006/relationships/tags" Target="../tags/tag84.xml"/><Relationship Id="rId89" Type="http://schemas.openxmlformats.org/officeDocument/2006/relationships/tags" Target="../tags/tag89.xml"/><Relationship Id="rId2" Type="http://schemas.openxmlformats.org/officeDocument/2006/relationships/tags" Target="../tags/tag2.xml"/><Relationship Id="rId16" Type="http://schemas.openxmlformats.org/officeDocument/2006/relationships/tags" Target="../tags/tag16.xml"/><Relationship Id="rId29" Type="http://schemas.openxmlformats.org/officeDocument/2006/relationships/tags" Target="../tags/tag29.xml"/><Relationship Id="rId107" Type="http://schemas.openxmlformats.org/officeDocument/2006/relationships/tags" Target="../tags/tag107.xml"/><Relationship Id="rId11" Type="http://schemas.openxmlformats.org/officeDocument/2006/relationships/tags" Target="../tags/tag11.xml"/><Relationship Id="rId24" Type="http://schemas.openxmlformats.org/officeDocument/2006/relationships/tags" Target="../tags/tag24.xml"/><Relationship Id="rId32" Type="http://schemas.openxmlformats.org/officeDocument/2006/relationships/tags" Target="../tags/tag32.xml"/><Relationship Id="rId37" Type="http://schemas.openxmlformats.org/officeDocument/2006/relationships/tags" Target="../tags/tag37.xml"/><Relationship Id="rId40" Type="http://schemas.openxmlformats.org/officeDocument/2006/relationships/tags" Target="../tags/tag40.xml"/><Relationship Id="rId45" Type="http://schemas.openxmlformats.org/officeDocument/2006/relationships/tags" Target="../tags/tag45.xml"/><Relationship Id="rId53" Type="http://schemas.openxmlformats.org/officeDocument/2006/relationships/tags" Target="../tags/tag53.xml"/><Relationship Id="rId58" Type="http://schemas.openxmlformats.org/officeDocument/2006/relationships/tags" Target="../tags/tag58.xml"/><Relationship Id="rId66" Type="http://schemas.openxmlformats.org/officeDocument/2006/relationships/tags" Target="../tags/tag66.xml"/><Relationship Id="rId74" Type="http://schemas.openxmlformats.org/officeDocument/2006/relationships/tags" Target="../tags/tag74.xml"/><Relationship Id="rId79" Type="http://schemas.openxmlformats.org/officeDocument/2006/relationships/tags" Target="../tags/tag79.xml"/><Relationship Id="rId87" Type="http://schemas.openxmlformats.org/officeDocument/2006/relationships/tags" Target="../tags/tag87.xml"/><Relationship Id="rId102" Type="http://schemas.openxmlformats.org/officeDocument/2006/relationships/tags" Target="../tags/tag102.xml"/><Relationship Id="rId110" Type="http://schemas.openxmlformats.org/officeDocument/2006/relationships/notesSlide" Target="../notesSlides/notesSlide3.xml"/><Relationship Id="rId5" Type="http://schemas.openxmlformats.org/officeDocument/2006/relationships/tags" Target="../tags/tag5.xml"/><Relationship Id="rId61" Type="http://schemas.openxmlformats.org/officeDocument/2006/relationships/tags" Target="../tags/tag61.xml"/><Relationship Id="rId82" Type="http://schemas.openxmlformats.org/officeDocument/2006/relationships/tags" Target="../tags/tag82.xml"/><Relationship Id="rId90" Type="http://schemas.openxmlformats.org/officeDocument/2006/relationships/tags" Target="../tags/tag90.xml"/><Relationship Id="rId95" Type="http://schemas.openxmlformats.org/officeDocument/2006/relationships/tags" Target="../tags/tag95.xml"/><Relationship Id="rId19" Type="http://schemas.openxmlformats.org/officeDocument/2006/relationships/tags" Target="../tags/tag19.xml"/><Relationship Id="rId14" Type="http://schemas.openxmlformats.org/officeDocument/2006/relationships/tags" Target="../tags/tag14.xml"/><Relationship Id="rId22" Type="http://schemas.openxmlformats.org/officeDocument/2006/relationships/tags" Target="../tags/tag22.xml"/><Relationship Id="rId27" Type="http://schemas.openxmlformats.org/officeDocument/2006/relationships/tags" Target="../tags/tag27.xml"/><Relationship Id="rId30" Type="http://schemas.openxmlformats.org/officeDocument/2006/relationships/tags" Target="../tags/tag30.xml"/><Relationship Id="rId35" Type="http://schemas.openxmlformats.org/officeDocument/2006/relationships/tags" Target="../tags/tag35.xml"/><Relationship Id="rId43" Type="http://schemas.openxmlformats.org/officeDocument/2006/relationships/tags" Target="../tags/tag43.xml"/><Relationship Id="rId48" Type="http://schemas.openxmlformats.org/officeDocument/2006/relationships/tags" Target="../tags/tag48.xml"/><Relationship Id="rId56" Type="http://schemas.openxmlformats.org/officeDocument/2006/relationships/tags" Target="../tags/tag56.xml"/><Relationship Id="rId64" Type="http://schemas.openxmlformats.org/officeDocument/2006/relationships/tags" Target="../tags/tag64.xml"/><Relationship Id="rId69" Type="http://schemas.openxmlformats.org/officeDocument/2006/relationships/tags" Target="../tags/tag69.xml"/><Relationship Id="rId77" Type="http://schemas.openxmlformats.org/officeDocument/2006/relationships/tags" Target="../tags/tag77.xml"/><Relationship Id="rId100" Type="http://schemas.openxmlformats.org/officeDocument/2006/relationships/tags" Target="../tags/tag100.xml"/><Relationship Id="rId105" Type="http://schemas.openxmlformats.org/officeDocument/2006/relationships/tags" Target="../tags/tag105.xml"/><Relationship Id="rId8" Type="http://schemas.openxmlformats.org/officeDocument/2006/relationships/tags" Target="../tags/tag8.xml"/><Relationship Id="rId51" Type="http://schemas.openxmlformats.org/officeDocument/2006/relationships/tags" Target="../tags/tag51.xml"/><Relationship Id="rId72" Type="http://schemas.openxmlformats.org/officeDocument/2006/relationships/tags" Target="../tags/tag72.xml"/><Relationship Id="rId80" Type="http://schemas.openxmlformats.org/officeDocument/2006/relationships/tags" Target="../tags/tag80.xml"/><Relationship Id="rId85" Type="http://schemas.openxmlformats.org/officeDocument/2006/relationships/tags" Target="../tags/tag85.xml"/><Relationship Id="rId93" Type="http://schemas.openxmlformats.org/officeDocument/2006/relationships/tags" Target="../tags/tag93.xml"/><Relationship Id="rId98" Type="http://schemas.openxmlformats.org/officeDocument/2006/relationships/tags" Target="../tags/tag98.xml"/><Relationship Id="rId3" Type="http://schemas.openxmlformats.org/officeDocument/2006/relationships/tags" Target="../tags/tag3.xml"/><Relationship Id="rId12" Type="http://schemas.openxmlformats.org/officeDocument/2006/relationships/tags" Target="../tags/tag12.xml"/><Relationship Id="rId17" Type="http://schemas.openxmlformats.org/officeDocument/2006/relationships/tags" Target="../tags/tag17.xml"/><Relationship Id="rId25" Type="http://schemas.openxmlformats.org/officeDocument/2006/relationships/tags" Target="../tags/tag25.xml"/><Relationship Id="rId33" Type="http://schemas.openxmlformats.org/officeDocument/2006/relationships/tags" Target="../tags/tag33.xml"/><Relationship Id="rId38" Type="http://schemas.openxmlformats.org/officeDocument/2006/relationships/tags" Target="../tags/tag38.xml"/><Relationship Id="rId46" Type="http://schemas.openxmlformats.org/officeDocument/2006/relationships/tags" Target="../tags/tag46.xml"/><Relationship Id="rId59" Type="http://schemas.openxmlformats.org/officeDocument/2006/relationships/tags" Target="../tags/tag59.xml"/><Relationship Id="rId67" Type="http://schemas.openxmlformats.org/officeDocument/2006/relationships/tags" Target="../tags/tag67.xml"/><Relationship Id="rId103" Type="http://schemas.openxmlformats.org/officeDocument/2006/relationships/tags" Target="../tags/tag103.xml"/><Relationship Id="rId108" Type="http://schemas.openxmlformats.org/officeDocument/2006/relationships/tags" Target="../tags/tag108.xml"/><Relationship Id="rId20" Type="http://schemas.openxmlformats.org/officeDocument/2006/relationships/tags" Target="../tags/tag20.xml"/><Relationship Id="rId41" Type="http://schemas.openxmlformats.org/officeDocument/2006/relationships/tags" Target="../tags/tag41.xml"/><Relationship Id="rId54" Type="http://schemas.openxmlformats.org/officeDocument/2006/relationships/tags" Target="../tags/tag54.xml"/><Relationship Id="rId62" Type="http://schemas.openxmlformats.org/officeDocument/2006/relationships/tags" Target="../tags/tag62.xml"/><Relationship Id="rId70" Type="http://schemas.openxmlformats.org/officeDocument/2006/relationships/tags" Target="../tags/tag70.xml"/><Relationship Id="rId75" Type="http://schemas.openxmlformats.org/officeDocument/2006/relationships/tags" Target="../tags/tag75.xml"/><Relationship Id="rId83" Type="http://schemas.openxmlformats.org/officeDocument/2006/relationships/tags" Target="../tags/tag83.xml"/><Relationship Id="rId88" Type="http://schemas.openxmlformats.org/officeDocument/2006/relationships/tags" Target="../tags/tag88.xml"/><Relationship Id="rId91" Type="http://schemas.openxmlformats.org/officeDocument/2006/relationships/tags" Target="../tags/tag91.xml"/><Relationship Id="rId96" Type="http://schemas.openxmlformats.org/officeDocument/2006/relationships/tags" Target="../tags/tag96.xml"/><Relationship Id="rId1" Type="http://schemas.openxmlformats.org/officeDocument/2006/relationships/tags" Target="../tags/tag1.xml"/><Relationship Id="rId6" Type="http://schemas.openxmlformats.org/officeDocument/2006/relationships/tags" Target="../tags/tag6.xml"/><Relationship Id="rId15" Type="http://schemas.openxmlformats.org/officeDocument/2006/relationships/tags" Target="../tags/tag15.xml"/><Relationship Id="rId23" Type="http://schemas.openxmlformats.org/officeDocument/2006/relationships/tags" Target="../tags/tag23.xml"/><Relationship Id="rId28" Type="http://schemas.openxmlformats.org/officeDocument/2006/relationships/tags" Target="../tags/tag28.xml"/><Relationship Id="rId36" Type="http://schemas.openxmlformats.org/officeDocument/2006/relationships/tags" Target="../tags/tag36.xml"/><Relationship Id="rId49" Type="http://schemas.openxmlformats.org/officeDocument/2006/relationships/tags" Target="../tags/tag49.xml"/><Relationship Id="rId57" Type="http://schemas.openxmlformats.org/officeDocument/2006/relationships/tags" Target="../tags/tag57.xml"/><Relationship Id="rId106" Type="http://schemas.openxmlformats.org/officeDocument/2006/relationships/tags" Target="../tags/tag106.xml"/><Relationship Id="rId10" Type="http://schemas.openxmlformats.org/officeDocument/2006/relationships/tags" Target="../tags/tag10.xml"/><Relationship Id="rId31" Type="http://schemas.openxmlformats.org/officeDocument/2006/relationships/tags" Target="../tags/tag31.xml"/><Relationship Id="rId44" Type="http://schemas.openxmlformats.org/officeDocument/2006/relationships/tags" Target="../tags/tag44.xml"/><Relationship Id="rId52" Type="http://schemas.openxmlformats.org/officeDocument/2006/relationships/tags" Target="../tags/tag52.xml"/><Relationship Id="rId60" Type="http://schemas.openxmlformats.org/officeDocument/2006/relationships/tags" Target="../tags/tag60.xml"/><Relationship Id="rId65" Type="http://schemas.openxmlformats.org/officeDocument/2006/relationships/tags" Target="../tags/tag65.xml"/><Relationship Id="rId73" Type="http://schemas.openxmlformats.org/officeDocument/2006/relationships/tags" Target="../tags/tag73.xml"/><Relationship Id="rId78" Type="http://schemas.openxmlformats.org/officeDocument/2006/relationships/tags" Target="../tags/tag78.xml"/><Relationship Id="rId81" Type="http://schemas.openxmlformats.org/officeDocument/2006/relationships/tags" Target="../tags/tag81.xml"/><Relationship Id="rId86" Type="http://schemas.openxmlformats.org/officeDocument/2006/relationships/tags" Target="../tags/tag86.xml"/><Relationship Id="rId94" Type="http://schemas.openxmlformats.org/officeDocument/2006/relationships/tags" Target="../tags/tag94.xml"/><Relationship Id="rId99" Type="http://schemas.openxmlformats.org/officeDocument/2006/relationships/tags" Target="../tags/tag99.xml"/><Relationship Id="rId101" Type="http://schemas.openxmlformats.org/officeDocument/2006/relationships/tags" Target="../tags/tag101.xml"/><Relationship Id="rId4" Type="http://schemas.openxmlformats.org/officeDocument/2006/relationships/tags" Target="../tags/tag4.xml"/><Relationship Id="rId9" Type="http://schemas.openxmlformats.org/officeDocument/2006/relationships/tags" Target="../tags/tag9.xml"/><Relationship Id="rId13" Type="http://schemas.openxmlformats.org/officeDocument/2006/relationships/tags" Target="../tags/tag13.xml"/><Relationship Id="rId18" Type="http://schemas.openxmlformats.org/officeDocument/2006/relationships/tags" Target="../tags/tag18.xml"/><Relationship Id="rId39" Type="http://schemas.openxmlformats.org/officeDocument/2006/relationships/tags" Target="../tags/tag39.xml"/><Relationship Id="rId109" Type="http://schemas.openxmlformats.org/officeDocument/2006/relationships/slideLayout" Target="../slideLayouts/slideLayout2.xml"/><Relationship Id="rId34" Type="http://schemas.openxmlformats.org/officeDocument/2006/relationships/tags" Target="../tags/tag34.xml"/><Relationship Id="rId50" Type="http://schemas.openxmlformats.org/officeDocument/2006/relationships/tags" Target="../tags/tag50.xml"/><Relationship Id="rId55" Type="http://schemas.openxmlformats.org/officeDocument/2006/relationships/tags" Target="../tags/tag55.xml"/><Relationship Id="rId76" Type="http://schemas.openxmlformats.org/officeDocument/2006/relationships/tags" Target="../tags/tag76.xml"/><Relationship Id="rId97" Type="http://schemas.openxmlformats.org/officeDocument/2006/relationships/tags" Target="../tags/tag97.xml"/><Relationship Id="rId104" Type="http://schemas.openxmlformats.org/officeDocument/2006/relationships/tags" Target="../tags/tag104.xml"/><Relationship Id="rId7" Type="http://schemas.openxmlformats.org/officeDocument/2006/relationships/tags" Target="../tags/tag7.xml"/><Relationship Id="rId71" Type="http://schemas.openxmlformats.org/officeDocument/2006/relationships/tags" Target="../tags/tag71.xml"/><Relationship Id="rId92" Type="http://schemas.openxmlformats.org/officeDocument/2006/relationships/tags" Target="../tags/tag9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13" Type="http://schemas.openxmlformats.org/officeDocument/2006/relationships/hyperlink" Target="http://www.google.be/url?sa=i&amp;rct=j&amp;q=logo+vib&amp;source=images&amp;cd=&amp;cad=rja&amp;docid=03J31Dn6PmWiOM&amp;tbnid=sX_WqC_P_Yi0kM:&amp;ved=0CAUQjRw&amp;url=http://www.vib.be/nl/over-vib/organisatie/Paginas/Logo-VIB.aspx&amp;ei=Wa_3Uf20HaqK0AXLqIDICw&amp;bvm=bv.49967636,d.d2k&amp;psig=AFQjCNHNf20SL9J_MXod8eUsSBbGfXXAqQ&amp;ust=1375273149321580" TargetMode="External"/><Relationship Id="rId18" Type="http://schemas.openxmlformats.org/officeDocument/2006/relationships/image" Target="../media/image24.jpeg"/><Relationship Id="rId26" Type="http://schemas.openxmlformats.org/officeDocument/2006/relationships/hyperlink" Target="http://www.google.be/url?sa=i&amp;source=images&amp;cd=&amp;cad=rja&amp;docid=Hn6gZXtGvC94cM&amp;tbnid=CT8OW3GN0Rym9M:&amp;ved=0CAgQjRwwAA&amp;url=http://www.ua.ac.be/main.aspx?c=.HUISSTIJL&amp;n=99525&amp;ei=B7H3UdX7NIjWPNSKgcgC&amp;psig=AFQjCNGkosj7xBLglZk0eRKtvyI9Jmb2MA&amp;ust=1375273607905202" TargetMode="External"/><Relationship Id="rId3" Type="http://schemas.openxmlformats.org/officeDocument/2006/relationships/image" Target="../media/image14.jpeg"/><Relationship Id="rId21" Type="http://schemas.openxmlformats.org/officeDocument/2006/relationships/hyperlink" Target="http://www.google.be/url?sa=i&amp;rct=j&amp;q=logo+ku+leuven&amp;source=images&amp;cd=&amp;docid=h9u8yH8-B0lCZM&amp;tbnid=r3YeaXA_iFNIcM:&amp;ved=0CAUQjRw&amp;url=http://distrinet.cs.kuleuven.be/&amp;ei=jLD3UbCCM6qm0wXFiIG4CQ&amp;bvm=bv.49967636,d.d2k&amp;psig=AFQjCNHG5JpOBoYZnjz8kJ2WeliFAgseog&amp;ust=1375273482475005" TargetMode="External"/><Relationship Id="rId34" Type="http://schemas.openxmlformats.org/officeDocument/2006/relationships/image" Target="../media/image34.png"/><Relationship Id="rId7" Type="http://schemas.openxmlformats.org/officeDocument/2006/relationships/hyperlink" Target="http://www.google.be/url?sa=i&amp;source=images&amp;cd=&amp;cad=rja&amp;docid=m_Q0Q1-j4TsQLM&amp;tbnid=2fbb5c_jebi1SM:&amp;ved=0CAgQjRwwAA&amp;url=http://biotechdag.be/deelnemende-labos/instituut-voor-tropische-geneeskunde&amp;ei=H673UdvOJqqo0wXuh4HIAw&amp;psig=AFQjCNG6AEsI2Su082MytXkYc1VxibGGOA&amp;ust=1375272863680686" TargetMode="External"/><Relationship Id="rId12" Type="http://schemas.openxmlformats.org/officeDocument/2006/relationships/image" Target="../media/image21.jpeg"/><Relationship Id="rId17" Type="http://schemas.openxmlformats.org/officeDocument/2006/relationships/hyperlink" Target="http://www.google.be/url?sa=i&amp;source=images&amp;cd=&amp;docid=W8TXsQ3h43xj6M&amp;tbnid=TBn8r507CBEknM:&amp;ved=0CAgQjRwwAA&amp;url=http://www.arteveldehs.be/emc.asp?pageId=5277&amp;ei=2K_3UeTYCIPYPbXhgNAJ&amp;psig=AFQjCNECQaFMQIlRiAzwlw6l223Id_o1og&amp;ust=1375273304184553" TargetMode="External"/><Relationship Id="rId25" Type="http://schemas.openxmlformats.org/officeDocument/2006/relationships/image" Target="../media/image28.gif"/><Relationship Id="rId33" Type="http://schemas.openxmlformats.org/officeDocument/2006/relationships/image" Target="../media/image33.png"/><Relationship Id="rId2" Type="http://schemas.openxmlformats.org/officeDocument/2006/relationships/notesSlide" Target="../notesSlides/notesSlide5.xml"/><Relationship Id="rId16" Type="http://schemas.openxmlformats.org/officeDocument/2006/relationships/image" Target="../media/image23.jpeg"/><Relationship Id="rId20" Type="http://schemas.openxmlformats.org/officeDocument/2006/relationships/image" Target="../media/image25.jpeg"/><Relationship Id="rId29" Type="http://schemas.openxmlformats.org/officeDocument/2006/relationships/image" Target="../media/image3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eg"/><Relationship Id="rId11" Type="http://schemas.openxmlformats.org/officeDocument/2006/relationships/image" Target="../media/image20.jpeg"/><Relationship Id="rId24" Type="http://schemas.openxmlformats.org/officeDocument/2006/relationships/hyperlink" Target="http://www.google.be/url?sa=i&amp;source=images&amp;cd=&amp;cad=rja&amp;docid=G_iyec0w67COAM&amp;tbnid=KLKeXDZbFSeUkM:&amp;ved=0CAgQjRwwAA&amp;url=http://www.vub.ac.be/home/huisstijl/&amp;ei=xrD3UfHTMsGOO6aQgdAN&amp;psig=AFQjCNHbeQy1x-5QMo2hKHMWngrWdYmgpA&amp;ust=1375273542860060" TargetMode="External"/><Relationship Id="rId32" Type="http://schemas.openxmlformats.org/officeDocument/2006/relationships/image" Target="../media/image32.png"/><Relationship Id="rId5" Type="http://schemas.openxmlformats.org/officeDocument/2006/relationships/image" Target="../media/image16.jpeg"/><Relationship Id="rId15" Type="http://schemas.openxmlformats.org/officeDocument/2006/relationships/hyperlink" Target="http://www.google.be/url?sa=i&amp;rct=j&amp;q=logo+iminds&amp;source=images&amp;cd=&amp;docid=RSIl2I4Si5BkeM&amp;tbnid=Ee51sPutouY8FM:&amp;ved=0CAUQjRw&amp;url=http://www.kuleuven.be/samenwerking/iminds/&amp;ei=na_3Ud3eFueM0wXnr4CYAQ&amp;bvm=bv.49967636,d.d2k&amp;psig=AFQjCNGWRYiYEnRXYum_SO5y8o5NCdwuTw&amp;ust=1375273240937404" TargetMode="External"/><Relationship Id="rId23" Type="http://schemas.openxmlformats.org/officeDocument/2006/relationships/image" Target="../media/image27.jpeg"/><Relationship Id="rId28" Type="http://schemas.openxmlformats.org/officeDocument/2006/relationships/hyperlink" Target="http://www.google.be/url?sa=i&amp;source=images&amp;cd=&amp;cad=rja&amp;docid=63DMpOWqUh6RYM&amp;tbnid=GHVjpXDKd5F9iM:&amp;ved=0CAgQjRwwAA&amp;url=https://twitter.com/uhasselt&amp;ei=OrH3UdTlJMOrPKq5gKAF&amp;psig=AFQjCNGdmgCvGIyCV-6gdaiu5-7HxA5dDQ&amp;ust=1375273658638163" TargetMode="External"/><Relationship Id="rId36" Type="http://schemas.openxmlformats.org/officeDocument/2006/relationships/image" Target="../media/image36.tiff"/><Relationship Id="rId10" Type="http://schemas.openxmlformats.org/officeDocument/2006/relationships/image" Target="../media/image19.jpeg"/><Relationship Id="rId19" Type="http://schemas.openxmlformats.org/officeDocument/2006/relationships/hyperlink" Target="http://www.google.be/url?sa=i&amp;rct=j&amp;q=logo+CJSM&amp;source=images&amp;cd=&amp;cad=rja&amp;docid=QQE8Q_5Tn0MdUM&amp;tbnid=j2ka3b7BA64p2M:&amp;ved=0CAUQjRw&amp;url=http://tickets.creativemediadays.be/event/jongerenmediadag&amp;ei=F7D3UaDKL8qk0AWFoIDYBQ&amp;bvm=bv.49967636,d.d2k&amp;psig=AFQjCNEtAHzi8gc-GNnH7vJk799gNnc13w&amp;ust=1375273362416781" TargetMode="External"/><Relationship Id="rId31" Type="http://schemas.openxmlformats.org/officeDocument/2006/relationships/image" Target="../media/image31.jpeg"/><Relationship Id="rId4" Type="http://schemas.openxmlformats.org/officeDocument/2006/relationships/image" Target="../media/image15.jpeg"/><Relationship Id="rId9" Type="http://schemas.openxmlformats.org/officeDocument/2006/relationships/hyperlink" Target="http://www.google.be/url?sa=i&amp;source=images&amp;cd=&amp;docid=dB57yS8z3xX-8M&amp;tbnid=0XAIsxEIwXIIuM:&amp;ved=0CAgQjRwwAA&amp;url=http://jacom.vlaanderen.be/2009/entiteit/instituut-voor-natuur-en-bosonderzoek-inbo-0&amp;ei=d673Ud3AJKir0QWJ6IGYBQ&amp;psig=AFQjCNFwXnDV2TRt2TMdmWDNMyH2p1A2PQ&amp;ust=1375272951629184" TargetMode="External"/><Relationship Id="rId14" Type="http://schemas.openxmlformats.org/officeDocument/2006/relationships/image" Target="../media/image22.jpeg"/><Relationship Id="rId22" Type="http://schemas.openxmlformats.org/officeDocument/2006/relationships/image" Target="../media/image26.png"/><Relationship Id="rId27" Type="http://schemas.openxmlformats.org/officeDocument/2006/relationships/image" Target="../media/image29.jpeg"/><Relationship Id="rId30" Type="http://schemas.openxmlformats.org/officeDocument/2006/relationships/hyperlink" Target="http://www.google.be/url?sa=i&amp;rct=j&amp;q=&amp;esrc=s&amp;frm=1&amp;source=images&amp;cd=&amp;cad=rja&amp;uact=8&amp;docid=8ZJmTsYAOKZoeM&amp;tbnid=xSHw_VlGkQP8mM:&amp;ved=0CAYQjRw&amp;url=http://docent.hogent.be/~trn987/&amp;ei=qMIeU5v1HcmX1AWIxIGwCw&amp;bvm=bv.62788935,d.d2k&amp;psig=AFQjCNHba1-UXPdPeoJ2ZAU7ufeqOt2OIw&amp;ust=1394611223863179" TargetMode="External"/><Relationship Id="rId35" Type="http://schemas.openxmlformats.org/officeDocument/2006/relationships/image" Target="../media/image35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ndertitel 1"/>
          <p:cNvSpPr>
            <a:spLocks noGrp="1"/>
          </p:cNvSpPr>
          <p:nvPr>
            <p:ph type="subTitle" idx="1"/>
          </p:nvPr>
        </p:nvSpPr>
        <p:spPr>
          <a:xfrm>
            <a:off x="971600" y="2492896"/>
            <a:ext cx="7416824" cy="1080120"/>
          </a:xfrm>
          <a:solidFill>
            <a:schemeClr val="bg1"/>
          </a:solidFill>
        </p:spPr>
        <p:txBody>
          <a:bodyPr>
            <a:noAutofit/>
          </a:bodyPr>
          <a:lstStyle/>
          <a:p>
            <a:pPr algn="ctr"/>
            <a:r>
              <a:rPr lang="en-US" sz="2800" dirty="0" smtClean="0"/>
              <a:t>Integrating </a:t>
            </a:r>
            <a:r>
              <a:rPr lang="en-US" sz="2800" dirty="0" smtClean="0"/>
              <a:t>aspects </a:t>
            </a:r>
            <a:r>
              <a:rPr lang="en-US" sz="2800" dirty="0"/>
              <a:t>of interoperability, policy and </a:t>
            </a:r>
            <a:r>
              <a:rPr lang="en-US" sz="2800" dirty="0" smtClean="0"/>
              <a:t>governance</a:t>
            </a:r>
            <a:endParaRPr lang="nl-BE" sz="2800" b="1" i="1" dirty="0"/>
          </a:p>
        </p:txBody>
      </p:sp>
      <p:sp>
        <p:nvSpPr>
          <p:cNvPr id="3" name="Titel 2"/>
          <p:cNvSpPr>
            <a:spLocks noGrp="1"/>
          </p:cNvSpPr>
          <p:nvPr>
            <p:ph type="ctrTitle"/>
          </p:nvPr>
        </p:nvSpPr>
        <p:spPr>
          <a:xfrm>
            <a:off x="971600" y="980728"/>
            <a:ext cx="7524328" cy="1224136"/>
          </a:xfrm>
          <a:solidFill>
            <a:schemeClr val="bg1"/>
          </a:solidFill>
        </p:spPr>
        <p:txBody>
          <a:bodyPr>
            <a:normAutofit/>
          </a:bodyPr>
          <a:lstStyle/>
          <a:p>
            <a:pPr algn="ctr"/>
            <a:r>
              <a:rPr lang="en-US" sz="3200" dirty="0"/>
              <a:t>FRIS: a research information infrastructure </a:t>
            </a:r>
            <a:r>
              <a:rPr lang="en-US" sz="3200" dirty="0" smtClean="0"/>
              <a:t>in Flanders</a:t>
            </a:r>
            <a:endParaRPr lang="nl-BE" sz="3200" dirty="0"/>
          </a:p>
        </p:txBody>
      </p:sp>
      <p:sp>
        <p:nvSpPr>
          <p:cNvPr id="4" name="Tekstvak 3"/>
          <p:cNvSpPr txBox="1"/>
          <p:nvPr/>
        </p:nvSpPr>
        <p:spPr>
          <a:xfrm>
            <a:off x="5076056" y="6021288"/>
            <a:ext cx="374429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dirty="0" err="1" smtClean="0"/>
              <a:t>euroCRIS</a:t>
            </a:r>
            <a:r>
              <a:rPr lang="nl-BE" dirty="0" smtClean="0"/>
              <a:t> Strategic Members meeting</a:t>
            </a:r>
          </a:p>
          <a:p>
            <a:r>
              <a:rPr lang="nl-BE" dirty="0" smtClean="0"/>
              <a:t>Amsterdam 11-12 November 2014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795880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1" name="Afbeelding 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27584" y="1575563"/>
            <a:ext cx="1296144" cy="648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ijdelijke aanduiding voor inhoud 6"/>
          <p:cNvSpPr>
            <a:spLocks noGrp="1"/>
          </p:cNvSpPr>
          <p:nvPr>
            <p:ph sz="half" idx="1"/>
          </p:nvPr>
        </p:nvSpPr>
        <p:spPr>
          <a:xfrm>
            <a:off x="792000" y="2593932"/>
            <a:ext cx="3780000" cy="3527832"/>
          </a:xfrm>
        </p:spPr>
        <p:txBody>
          <a:bodyPr/>
          <a:lstStyle/>
          <a:p>
            <a:pPr>
              <a:buFont typeface="Arial" charset="0"/>
              <a:buNone/>
            </a:pPr>
            <a:r>
              <a:rPr lang="en-GB" b="1" dirty="0"/>
              <a:t>Geert Van Grootel</a:t>
            </a:r>
          </a:p>
          <a:p>
            <a:pPr>
              <a:buFont typeface="Arial" charset="0"/>
              <a:buNone/>
            </a:pPr>
            <a:endParaRPr lang="en-GB" sz="2000" dirty="0"/>
          </a:p>
          <a:p>
            <a:pPr>
              <a:buFont typeface="Arial" charset="0"/>
              <a:buNone/>
            </a:pPr>
            <a:r>
              <a:rPr lang="en-GB" sz="1600" dirty="0"/>
              <a:t>Economy, Science &amp; Innovation dept.</a:t>
            </a:r>
          </a:p>
          <a:p>
            <a:pPr>
              <a:buFont typeface="Arial" charset="0"/>
              <a:buNone/>
            </a:pPr>
            <a:r>
              <a:rPr lang="en-GB" sz="1600" dirty="0"/>
              <a:t>Flemish </a:t>
            </a:r>
            <a:r>
              <a:rPr lang="en-GB" sz="1600" dirty="0" smtClean="0"/>
              <a:t>government</a:t>
            </a:r>
          </a:p>
          <a:p>
            <a:pPr>
              <a:buFont typeface="Arial" charset="0"/>
              <a:buNone/>
            </a:pPr>
            <a:endParaRPr lang="en-GB" sz="1600" dirty="0"/>
          </a:p>
          <a:p>
            <a:pPr marL="0" indent="0">
              <a:buNone/>
            </a:pPr>
            <a:r>
              <a:rPr lang="en-GB" sz="1400" i="1" dirty="0"/>
              <a:t>geert.vangrootel@ewi.vlaanderen.be</a:t>
            </a:r>
          </a:p>
          <a:p>
            <a:endParaRPr lang="nl-BE" i="1" dirty="0"/>
          </a:p>
        </p:txBody>
      </p:sp>
    </p:spTree>
    <p:extLst>
      <p:ext uri="{BB962C8B-B14F-4D97-AF65-F5344CB8AC3E}">
        <p14:creationId xmlns:p14="http://schemas.microsoft.com/office/powerpoint/2010/main" val="1219211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354" name="Rectangle 2"/>
          <p:cNvSpPr>
            <a:spLocks noGrp="1" noChangeArrowheads="1"/>
          </p:cNvSpPr>
          <p:nvPr>
            <p:ph type="title"/>
            <p:custDataLst>
              <p:tags r:id="rId2"/>
            </p:custDataLst>
          </p:nvPr>
        </p:nvSpPr>
        <p:spPr>
          <a:xfrm>
            <a:off x="1104017" y="116632"/>
            <a:ext cx="7561442" cy="468312"/>
          </a:xfrm>
        </p:spPr>
        <p:txBody>
          <a:bodyPr>
            <a:normAutofit fontScale="90000"/>
          </a:bodyPr>
          <a:lstStyle/>
          <a:p>
            <a:pPr algn="ctr"/>
            <a:r>
              <a:rPr lang="en-GB" sz="3200" dirty="0" smtClean="0"/>
              <a:t>FRIS</a:t>
            </a:r>
            <a:r>
              <a:rPr lang="en-GB" dirty="0" smtClean="0"/>
              <a:t>: Flanders Research Information Space</a:t>
            </a:r>
            <a:endParaRPr lang="en-GB" dirty="0">
              <a:solidFill>
                <a:srgbClr val="000066"/>
              </a:solidFill>
            </a:endParaRPr>
          </a:p>
        </p:txBody>
      </p:sp>
      <p:sp>
        <p:nvSpPr>
          <p:cNvPr id="193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C2E31-BF33-4DF9-951E-5900B0644381}" type="slidenum">
              <a:rPr lang="en-US"/>
              <a:pPr/>
              <a:t>3</a:t>
            </a:fld>
            <a:endParaRPr lang="en-US"/>
          </a:p>
        </p:txBody>
      </p:sp>
      <p:sp>
        <p:nvSpPr>
          <p:cNvPr id="228355" name="AutoShape 3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1773238" y="1814513"/>
            <a:ext cx="5467671" cy="3737827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chemeClr val="bg1"/>
              </a:gs>
              <a:gs pos="100000">
                <a:srgbClr val="99CCFF">
                  <a:alpha val="45000"/>
                </a:srgbClr>
              </a:gs>
            </a:gsLst>
            <a:path path="shape">
              <a:fillToRect l="50000" t="50000" r="50000" b="50000"/>
            </a:path>
          </a:gradFill>
          <a:ln w="76200">
            <a:solidFill>
              <a:schemeClr val="accent2"/>
            </a:solidFill>
            <a:prstDash val="dash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l-BE"/>
          </a:p>
        </p:txBody>
      </p:sp>
      <p:grpSp>
        <p:nvGrpSpPr>
          <p:cNvPr id="228356" name="Group 4"/>
          <p:cNvGrpSpPr>
            <a:grpSpLocks/>
          </p:cNvGrpSpPr>
          <p:nvPr>
            <p:custDataLst>
              <p:tags r:id="rId4"/>
            </p:custDataLst>
          </p:nvPr>
        </p:nvGrpSpPr>
        <p:grpSpPr bwMode="auto">
          <a:xfrm>
            <a:off x="4440395" y="3651250"/>
            <a:ext cx="182419" cy="237581"/>
            <a:chOff x="1094" y="1763"/>
            <a:chExt cx="425" cy="737"/>
          </a:xfrm>
        </p:grpSpPr>
        <p:sp>
          <p:nvSpPr>
            <p:cNvPr id="228357" name="Oval 5"/>
            <p:cNvSpPr>
              <a:spLocks noChangeArrowheads="1"/>
            </p:cNvSpPr>
            <p:nvPr/>
          </p:nvSpPr>
          <p:spPr bwMode="auto">
            <a:xfrm>
              <a:off x="1207" y="1763"/>
              <a:ext cx="170" cy="17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l-BE"/>
            </a:p>
          </p:txBody>
        </p:sp>
        <p:sp>
          <p:nvSpPr>
            <p:cNvPr id="228358" name="Line 6"/>
            <p:cNvSpPr>
              <a:spLocks noChangeShapeType="1"/>
            </p:cNvSpPr>
            <p:nvPr/>
          </p:nvSpPr>
          <p:spPr bwMode="auto">
            <a:xfrm>
              <a:off x="1292" y="1933"/>
              <a:ext cx="0" cy="36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nl-BE"/>
            </a:p>
          </p:txBody>
        </p:sp>
        <p:sp>
          <p:nvSpPr>
            <p:cNvPr id="228359" name="Line 7"/>
            <p:cNvSpPr>
              <a:spLocks noChangeShapeType="1"/>
            </p:cNvSpPr>
            <p:nvPr/>
          </p:nvSpPr>
          <p:spPr bwMode="auto">
            <a:xfrm>
              <a:off x="1094" y="1990"/>
              <a:ext cx="42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nl-BE"/>
            </a:p>
          </p:txBody>
        </p:sp>
        <p:sp>
          <p:nvSpPr>
            <p:cNvPr id="228360" name="Line 8"/>
            <p:cNvSpPr>
              <a:spLocks noChangeShapeType="1"/>
            </p:cNvSpPr>
            <p:nvPr/>
          </p:nvSpPr>
          <p:spPr bwMode="auto">
            <a:xfrm flipH="1">
              <a:off x="1151" y="2302"/>
              <a:ext cx="141" cy="19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nl-BE"/>
            </a:p>
          </p:txBody>
        </p:sp>
        <p:sp>
          <p:nvSpPr>
            <p:cNvPr id="228361" name="Line 9"/>
            <p:cNvSpPr>
              <a:spLocks noChangeShapeType="1"/>
            </p:cNvSpPr>
            <p:nvPr/>
          </p:nvSpPr>
          <p:spPr bwMode="auto">
            <a:xfrm>
              <a:off x="1292" y="2302"/>
              <a:ext cx="142" cy="19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nl-BE"/>
            </a:p>
          </p:txBody>
        </p:sp>
      </p:grpSp>
      <p:grpSp>
        <p:nvGrpSpPr>
          <p:cNvPr id="228362" name="Group 10"/>
          <p:cNvGrpSpPr>
            <a:grpSpLocks/>
          </p:cNvGrpSpPr>
          <p:nvPr>
            <p:custDataLst>
              <p:tags r:id="rId5"/>
            </p:custDataLst>
          </p:nvPr>
        </p:nvGrpSpPr>
        <p:grpSpPr bwMode="auto">
          <a:xfrm>
            <a:off x="4592637" y="3738563"/>
            <a:ext cx="180789" cy="237581"/>
            <a:chOff x="1094" y="1763"/>
            <a:chExt cx="425" cy="737"/>
          </a:xfrm>
        </p:grpSpPr>
        <p:sp>
          <p:nvSpPr>
            <p:cNvPr id="228363" name="Oval 11"/>
            <p:cNvSpPr>
              <a:spLocks noChangeArrowheads="1"/>
            </p:cNvSpPr>
            <p:nvPr/>
          </p:nvSpPr>
          <p:spPr bwMode="auto">
            <a:xfrm>
              <a:off x="1207" y="1763"/>
              <a:ext cx="170" cy="17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l-BE"/>
            </a:p>
          </p:txBody>
        </p:sp>
        <p:sp>
          <p:nvSpPr>
            <p:cNvPr id="228364" name="Line 12"/>
            <p:cNvSpPr>
              <a:spLocks noChangeShapeType="1"/>
            </p:cNvSpPr>
            <p:nvPr/>
          </p:nvSpPr>
          <p:spPr bwMode="auto">
            <a:xfrm>
              <a:off x="1292" y="1933"/>
              <a:ext cx="0" cy="36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nl-BE"/>
            </a:p>
          </p:txBody>
        </p:sp>
        <p:sp>
          <p:nvSpPr>
            <p:cNvPr id="228365" name="Line 13"/>
            <p:cNvSpPr>
              <a:spLocks noChangeShapeType="1"/>
            </p:cNvSpPr>
            <p:nvPr/>
          </p:nvSpPr>
          <p:spPr bwMode="auto">
            <a:xfrm>
              <a:off x="1094" y="1990"/>
              <a:ext cx="42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nl-BE"/>
            </a:p>
          </p:txBody>
        </p:sp>
        <p:sp>
          <p:nvSpPr>
            <p:cNvPr id="228366" name="Line 14"/>
            <p:cNvSpPr>
              <a:spLocks noChangeShapeType="1"/>
            </p:cNvSpPr>
            <p:nvPr/>
          </p:nvSpPr>
          <p:spPr bwMode="auto">
            <a:xfrm flipH="1">
              <a:off x="1151" y="2302"/>
              <a:ext cx="141" cy="19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nl-BE"/>
            </a:p>
          </p:txBody>
        </p:sp>
        <p:sp>
          <p:nvSpPr>
            <p:cNvPr id="228367" name="Line 15"/>
            <p:cNvSpPr>
              <a:spLocks noChangeShapeType="1"/>
            </p:cNvSpPr>
            <p:nvPr/>
          </p:nvSpPr>
          <p:spPr bwMode="auto">
            <a:xfrm>
              <a:off x="1292" y="2302"/>
              <a:ext cx="142" cy="19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nl-BE"/>
            </a:p>
          </p:txBody>
        </p:sp>
      </p:grpSp>
      <p:grpSp>
        <p:nvGrpSpPr>
          <p:cNvPr id="228368" name="Group 16"/>
          <p:cNvGrpSpPr>
            <a:grpSpLocks/>
          </p:cNvGrpSpPr>
          <p:nvPr>
            <p:custDataLst>
              <p:tags r:id="rId6"/>
            </p:custDataLst>
          </p:nvPr>
        </p:nvGrpSpPr>
        <p:grpSpPr bwMode="auto">
          <a:xfrm>
            <a:off x="4692649" y="3841750"/>
            <a:ext cx="182419" cy="235954"/>
            <a:chOff x="1094" y="1763"/>
            <a:chExt cx="425" cy="737"/>
          </a:xfrm>
        </p:grpSpPr>
        <p:sp>
          <p:nvSpPr>
            <p:cNvPr id="228369" name="Oval 17"/>
            <p:cNvSpPr>
              <a:spLocks noChangeArrowheads="1"/>
            </p:cNvSpPr>
            <p:nvPr/>
          </p:nvSpPr>
          <p:spPr bwMode="auto">
            <a:xfrm>
              <a:off x="1207" y="1763"/>
              <a:ext cx="170" cy="17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l-BE"/>
            </a:p>
          </p:txBody>
        </p:sp>
        <p:sp>
          <p:nvSpPr>
            <p:cNvPr id="228370" name="Line 18"/>
            <p:cNvSpPr>
              <a:spLocks noChangeShapeType="1"/>
            </p:cNvSpPr>
            <p:nvPr/>
          </p:nvSpPr>
          <p:spPr bwMode="auto">
            <a:xfrm>
              <a:off x="1292" y="1933"/>
              <a:ext cx="0" cy="36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nl-BE"/>
            </a:p>
          </p:txBody>
        </p:sp>
        <p:sp>
          <p:nvSpPr>
            <p:cNvPr id="228371" name="Line 19"/>
            <p:cNvSpPr>
              <a:spLocks noChangeShapeType="1"/>
            </p:cNvSpPr>
            <p:nvPr/>
          </p:nvSpPr>
          <p:spPr bwMode="auto">
            <a:xfrm>
              <a:off x="1094" y="1990"/>
              <a:ext cx="42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nl-BE"/>
            </a:p>
          </p:txBody>
        </p:sp>
        <p:sp>
          <p:nvSpPr>
            <p:cNvPr id="228372" name="Line 20"/>
            <p:cNvSpPr>
              <a:spLocks noChangeShapeType="1"/>
            </p:cNvSpPr>
            <p:nvPr/>
          </p:nvSpPr>
          <p:spPr bwMode="auto">
            <a:xfrm flipH="1">
              <a:off x="1151" y="2302"/>
              <a:ext cx="141" cy="19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nl-BE"/>
            </a:p>
          </p:txBody>
        </p:sp>
        <p:sp>
          <p:nvSpPr>
            <p:cNvPr id="228373" name="Line 21"/>
            <p:cNvSpPr>
              <a:spLocks noChangeShapeType="1"/>
            </p:cNvSpPr>
            <p:nvPr/>
          </p:nvSpPr>
          <p:spPr bwMode="auto">
            <a:xfrm>
              <a:off x="1292" y="2302"/>
              <a:ext cx="142" cy="19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nl-BE"/>
            </a:p>
          </p:txBody>
        </p:sp>
      </p:grpSp>
      <p:grpSp>
        <p:nvGrpSpPr>
          <p:cNvPr id="228374" name="Group 22"/>
          <p:cNvGrpSpPr>
            <a:grpSpLocks/>
          </p:cNvGrpSpPr>
          <p:nvPr>
            <p:custDataLst>
              <p:tags r:id="rId7"/>
            </p:custDataLst>
          </p:nvPr>
        </p:nvGrpSpPr>
        <p:grpSpPr bwMode="auto">
          <a:xfrm>
            <a:off x="4139711" y="3609023"/>
            <a:ext cx="180790" cy="237581"/>
            <a:chOff x="1094" y="1763"/>
            <a:chExt cx="425" cy="737"/>
          </a:xfrm>
        </p:grpSpPr>
        <p:sp>
          <p:nvSpPr>
            <p:cNvPr id="228375" name="Oval 23"/>
            <p:cNvSpPr>
              <a:spLocks noChangeArrowheads="1"/>
            </p:cNvSpPr>
            <p:nvPr/>
          </p:nvSpPr>
          <p:spPr bwMode="auto">
            <a:xfrm>
              <a:off x="1207" y="1763"/>
              <a:ext cx="170" cy="17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l-BE"/>
            </a:p>
          </p:txBody>
        </p:sp>
        <p:sp>
          <p:nvSpPr>
            <p:cNvPr id="228376" name="Line 24"/>
            <p:cNvSpPr>
              <a:spLocks noChangeShapeType="1"/>
            </p:cNvSpPr>
            <p:nvPr/>
          </p:nvSpPr>
          <p:spPr bwMode="auto">
            <a:xfrm>
              <a:off x="1292" y="1933"/>
              <a:ext cx="0" cy="36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nl-BE"/>
            </a:p>
          </p:txBody>
        </p:sp>
        <p:sp>
          <p:nvSpPr>
            <p:cNvPr id="228377" name="Line 25"/>
            <p:cNvSpPr>
              <a:spLocks noChangeShapeType="1"/>
            </p:cNvSpPr>
            <p:nvPr/>
          </p:nvSpPr>
          <p:spPr bwMode="auto">
            <a:xfrm>
              <a:off x="1094" y="1990"/>
              <a:ext cx="42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nl-BE"/>
            </a:p>
          </p:txBody>
        </p:sp>
        <p:sp>
          <p:nvSpPr>
            <p:cNvPr id="228378" name="Line 26"/>
            <p:cNvSpPr>
              <a:spLocks noChangeShapeType="1"/>
            </p:cNvSpPr>
            <p:nvPr/>
          </p:nvSpPr>
          <p:spPr bwMode="auto">
            <a:xfrm flipH="1">
              <a:off x="1151" y="2302"/>
              <a:ext cx="141" cy="19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nl-BE"/>
            </a:p>
          </p:txBody>
        </p:sp>
        <p:sp>
          <p:nvSpPr>
            <p:cNvPr id="228379" name="Line 27"/>
            <p:cNvSpPr>
              <a:spLocks noChangeShapeType="1"/>
            </p:cNvSpPr>
            <p:nvPr/>
          </p:nvSpPr>
          <p:spPr bwMode="auto">
            <a:xfrm>
              <a:off x="1292" y="2302"/>
              <a:ext cx="142" cy="19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nl-BE"/>
            </a:p>
          </p:txBody>
        </p:sp>
      </p:grpSp>
      <p:grpSp>
        <p:nvGrpSpPr>
          <p:cNvPr id="228380" name="Group 28"/>
          <p:cNvGrpSpPr>
            <a:grpSpLocks/>
          </p:cNvGrpSpPr>
          <p:nvPr>
            <p:custDataLst>
              <p:tags r:id="rId8"/>
            </p:custDataLst>
          </p:nvPr>
        </p:nvGrpSpPr>
        <p:grpSpPr bwMode="auto">
          <a:xfrm>
            <a:off x="4387055" y="3421063"/>
            <a:ext cx="182419" cy="235954"/>
            <a:chOff x="1094" y="1763"/>
            <a:chExt cx="425" cy="737"/>
          </a:xfrm>
        </p:grpSpPr>
        <p:sp>
          <p:nvSpPr>
            <p:cNvPr id="228381" name="Oval 29"/>
            <p:cNvSpPr>
              <a:spLocks noChangeArrowheads="1"/>
            </p:cNvSpPr>
            <p:nvPr/>
          </p:nvSpPr>
          <p:spPr bwMode="auto">
            <a:xfrm>
              <a:off x="1207" y="1763"/>
              <a:ext cx="170" cy="17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l-BE"/>
            </a:p>
          </p:txBody>
        </p:sp>
        <p:sp>
          <p:nvSpPr>
            <p:cNvPr id="228382" name="Line 30"/>
            <p:cNvSpPr>
              <a:spLocks noChangeShapeType="1"/>
            </p:cNvSpPr>
            <p:nvPr/>
          </p:nvSpPr>
          <p:spPr bwMode="auto">
            <a:xfrm>
              <a:off x="1292" y="1933"/>
              <a:ext cx="0" cy="36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nl-BE"/>
            </a:p>
          </p:txBody>
        </p:sp>
        <p:sp>
          <p:nvSpPr>
            <p:cNvPr id="228383" name="Line 31"/>
            <p:cNvSpPr>
              <a:spLocks noChangeShapeType="1"/>
            </p:cNvSpPr>
            <p:nvPr/>
          </p:nvSpPr>
          <p:spPr bwMode="auto">
            <a:xfrm>
              <a:off x="1094" y="1990"/>
              <a:ext cx="42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nl-BE"/>
            </a:p>
          </p:txBody>
        </p:sp>
        <p:sp>
          <p:nvSpPr>
            <p:cNvPr id="228384" name="Line 32"/>
            <p:cNvSpPr>
              <a:spLocks noChangeShapeType="1"/>
            </p:cNvSpPr>
            <p:nvPr/>
          </p:nvSpPr>
          <p:spPr bwMode="auto">
            <a:xfrm flipH="1">
              <a:off x="1151" y="2302"/>
              <a:ext cx="141" cy="19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nl-BE"/>
            </a:p>
          </p:txBody>
        </p:sp>
        <p:sp>
          <p:nvSpPr>
            <p:cNvPr id="228385" name="Line 33"/>
            <p:cNvSpPr>
              <a:spLocks noChangeShapeType="1"/>
            </p:cNvSpPr>
            <p:nvPr/>
          </p:nvSpPr>
          <p:spPr bwMode="auto">
            <a:xfrm>
              <a:off x="1292" y="2302"/>
              <a:ext cx="142" cy="19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nl-BE"/>
            </a:p>
          </p:txBody>
        </p:sp>
      </p:grpSp>
      <p:grpSp>
        <p:nvGrpSpPr>
          <p:cNvPr id="228386" name="Group 34"/>
          <p:cNvGrpSpPr>
            <a:grpSpLocks/>
          </p:cNvGrpSpPr>
          <p:nvPr>
            <p:custDataLst>
              <p:tags r:id="rId9"/>
            </p:custDataLst>
          </p:nvPr>
        </p:nvGrpSpPr>
        <p:grpSpPr bwMode="auto">
          <a:xfrm>
            <a:off x="4202145" y="3967162"/>
            <a:ext cx="182419" cy="237581"/>
            <a:chOff x="1094" y="1763"/>
            <a:chExt cx="425" cy="737"/>
          </a:xfrm>
        </p:grpSpPr>
        <p:sp>
          <p:nvSpPr>
            <p:cNvPr id="228387" name="Oval 35"/>
            <p:cNvSpPr>
              <a:spLocks noChangeArrowheads="1"/>
            </p:cNvSpPr>
            <p:nvPr/>
          </p:nvSpPr>
          <p:spPr bwMode="auto">
            <a:xfrm>
              <a:off x="1207" y="1763"/>
              <a:ext cx="170" cy="17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l-BE"/>
            </a:p>
          </p:txBody>
        </p:sp>
        <p:sp>
          <p:nvSpPr>
            <p:cNvPr id="228388" name="Line 36"/>
            <p:cNvSpPr>
              <a:spLocks noChangeShapeType="1"/>
            </p:cNvSpPr>
            <p:nvPr/>
          </p:nvSpPr>
          <p:spPr bwMode="auto">
            <a:xfrm>
              <a:off x="1292" y="1933"/>
              <a:ext cx="0" cy="36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nl-BE"/>
            </a:p>
          </p:txBody>
        </p:sp>
        <p:sp>
          <p:nvSpPr>
            <p:cNvPr id="228389" name="Line 37"/>
            <p:cNvSpPr>
              <a:spLocks noChangeShapeType="1"/>
            </p:cNvSpPr>
            <p:nvPr/>
          </p:nvSpPr>
          <p:spPr bwMode="auto">
            <a:xfrm>
              <a:off x="1094" y="1990"/>
              <a:ext cx="42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nl-BE"/>
            </a:p>
          </p:txBody>
        </p:sp>
        <p:sp>
          <p:nvSpPr>
            <p:cNvPr id="228390" name="Line 38"/>
            <p:cNvSpPr>
              <a:spLocks noChangeShapeType="1"/>
            </p:cNvSpPr>
            <p:nvPr/>
          </p:nvSpPr>
          <p:spPr bwMode="auto">
            <a:xfrm flipH="1">
              <a:off x="1151" y="2302"/>
              <a:ext cx="141" cy="19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nl-BE"/>
            </a:p>
          </p:txBody>
        </p:sp>
        <p:sp>
          <p:nvSpPr>
            <p:cNvPr id="228391" name="Line 39"/>
            <p:cNvSpPr>
              <a:spLocks noChangeShapeType="1"/>
            </p:cNvSpPr>
            <p:nvPr/>
          </p:nvSpPr>
          <p:spPr bwMode="auto">
            <a:xfrm>
              <a:off x="1292" y="2302"/>
              <a:ext cx="142" cy="19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nl-BE"/>
            </a:p>
          </p:txBody>
        </p:sp>
      </p:grpSp>
      <p:grpSp>
        <p:nvGrpSpPr>
          <p:cNvPr id="228392" name="Group 40"/>
          <p:cNvGrpSpPr>
            <a:grpSpLocks/>
          </p:cNvGrpSpPr>
          <p:nvPr>
            <p:custDataLst>
              <p:tags r:id="rId10"/>
            </p:custDataLst>
          </p:nvPr>
        </p:nvGrpSpPr>
        <p:grpSpPr bwMode="auto">
          <a:xfrm>
            <a:off x="4442923" y="3915411"/>
            <a:ext cx="180789" cy="237581"/>
            <a:chOff x="1094" y="1763"/>
            <a:chExt cx="425" cy="737"/>
          </a:xfrm>
        </p:grpSpPr>
        <p:sp>
          <p:nvSpPr>
            <p:cNvPr id="228393" name="Oval 41"/>
            <p:cNvSpPr>
              <a:spLocks noChangeArrowheads="1"/>
            </p:cNvSpPr>
            <p:nvPr/>
          </p:nvSpPr>
          <p:spPr bwMode="auto">
            <a:xfrm>
              <a:off x="1207" y="1763"/>
              <a:ext cx="170" cy="17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l-BE"/>
            </a:p>
          </p:txBody>
        </p:sp>
        <p:sp>
          <p:nvSpPr>
            <p:cNvPr id="228394" name="Line 42"/>
            <p:cNvSpPr>
              <a:spLocks noChangeShapeType="1"/>
            </p:cNvSpPr>
            <p:nvPr/>
          </p:nvSpPr>
          <p:spPr bwMode="auto">
            <a:xfrm>
              <a:off x="1292" y="1933"/>
              <a:ext cx="0" cy="36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nl-BE"/>
            </a:p>
          </p:txBody>
        </p:sp>
        <p:sp>
          <p:nvSpPr>
            <p:cNvPr id="228395" name="Line 43"/>
            <p:cNvSpPr>
              <a:spLocks noChangeShapeType="1"/>
            </p:cNvSpPr>
            <p:nvPr/>
          </p:nvSpPr>
          <p:spPr bwMode="auto">
            <a:xfrm>
              <a:off x="1094" y="1990"/>
              <a:ext cx="42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nl-BE"/>
            </a:p>
          </p:txBody>
        </p:sp>
        <p:sp>
          <p:nvSpPr>
            <p:cNvPr id="228396" name="Line 44"/>
            <p:cNvSpPr>
              <a:spLocks noChangeShapeType="1"/>
            </p:cNvSpPr>
            <p:nvPr/>
          </p:nvSpPr>
          <p:spPr bwMode="auto">
            <a:xfrm flipH="1">
              <a:off x="1151" y="2302"/>
              <a:ext cx="141" cy="19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nl-BE"/>
            </a:p>
          </p:txBody>
        </p:sp>
        <p:sp>
          <p:nvSpPr>
            <p:cNvPr id="228397" name="Line 45"/>
            <p:cNvSpPr>
              <a:spLocks noChangeShapeType="1"/>
            </p:cNvSpPr>
            <p:nvPr/>
          </p:nvSpPr>
          <p:spPr bwMode="auto">
            <a:xfrm>
              <a:off x="1292" y="2302"/>
              <a:ext cx="142" cy="19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nl-BE"/>
            </a:p>
          </p:txBody>
        </p:sp>
      </p:grpSp>
      <p:grpSp>
        <p:nvGrpSpPr>
          <p:cNvPr id="228398" name="Group 46"/>
          <p:cNvGrpSpPr>
            <a:grpSpLocks/>
          </p:cNvGrpSpPr>
          <p:nvPr>
            <p:custDataLst>
              <p:tags r:id="rId11"/>
            </p:custDataLst>
          </p:nvPr>
        </p:nvGrpSpPr>
        <p:grpSpPr bwMode="auto">
          <a:xfrm>
            <a:off x="3908425" y="3816350"/>
            <a:ext cx="180790" cy="235954"/>
            <a:chOff x="1094" y="1763"/>
            <a:chExt cx="425" cy="737"/>
          </a:xfrm>
        </p:grpSpPr>
        <p:sp>
          <p:nvSpPr>
            <p:cNvPr id="228399" name="Oval 47"/>
            <p:cNvSpPr>
              <a:spLocks noChangeArrowheads="1"/>
            </p:cNvSpPr>
            <p:nvPr/>
          </p:nvSpPr>
          <p:spPr bwMode="auto">
            <a:xfrm>
              <a:off x="1207" y="1763"/>
              <a:ext cx="170" cy="17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l-BE"/>
            </a:p>
          </p:txBody>
        </p:sp>
        <p:sp>
          <p:nvSpPr>
            <p:cNvPr id="228400" name="Line 48"/>
            <p:cNvSpPr>
              <a:spLocks noChangeShapeType="1"/>
            </p:cNvSpPr>
            <p:nvPr/>
          </p:nvSpPr>
          <p:spPr bwMode="auto">
            <a:xfrm>
              <a:off x="1292" y="1933"/>
              <a:ext cx="0" cy="36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nl-BE"/>
            </a:p>
          </p:txBody>
        </p:sp>
        <p:sp>
          <p:nvSpPr>
            <p:cNvPr id="228401" name="Line 49"/>
            <p:cNvSpPr>
              <a:spLocks noChangeShapeType="1"/>
            </p:cNvSpPr>
            <p:nvPr/>
          </p:nvSpPr>
          <p:spPr bwMode="auto">
            <a:xfrm>
              <a:off x="1094" y="1990"/>
              <a:ext cx="42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nl-BE"/>
            </a:p>
          </p:txBody>
        </p:sp>
        <p:sp>
          <p:nvSpPr>
            <p:cNvPr id="228402" name="Line 50"/>
            <p:cNvSpPr>
              <a:spLocks noChangeShapeType="1"/>
            </p:cNvSpPr>
            <p:nvPr/>
          </p:nvSpPr>
          <p:spPr bwMode="auto">
            <a:xfrm flipH="1">
              <a:off x="1151" y="2302"/>
              <a:ext cx="141" cy="19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nl-BE"/>
            </a:p>
          </p:txBody>
        </p:sp>
        <p:sp>
          <p:nvSpPr>
            <p:cNvPr id="228403" name="Line 51"/>
            <p:cNvSpPr>
              <a:spLocks noChangeShapeType="1"/>
            </p:cNvSpPr>
            <p:nvPr/>
          </p:nvSpPr>
          <p:spPr bwMode="auto">
            <a:xfrm>
              <a:off x="1292" y="2302"/>
              <a:ext cx="142" cy="19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nl-BE"/>
            </a:p>
          </p:txBody>
        </p:sp>
      </p:grpSp>
      <p:grpSp>
        <p:nvGrpSpPr>
          <p:cNvPr id="228404" name="Group 52"/>
          <p:cNvGrpSpPr>
            <a:grpSpLocks/>
          </p:cNvGrpSpPr>
          <p:nvPr>
            <p:custDataLst>
              <p:tags r:id="rId12"/>
            </p:custDataLst>
          </p:nvPr>
        </p:nvGrpSpPr>
        <p:grpSpPr bwMode="auto">
          <a:xfrm>
            <a:off x="3885531" y="3435948"/>
            <a:ext cx="182419" cy="237581"/>
            <a:chOff x="1094" y="1763"/>
            <a:chExt cx="425" cy="737"/>
          </a:xfrm>
        </p:grpSpPr>
        <p:sp>
          <p:nvSpPr>
            <p:cNvPr id="228405" name="Oval 53"/>
            <p:cNvSpPr>
              <a:spLocks noChangeArrowheads="1"/>
            </p:cNvSpPr>
            <p:nvPr/>
          </p:nvSpPr>
          <p:spPr bwMode="auto">
            <a:xfrm>
              <a:off x="1207" y="1763"/>
              <a:ext cx="170" cy="17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l-BE"/>
            </a:p>
          </p:txBody>
        </p:sp>
        <p:sp>
          <p:nvSpPr>
            <p:cNvPr id="228406" name="Line 54"/>
            <p:cNvSpPr>
              <a:spLocks noChangeShapeType="1"/>
            </p:cNvSpPr>
            <p:nvPr/>
          </p:nvSpPr>
          <p:spPr bwMode="auto">
            <a:xfrm>
              <a:off x="1292" y="1933"/>
              <a:ext cx="0" cy="36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nl-BE"/>
            </a:p>
          </p:txBody>
        </p:sp>
        <p:sp>
          <p:nvSpPr>
            <p:cNvPr id="228407" name="Line 55"/>
            <p:cNvSpPr>
              <a:spLocks noChangeShapeType="1"/>
            </p:cNvSpPr>
            <p:nvPr/>
          </p:nvSpPr>
          <p:spPr bwMode="auto">
            <a:xfrm>
              <a:off x="1094" y="1990"/>
              <a:ext cx="42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nl-BE"/>
            </a:p>
          </p:txBody>
        </p:sp>
        <p:sp>
          <p:nvSpPr>
            <p:cNvPr id="228408" name="Line 56"/>
            <p:cNvSpPr>
              <a:spLocks noChangeShapeType="1"/>
            </p:cNvSpPr>
            <p:nvPr/>
          </p:nvSpPr>
          <p:spPr bwMode="auto">
            <a:xfrm flipH="1">
              <a:off x="1151" y="2302"/>
              <a:ext cx="141" cy="19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nl-BE"/>
            </a:p>
          </p:txBody>
        </p:sp>
        <p:sp>
          <p:nvSpPr>
            <p:cNvPr id="228409" name="Line 57"/>
            <p:cNvSpPr>
              <a:spLocks noChangeShapeType="1"/>
            </p:cNvSpPr>
            <p:nvPr/>
          </p:nvSpPr>
          <p:spPr bwMode="auto">
            <a:xfrm>
              <a:off x="1292" y="2302"/>
              <a:ext cx="142" cy="19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nl-BE"/>
            </a:p>
          </p:txBody>
        </p:sp>
      </p:grpSp>
      <p:grpSp>
        <p:nvGrpSpPr>
          <p:cNvPr id="228410" name="Group 58"/>
          <p:cNvGrpSpPr>
            <a:grpSpLocks/>
          </p:cNvGrpSpPr>
          <p:nvPr>
            <p:custDataLst>
              <p:tags r:id="rId13"/>
            </p:custDataLst>
          </p:nvPr>
        </p:nvGrpSpPr>
        <p:grpSpPr bwMode="auto">
          <a:xfrm>
            <a:off x="4035425" y="3225800"/>
            <a:ext cx="180790" cy="237581"/>
            <a:chOff x="1094" y="1763"/>
            <a:chExt cx="425" cy="737"/>
          </a:xfrm>
        </p:grpSpPr>
        <p:sp>
          <p:nvSpPr>
            <p:cNvPr id="228411" name="Oval 59"/>
            <p:cNvSpPr>
              <a:spLocks noChangeArrowheads="1"/>
            </p:cNvSpPr>
            <p:nvPr/>
          </p:nvSpPr>
          <p:spPr bwMode="auto">
            <a:xfrm>
              <a:off x="1207" y="1763"/>
              <a:ext cx="170" cy="17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l-BE"/>
            </a:p>
          </p:txBody>
        </p:sp>
        <p:sp>
          <p:nvSpPr>
            <p:cNvPr id="228412" name="Line 60"/>
            <p:cNvSpPr>
              <a:spLocks noChangeShapeType="1"/>
            </p:cNvSpPr>
            <p:nvPr/>
          </p:nvSpPr>
          <p:spPr bwMode="auto">
            <a:xfrm>
              <a:off x="1292" y="1933"/>
              <a:ext cx="0" cy="36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nl-BE"/>
            </a:p>
          </p:txBody>
        </p:sp>
        <p:sp>
          <p:nvSpPr>
            <p:cNvPr id="228413" name="Line 61"/>
            <p:cNvSpPr>
              <a:spLocks noChangeShapeType="1"/>
            </p:cNvSpPr>
            <p:nvPr/>
          </p:nvSpPr>
          <p:spPr bwMode="auto">
            <a:xfrm>
              <a:off x="1094" y="1990"/>
              <a:ext cx="42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nl-BE"/>
            </a:p>
          </p:txBody>
        </p:sp>
        <p:sp>
          <p:nvSpPr>
            <p:cNvPr id="228414" name="Line 62"/>
            <p:cNvSpPr>
              <a:spLocks noChangeShapeType="1"/>
            </p:cNvSpPr>
            <p:nvPr/>
          </p:nvSpPr>
          <p:spPr bwMode="auto">
            <a:xfrm flipH="1">
              <a:off x="1151" y="2302"/>
              <a:ext cx="141" cy="19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nl-BE"/>
            </a:p>
          </p:txBody>
        </p:sp>
        <p:sp>
          <p:nvSpPr>
            <p:cNvPr id="228415" name="Line 63"/>
            <p:cNvSpPr>
              <a:spLocks noChangeShapeType="1"/>
            </p:cNvSpPr>
            <p:nvPr/>
          </p:nvSpPr>
          <p:spPr bwMode="auto">
            <a:xfrm>
              <a:off x="1292" y="2302"/>
              <a:ext cx="142" cy="19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nl-BE"/>
            </a:p>
          </p:txBody>
        </p:sp>
      </p:grpSp>
      <p:grpSp>
        <p:nvGrpSpPr>
          <p:cNvPr id="228416" name="Group 64"/>
          <p:cNvGrpSpPr>
            <a:grpSpLocks/>
          </p:cNvGrpSpPr>
          <p:nvPr>
            <p:custDataLst>
              <p:tags r:id="rId14"/>
            </p:custDataLst>
          </p:nvPr>
        </p:nvGrpSpPr>
        <p:grpSpPr bwMode="auto">
          <a:xfrm>
            <a:off x="4244464" y="3382240"/>
            <a:ext cx="180790" cy="235953"/>
            <a:chOff x="1094" y="1763"/>
            <a:chExt cx="425" cy="737"/>
          </a:xfrm>
        </p:grpSpPr>
        <p:sp>
          <p:nvSpPr>
            <p:cNvPr id="228417" name="Oval 65"/>
            <p:cNvSpPr>
              <a:spLocks noChangeArrowheads="1"/>
            </p:cNvSpPr>
            <p:nvPr/>
          </p:nvSpPr>
          <p:spPr bwMode="auto">
            <a:xfrm>
              <a:off x="1207" y="1763"/>
              <a:ext cx="170" cy="17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l-BE"/>
            </a:p>
          </p:txBody>
        </p:sp>
        <p:sp>
          <p:nvSpPr>
            <p:cNvPr id="228418" name="Line 66"/>
            <p:cNvSpPr>
              <a:spLocks noChangeShapeType="1"/>
            </p:cNvSpPr>
            <p:nvPr/>
          </p:nvSpPr>
          <p:spPr bwMode="auto">
            <a:xfrm>
              <a:off x="1292" y="1933"/>
              <a:ext cx="0" cy="36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nl-BE"/>
            </a:p>
          </p:txBody>
        </p:sp>
        <p:sp>
          <p:nvSpPr>
            <p:cNvPr id="228419" name="Line 67"/>
            <p:cNvSpPr>
              <a:spLocks noChangeShapeType="1"/>
            </p:cNvSpPr>
            <p:nvPr/>
          </p:nvSpPr>
          <p:spPr bwMode="auto">
            <a:xfrm>
              <a:off x="1094" y="1990"/>
              <a:ext cx="42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nl-BE"/>
            </a:p>
          </p:txBody>
        </p:sp>
        <p:sp>
          <p:nvSpPr>
            <p:cNvPr id="228420" name="Line 68"/>
            <p:cNvSpPr>
              <a:spLocks noChangeShapeType="1"/>
            </p:cNvSpPr>
            <p:nvPr/>
          </p:nvSpPr>
          <p:spPr bwMode="auto">
            <a:xfrm flipH="1">
              <a:off x="1151" y="2302"/>
              <a:ext cx="141" cy="19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nl-BE"/>
            </a:p>
          </p:txBody>
        </p:sp>
        <p:sp>
          <p:nvSpPr>
            <p:cNvPr id="228421" name="Line 69"/>
            <p:cNvSpPr>
              <a:spLocks noChangeShapeType="1"/>
            </p:cNvSpPr>
            <p:nvPr/>
          </p:nvSpPr>
          <p:spPr bwMode="auto">
            <a:xfrm>
              <a:off x="1292" y="2302"/>
              <a:ext cx="142" cy="19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nl-BE"/>
            </a:p>
          </p:txBody>
        </p:sp>
      </p:grpSp>
      <p:sp>
        <p:nvSpPr>
          <p:cNvPr id="228422" name="Text Box 70"/>
          <p:cNvSpPr txBox="1">
            <a:spLocks noChangeArrowheads="1"/>
          </p:cNvSpPr>
          <p:nvPr>
            <p:custDataLst>
              <p:tags r:id="rId15"/>
            </p:custDataLst>
          </p:nvPr>
        </p:nvSpPr>
        <p:spPr bwMode="auto">
          <a:xfrm>
            <a:off x="2997199" y="3370263"/>
            <a:ext cx="1107541" cy="2815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l" eaLnBrk="0" hangingPunct="0"/>
            <a:r>
              <a:rPr lang="en-GB" sz="1200">
                <a:solidFill>
                  <a:srgbClr val="000066"/>
                </a:solidFill>
                <a:latin typeface="Tahoma" pitchFamily="34" charset="0"/>
              </a:rPr>
              <a:t>researchers</a:t>
            </a:r>
          </a:p>
        </p:txBody>
      </p:sp>
      <p:sp>
        <p:nvSpPr>
          <p:cNvPr id="228423" name="AutoShape 71"/>
          <p:cNvSpPr>
            <a:spLocks noChangeArrowheads="1"/>
          </p:cNvSpPr>
          <p:nvPr>
            <p:custDataLst>
              <p:tags r:id="rId16"/>
            </p:custDataLst>
          </p:nvPr>
        </p:nvSpPr>
        <p:spPr bwMode="auto">
          <a:xfrm>
            <a:off x="2663825" y="2354262"/>
            <a:ext cx="374610" cy="369389"/>
          </a:xfrm>
          <a:prstGeom prst="pentagon">
            <a:avLst/>
          </a:prstGeom>
          <a:solidFill>
            <a:srgbClr val="0033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l-BE"/>
          </a:p>
        </p:txBody>
      </p:sp>
      <p:sp>
        <p:nvSpPr>
          <p:cNvPr id="228424" name="AutoShape 72"/>
          <p:cNvSpPr>
            <a:spLocks noChangeArrowheads="1"/>
          </p:cNvSpPr>
          <p:nvPr>
            <p:custDataLst>
              <p:tags r:id="rId17"/>
            </p:custDataLst>
          </p:nvPr>
        </p:nvSpPr>
        <p:spPr bwMode="auto">
          <a:xfrm>
            <a:off x="3132138" y="2571750"/>
            <a:ext cx="425100" cy="369390"/>
          </a:xfrm>
          <a:prstGeom prst="pentagon">
            <a:avLst/>
          </a:prstGeom>
          <a:solidFill>
            <a:srgbClr val="0033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l-BE"/>
          </a:p>
        </p:txBody>
      </p:sp>
      <p:sp>
        <p:nvSpPr>
          <p:cNvPr id="228425" name="AutoShape 73"/>
          <p:cNvSpPr>
            <a:spLocks noChangeArrowheads="1"/>
          </p:cNvSpPr>
          <p:nvPr>
            <p:custDataLst>
              <p:tags r:id="rId18"/>
            </p:custDataLst>
          </p:nvPr>
        </p:nvSpPr>
        <p:spPr bwMode="auto">
          <a:xfrm>
            <a:off x="2195513" y="2571750"/>
            <a:ext cx="425100" cy="369390"/>
          </a:xfrm>
          <a:prstGeom prst="pentagon">
            <a:avLst/>
          </a:prstGeom>
          <a:solidFill>
            <a:srgbClr val="0033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l-BE"/>
          </a:p>
        </p:txBody>
      </p:sp>
      <p:sp>
        <p:nvSpPr>
          <p:cNvPr id="228426" name="AutoShape 74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2592388" y="2805112"/>
            <a:ext cx="425100" cy="369389"/>
          </a:xfrm>
          <a:prstGeom prst="pentagon">
            <a:avLst/>
          </a:prstGeom>
          <a:solidFill>
            <a:srgbClr val="0033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l-BE"/>
          </a:p>
        </p:txBody>
      </p:sp>
      <p:sp>
        <p:nvSpPr>
          <p:cNvPr id="228427" name="Text Box 75"/>
          <p:cNvSpPr txBox="1"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1871663" y="2138363"/>
            <a:ext cx="1939826" cy="2815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l" eaLnBrk="0" hangingPunct="0"/>
            <a:r>
              <a:rPr lang="en-GB" sz="1200">
                <a:solidFill>
                  <a:srgbClr val="000066"/>
                </a:solidFill>
                <a:latin typeface="Tahoma" pitchFamily="34" charset="0"/>
              </a:rPr>
              <a:t>Research organisation</a:t>
            </a:r>
          </a:p>
        </p:txBody>
      </p:sp>
      <p:sp>
        <p:nvSpPr>
          <p:cNvPr id="228428" name="AutoShape 76"/>
          <p:cNvSpPr>
            <a:spLocks noChangeArrowheads="1"/>
          </p:cNvSpPr>
          <p:nvPr>
            <p:custDataLst>
              <p:tags r:id="rId21"/>
            </p:custDataLst>
          </p:nvPr>
        </p:nvSpPr>
        <p:spPr bwMode="auto">
          <a:xfrm>
            <a:off x="4319588" y="2390775"/>
            <a:ext cx="320861" cy="237581"/>
          </a:xfrm>
          <a:prstGeom prst="pentagon">
            <a:avLst/>
          </a:prstGeom>
          <a:solidFill>
            <a:srgbClr val="0033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l-BE"/>
          </a:p>
        </p:txBody>
      </p:sp>
      <p:sp>
        <p:nvSpPr>
          <p:cNvPr id="228429" name="AutoShape 77"/>
          <p:cNvSpPr>
            <a:spLocks noChangeArrowheads="1"/>
          </p:cNvSpPr>
          <p:nvPr>
            <p:custDataLst>
              <p:tags r:id="rId22"/>
            </p:custDataLst>
          </p:nvPr>
        </p:nvSpPr>
        <p:spPr bwMode="auto">
          <a:xfrm>
            <a:off x="4519613" y="2112963"/>
            <a:ext cx="311088" cy="235953"/>
          </a:xfrm>
          <a:prstGeom prst="pentagon">
            <a:avLst/>
          </a:prstGeom>
          <a:solidFill>
            <a:srgbClr val="0033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l-BE"/>
          </a:p>
        </p:txBody>
      </p:sp>
      <p:sp>
        <p:nvSpPr>
          <p:cNvPr id="228430" name="Text Box 78"/>
          <p:cNvSpPr txBox="1">
            <a:spLocks noChangeArrowheads="1"/>
          </p:cNvSpPr>
          <p:nvPr>
            <p:custDataLst>
              <p:tags r:id="rId23"/>
            </p:custDataLst>
          </p:nvPr>
        </p:nvSpPr>
        <p:spPr bwMode="auto">
          <a:xfrm>
            <a:off x="3779838" y="1743075"/>
            <a:ext cx="1389313" cy="4686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l" eaLnBrk="0" hangingPunct="0"/>
            <a:r>
              <a:rPr lang="en-GB" sz="1200">
                <a:solidFill>
                  <a:srgbClr val="000066"/>
                </a:solidFill>
                <a:latin typeface="Tahoma" pitchFamily="34" charset="0"/>
              </a:rPr>
              <a:t>Investment </a:t>
            </a:r>
            <a:br>
              <a:rPr lang="en-GB" sz="1200">
                <a:solidFill>
                  <a:srgbClr val="000066"/>
                </a:solidFill>
                <a:latin typeface="Tahoma" pitchFamily="34" charset="0"/>
              </a:rPr>
            </a:br>
            <a:r>
              <a:rPr lang="en-GB" sz="1200">
                <a:solidFill>
                  <a:srgbClr val="000066"/>
                </a:solidFill>
                <a:latin typeface="Tahoma" pitchFamily="34" charset="0"/>
              </a:rPr>
              <a:t>opportunities</a:t>
            </a:r>
          </a:p>
        </p:txBody>
      </p:sp>
      <p:grpSp>
        <p:nvGrpSpPr>
          <p:cNvPr id="228431" name="Group 79"/>
          <p:cNvGrpSpPr>
            <a:grpSpLocks/>
          </p:cNvGrpSpPr>
          <p:nvPr>
            <p:custDataLst>
              <p:tags r:id="rId24"/>
            </p:custDataLst>
          </p:nvPr>
        </p:nvGrpSpPr>
        <p:grpSpPr bwMode="auto">
          <a:xfrm>
            <a:off x="2303463" y="4335463"/>
            <a:ext cx="286658" cy="289653"/>
            <a:chOff x="2058" y="3010"/>
            <a:chExt cx="312" cy="312"/>
          </a:xfrm>
        </p:grpSpPr>
        <p:sp>
          <p:nvSpPr>
            <p:cNvPr id="228432" name="Oval 80"/>
            <p:cNvSpPr>
              <a:spLocks noChangeArrowheads="1"/>
            </p:cNvSpPr>
            <p:nvPr/>
          </p:nvSpPr>
          <p:spPr bwMode="auto">
            <a:xfrm>
              <a:off x="2058" y="3010"/>
              <a:ext cx="312" cy="312"/>
            </a:xfrm>
            <a:prstGeom prst="ellipse">
              <a:avLst/>
            </a:prstGeom>
            <a:solidFill>
              <a:srgbClr val="0033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l-BE"/>
            </a:p>
          </p:txBody>
        </p:sp>
        <p:sp>
          <p:nvSpPr>
            <p:cNvPr id="228433" name="Oval 81"/>
            <p:cNvSpPr>
              <a:spLocks noChangeArrowheads="1"/>
            </p:cNvSpPr>
            <p:nvPr/>
          </p:nvSpPr>
          <p:spPr bwMode="auto">
            <a:xfrm>
              <a:off x="2171" y="3124"/>
              <a:ext cx="85" cy="85"/>
            </a:xfrm>
            <a:prstGeom prst="ellipse">
              <a:avLst/>
            </a:prstGeom>
            <a:solidFill>
              <a:srgbClr val="0033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l-BE"/>
            </a:p>
          </p:txBody>
        </p:sp>
      </p:grpSp>
      <p:grpSp>
        <p:nvGrpSpPr>
          <p:cNvPr id="228434" name="Group 82"/>
          <p:cNvGrpSpPr>
            <a:grpSpLocks/>
          </p:cNvGrpSpPr>
          <p:nvPr>
            <p:custDataLst>
              <p:tags r:id="rId25"/>
            </p:custDataLst>
          </p:nvPr>
        </p:nvGrpSpPr>
        <p:grpSpPr bwMode="auto">
          <a:xfrm>
            <a:off x="2555875" y="4083050"/>
            <a:ext cx="285030" cy="289653"/>
            <a:chOff x="2058" y="3010"/>
            <a:chExt cx="312" cy="312"/>
          </a:xfrm>
        </p:grpSpPr>
        <p:sp>
          <p:nvSpPr>
            <p:cNvPr id="228435" name="Oval 83"/>
            <p:cNvSpPr>
              <a:spLocks noChangeArrowheads="1"/>
            </p:cNvSpPr>
            <p:nvPr/>
          </p:nvSpPr>
          <p:spPr bwMode="auto">
            <a:xfrm>
              <a:off x="2058" y="3010"/>
              <a:ext cx="312" cy="312"/>
            </a:xfrm>
            <a:prstGeom prst="ellipse">
              <a:avLst/>
            </a:prstGeom>
            <a:solidFill>
              <a:srgbClr val="0033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l-BE"/>
            </a:p>
          </p:txBody>
        </p:sp>
        <p:sp>
          <p:nvSpPr>
            <p:cNvPr id="228436" name="Oval 84"/>
            <p:cNvSpPr>
              <a:spLocks noChangeArrowheads="1"/>
            </p:cNvSpPr>
            <p:nvPr/>
          </p:nvSpPr>
          <p:spPr bwMode="auto">
            <a:xfrm>
              <a:off x="2171" y="3124"/>
              <a:ext cx="85" cy="85"/>
            </a:xfrm>
            <a:prstGeom prst="ellipse">
              <a:avLst/>
            </a:prstGeom>
            <a:solidFill>
              <a:srgbClr val="0033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l-BE"/>
            </a:p>
          </p:txBody>
        </p:sp>
      </p:grpSp>
      <p:grpSp>
        <p:nvGrpSpPr>
          <p:cNvPr id="228437" name="Group 85"/>
          <p:cNvGrpSpPr>
            <a:grpSpLocks/>
          </p:cNvGrpSpPr>
          <p:nvPr>
            <p:custDataLst>
              <p:tags r:id="rId26"/>
            </p:custDataLst>
          </p:nvPr>
        </p:nvGrpSpPr>
        <p:grpSpPr bwMode="auto">
          <a:xfrm>
            <a:off x="2159000" y="4665663"/>
            <a:ext cx="286658" cy="289653"/>
            <a:chOff x="2058" y="3010"/>
            <a:chExt cx="312" cy="312"/>
          </a:xfrm>
        </p:grpSpPr>
        <p:sp>
          <p:nvSpPr>
            <p:cNvPr id="228438" name="Oval 86"/>
            <p:cNvSpPr>
              <a:spLocks noChangeArrowheads="1"/>
            </p:cNvSpPr>
            <p:nvPr/>
          </p:nvSpPr>
          <p:spPr bwMode="auto">
            <a:xfrm>
              <a:off x="2058" y="3010"/>
              <a:ext cx="312" cy="312"/>
            </a:xfrm>
            <a:prstGeom prst="ellipse">
              <a:avLst/>
            </a:prstGeom>
            <a:solidFill>
              <a:srgbClr val="0033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l-BE"/>
            </a:p>
          </p:txBody>
        </p:sp>
        <p:sp>
          <p:nvSpPr>
            <p:cNvPr id="228439" name="Oval 87"/>
            <p:cNvSpPr>
              <a:spLocks noChangeArrowheads="1"/>
            </p:cNvSpPr>
            <p:nvPr/>
          </p:nvSpPr>
          <p:spPr bwMode="auto">
            <a:xfrm>
              <a:off x="2171" y="3124"/>
              <a:ext cx="85" cy="85"/>
            </a:xfrm>
            <a:prstGeom prst="ellipse">
              <a:avLst/>
            </a:prstGeom>
            <a:solidFill>
              <a:srgbClr val="0033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l-BE"/>
            </a:p>
          </p:txBody>
        </p:sp>
      </p:grpSp>
      <p:grpSp>
        <p:nvGrpSpPr>
          <p:cNvPr id="228440" name="Group 88"/>
          <p:cNvGrpSpPr>
            <a:grpSpLocks/>
          </p:cNvGrpSpPr>
          <p:nvPr>
            <p:custDataLst>
              <p:tags r:id="rId27"/>
            </p:custDataLst>
          </p:nvPr>
        </p:nvGrpSpPr>
        <p:grpSpPr bwMode="auto">
          <a:xfrm>
            <a:off x="2184400" y="5076825"/>
            <a:ext cx="286658" cy="289653"/>
            <a:chOff x="2058" y="3010"/>
            <a:chExt cx="312" cy="312"/>
          </a:xfrm>
        </p:grpSpPr>
        <p:sp>
          <p:nvSpPr>
            <p:cNvPr id="228441" name="Oval 89"/>
            <p:cNvSpPr>
              <a:spLocks noChangeArrowheads="1"/>
            </p:cNvSpPr>
            <p:nvPr/>
          </p:nvSpPr>
          <p:spPr bwMode="auto">
            <a:xfrm>
              <a:off x="2058" y="3010"/>
              <a:ext cx="312" cy="312"/>
            </a:xfrm>
            <a:prstGeom prst="ellipse">
              <a:avLst/>
            </a:prstGeom>
            <a:solidFill>
              <a:srgbClr val="0033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l-BE"/>
            </a:p>
          </p:txBody>
        </p:sp>
        <p:sp>
          <p:nvSpPr>
            <p:cNvPr id="228442" name="Oval 90"/>
            <p:cNvSpPr>
              <a:spLocks noChangeArrowheads="1"/>
            </p:cNvSpPr>
            <p:nvPr/>
          </p:nvSpPr>
          <p:spPr bwMode="auto">
            <a:xfrm>
              <a:off x="2171" y="3124"/>
              <a:ext cx="85" cy="85"/>
            </a:xfrm>
            <a:prstGeom prst="ellipse">
              <a:avLst/>
            </a:prstGeom>
            <a:solidFill>
              <a:srgbClr val="0033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l-BE"/>
            </a:p>
          </p:txBody>
        </p:sp>
      </p:grpSp>
      <p:sp>
        <p:nvSpPr>
          <p:cNvPr id="228443" name="Text Box 91"/>
          <p:cNvSpPr txBox="1">
            <a:spLocks noChangeArrowheads="1"/>
          </p:cNvSpPr>
          <p:nvPr>
            <p:custDataLst>
              <p:tags r:id="rId28"/>
            </p:custDataLst>
          </p:nvPr>
        </p:nvSpPr>
        <p:spPr bwMode="auto">
          <a:xfrm>
            <a:off x="1835150" y="3830638"/>
            <a:ext cx="944668" cy="2815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l" eaLnBrk="0" hangingPunct="0"/>
            <a:r>
              <a:rPr lang="en-GB" sz="1200">
                <a:solidFill>
                  <a:srgbClr val="000066"/>
                </a:solidFill>
                <a:latin typeface="Tahoma" pitchFamily="34" charset="0"/>
              </a:rPr>
              <a:t>projects</a:t>
            </a:r>
          </a:p>
        </p:txBody>
      </p:sp>
      <p:sp>
        <p:nvSpPr>
          <p:cNvPr id="228444" name="AutoShape 92"/>
          <p:cNvSpPr>
            <a:spLocks noChangeArrowheads="1"/>
          </p:cNvSpPr>
          <p:nvPr>
            <p:custDataLst>
              <p:tags r:id="rId29"/>
            </p:custDataLst>
          </p:nvPr>
        </p:nvSpPr>
        <p:spPr bwMode="auto">
          <a:xfrm>
            <a:off x="5780088" y="4838699"/>
            <a:ext cx="164502" cy="157845"/>
          </a:xfrm>
          <a:prstGeom prst="can">
            <a:avLst>
              <a:gd name="adj" fmla="val 25000"/>
            </a:avLst>
          </a:prstGeom>
          <a:solidFill>
            <a:srgbClr val="0033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l-BE"/>
          </a:p>
        </p:txBody>
      </p:sp>
      <p:sp>
        <p:nvSpPr>
          <p:cNvPr id="228445" name="AutoShape 93"/>
          <p:cNvSpPr>
            <a:spLocks noChangeArrowheads="1"/>
          </p:cNvSpPr>
          <p:nvPr>
            <p:custDataLst>
              <p:tags r:id="rId30"/>
            </p:custDataLst>
          </p:nvPr>
        </p:nvSpPr>
        <p:spPr bwMode="auto">
          <a:xfrm>
            <a:off x="6211888" y="4684713"/>
            <a:ext cx="164502" cy="157844"/>
          </a:xfrm>
          <a:prstGeom prst="can">
            <a:avLst>
              <a:gd name="adj" fmla="val 25000"/>
            </a:avLst>
          </a:prstGeom>
          <a:solidFill>
            <a:srgbClr val="0033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l-BE"/>
          </a:p>
        </p:txBody>
      </p:sp>
      <p:sp>
        <p:nvSpPr>
          <p:cNvPr id="228446" name="AutoShape 94"/>
          <p:cNvSpPr>
            <a:spLocks noChangeArrowheads="1"/>
          </p:cNvSpPr>
          <p:nvPr>
            <p:custDataLst>
              <p:tags r:id="rId31"/>
            </p:custDataLst>
          </p:nvPr>
        </p:nvSpPr>
        <p:spPr bwMode="auto">
          <a:xfrm>
            <a:off x="6356349" y="4911724"/>
            <a:ext cx="164503" cy="157845"/>
          </a:xfrm>
          <a:prstGeom prst="can">
            <a:avLst>
              <a:gd name="adj" fmla="val 25000"/>
            </a:avLst>
          </a:prstGeom>
          <a:solidFill>
            <a:srgbClr val="0033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l-BE"/>
          </a:p>
        </p:txBody>
      </p:sp>
      <p:sp>
        <p:nvSpPr>
          <p:cNvPr id="228447" name="AutoShape 95"/>
          <p:cNvSpPr>
            <a:spLocks noChangeArrowheads="1"/>
          </p:cNvSpPr>
          <p:nvPr>
            <p:custDataLst>
              <p:tags r:id="rId32"/>
            </p:custDataLst>
          </p:nvPr>
        </p:nvSpPr>
        <p:spPr bwMode="auto">
          <a:xfrm>
            <a:off x="6067424" y="4875213"/>
            <a:ext cx="164503" cy="157844"/>
          </a:xfrm>
          <a:prstGeom prst="can">
            <a:avLst>
              <a:gd name="adj" fmla="val 25000"/>
            </a:avLst>
          </a:prstGeom>
          <a:solidFill>
            <a:srgbClr val="0033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l-BE"/>
          </a:p>
        </p:txBody>
      </p:sp>
      <p:sp>
        <p:nvSpPr>
          <p:cNvPr id="228448" name="AutoShape 96"/>
          <p:cNvSpPr>
            <a:spLocks noChangeArrowheads="1"/>
          </p:cNvSpPr>
          <p:nvPr>
            <p:custDataLst>
              <p:tags r:id="rId33"/>
            </p:custDataLst>
          </p:nvPr>
        </p:nvSpPr>
        <p:spPr bwMode="auto">
          <a:xfrm>
            <a:off x="5924549" y="5091113"/>
            <a:ext cx="164503" cy="157844"/>
          </a:xfrm>
          <a:prstGeom prst="can">
            <a:avLst>
              <a:gd name="adj" fmla="val 25000"/>
            </a:avLst>
          </a:prstGeom>
          <a:solidFill>
            <a:srgbClr val="0033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l-BE"/>
          </a:p>
        </p:txBody>
      </p:sp>
      <p:sp>
        <p:nvSpPr>
          <p:cNvPr id="228449" name="AutoShape 97"/>
          <p:cNvSpPr>
            <a:spLocks noChangeArrowheads="1"/>
          </p:cNvSpPr>
          <p:nvPr>
            <p:custDataLst>
              <p:tags r:id="rId34"/>
            </p:custDataLst>
          </p:nvPr>
        </p:nvSpPr>
        <p:spPr bwMode="auto">
          <a:xfrm>
            <a:off x="5924549" y="4622799"/>
            <a:ext cx="164503" cy="157845"/>
          </a:xfrm>
          <a:prstGeom prst="can">
            <a:avLst>
              <a:gd name="adj" fmla="val 25000"/>
            </a:avLst>
          </a:prstGeom>
          <a:solidFill>
            <a:srgbClr val="0033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l-BE"/>
          </a:p>
        </p:txBody>
      </p:sp>
      <p:sp>
        <p:nvSpPr>
          <p:cNvPr id="228450" name="Text Box 98"/>
          <p:cNvSpPr txBox="1">
            <a:spLocks noChangeArrowheads="1"/>
          </p:cNvSpPr>
          <p:nvPr>
            <p:custDataLst>
              <p:tags r:id="rId35"/>
            </p:custDataLst>
          </p:nvPr>
        </p:nvSpPr>
        <p:spPr bwMode="auto">
          <a:xfrm>
            <a:off x="5651500" y="2020888"/>
            <a:ext cx="1143374" cy="2815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CC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l" eaLnBrk="0" hangingPunct="0"/>
            <a:r>
              <a:rPr lang="en-GB" sz="1200">
                <a:solidFill>
                  <a:srgbClr val="000066"/>
                </a:solidFill>
                <a:latin typeface="Tahoma" pitchFamily="34" charset="0"/>
              </a:rPr>
              <a:t>publications</a:t>
            </a:r>
          </a:p>
        </p:txBody>
      </p:sp>
      <p:sp>
        <p:nvSpPr>
          <p:cNvPr id="228451" name="AutoShape 99"/>
          <p:cNvSpPr>
            <a:spLocks noChangeArrowheads="1"/>
          </p:cNvSpPr>
          <p:nvPr>
            <p:custDataLst>
              <p:tags r:id="rId36"/>
            </p:custDataLst>
          </p:nvPr>
        </p:nvSpPr>
        <p:spPr bwMode="auto">
          <a:xfrm>
            <a:off x="5976938" y="2444749"/>
            <a:ext cx="234538" cy="157845"/>
          </a:xfrm>
          <a:prstGeom prst="flowChartMultidocument">
            <a:avLst/>
          </a:prstGeom>
          <a:solidFill>
            <a:srgbClr val="0033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l-BE"/>
          </a:p>
        </p:txBody>
      </p:sp>
      <p:sp>
        <p:nvSpPr>
          <p:cNvPr id="228452" name="AutoShape 100"/>
          <p:cNvSpPr>
            <a:spLocks noChangeArrowheads="1"/>
          </p:cNvSpPr>
          <p:nvPr>
            <p:custDataLst>
              <p:tags r:id="rId37"/>
            </p:custDataLst>
          </p:nvPr>
        </p:nvSpPr>
        <p:spPr bwMode="auto">
          <a:xfrm>
            <a:off x="6230937" y="2341563"/>
            <a:ext cx="232909" cy="157844"/>
          </a:xfrm>
          <a:prstGeom prst="flowChartMultidocument">
            <a:avLst/>
          </a:prstGeom>
          <a:solidFill>
            <a:srgbClr val="0033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l-BE"/>
          </a:p>
        </p:txBody>
      </p:sp>
      <p:sp>
        <p:nvSpPr>
          <p:cNvPr id="228453" name="AutoShape 101"/>
          <p:cNvSpPr>
            <a:spLocks noChangeArrowheads="1"/>
          </p:cNvSpPr>
          <p:nvPr>
            <p:custDataLst>
              <p:tags r:id="rId38"/>
            </p:custDataLst>
          </p:nvPr>
        </p:nvSpPr>
        <p:spPr bwMode="auto">
          <a:xfrm>
            <a:off x="6180137" y="2598738"/>
            <a:ext cx="232909" cy="157844"/>
          </a:xfrm>
          <a:prstGeom prst="flowChartMultidocument">
            <a:avLst/>
          </a:prstGeom>
          <a:solidFill>
            <a:srgbClr val="0033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l-BE"/>
          </a:p>
        </p:txBody>
      </p:sp>
      <p:sp>
        <p:nvSpPr>
          <p:cNvPr id="228454" name="AutoShape 102"/>
          <p:cNvSpPr>
            <a:spLocks noChangeArrowheads="1"/>
          </p:cNvSpPr>
          <p:nvPr>
            <p:custDataLst>
              <p:tags r:id="rId39"/>
            </p:custDataLst>
          </p:nvPr>
        </p:nvSpPr>
        <p:spPr bwMode="auto">
          <a:xfrm>
            <a:off x="5799138" y="2598738"/>
            <a:ext cx="234538" cy="157844"/>
          </a:xfrm>
          <a:prstGeom prst="flowChartMultidocument">
            <a:avLst/>
          </a:prstGeom>
          <a:solidFill>
            <a:srgbClr val="0033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l-BE"/>
          </a:p>
        </p:txBody>
      </p:sp>
      <p:sp>
        <p:nvSpPr>
          <p:cNvPr id="228455" name="AutoShape 103"/>
          <p:cNvSpPr>
            <a:spLocks noChangeArrowheads="1"/>
          </p:cNvSpPr>
          <p:nvPr>
            <p:custDataLst>
              <p:tags r:id="rId40"/>
            </p:custDataLst>
          </p:nvPr>
        </p:nvSpPr>
        <p:spPr bwMode="auto">
          <a:xfrm>
            <a:off x="6053138" y="2778124"/>
            <a:ext cx="234538" cy="157845"/>
          </a:xfrm>
          <a:prstGeom prst="flowChartMultidocument">
            <a:avLst/>
          </a:prstGeom>
          <a:solidFill>
            <a:srgbClr val="0033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l-BE"/>
          </a:p>
        </p:txBody>
      </p:sp>
      <p:sp>
        <p:nvSpPr>
          <p:cNvPr id="228456" name="AutoShape 104"/>
          <p:cNvSpPr>
            <a:spLocks noChangeArrowheads="1"/>
          </p:cNvSpPr>
          <p:nvPr>
            <p:custDataLst>
              <p:tags r:id="rId41"/>
            </p:custDataLst>
          </p:nvPr>
        </p:nvSpPr>
        <p:spPr bwMode="auto">
          <a:xfrm>
            <a:off x="5722938" y="2341563"/>
            <a:ext cx="234538" cy="157844"/>
          </a:xfrm>
          <a:prstGeom prst="flowChartMultidocument">
            <a:avLst/>
          </a:prstGeom>
          <a:solidFill>
            <a:srgbClr val="0033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l-BE"/>
          </a:p>
        </p:txBody>
      </p:sp>
      <p:sp>
        <p:nvSpPr>
          <p:cNvPr id="228457" name="AutoShape 105"/>
          <p:cNvSpPr>
            <a:spLocks noChangeArrowheads="1"/>
          </p:cNvSpPr>
          <p:nvPr>
            <p:custDataLst>
              <p:tags r:id="rId42"/>
            </p:custDataLst>
          </p:nvPr>
        </p:nvSpPr>
        <p:spPr bwMode="auto">
          <a:xfrm>
            <a:off x="6357937" y="2727324"/>
            <a:ext cx="232909" cy="157845"/>
          </a:xfrm>
          <a:prstGeom prst="flowChartMultidocument">
            <a:avLst/>
          </a:prstGeom>
          <a:solidFill>
            <a:srgbClr val="0033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l-BE"/>
          </a:p>
        </p:txBody>
      </p:sp>
      <p:sp>
        <p:nvSpPr>
          <p:cNvPr id="228458" name="AutoShape 106"/>
          <p:cNvSpPr>
            <a:spLocks noChangeArrowheads="1"/>
          </p:cNvSpPr>
          <p:nvPr>
            <p:custDataLst>
              <p:tags r:id="rId43"/>
            </p:custDataLst>
          </p:nvPr>
        </p:nvSpPr>
        <p:spPr bwMode="auto">
          <a:xfrm>
            <a:off x="6484937" y="2520949"/>
            <a:ext cx="232909" cy="157845"/>
          </a:xfrm>
          <a:prstGeom prst="flowChartMultidocument">
            <a:avLst/>
          </a:prstGeom>
          <a:solidFill>
            <a:srgbClr val="0033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l-BE"/>
          </a:p>
        </p:txBody>
      </p:sp>
      <p:sp>
        <p:nvSpPr>
          <p:cNvPr id="228459" name="AutoShape 107"/>
          <p:cNvSpPr>
            <a:spLocks noChangeArrowheads="1"/>
          </p:cNvSpPr>
          <p:nvPr>
            <p:custDataLst>
              <p:tags r:id="rId44"/>
            </p:custDataLst>
          </p:nvPr>
        </p:nvSpPr>
        <p:spPr bwMode="auto">
          <a:xfrm>
            <a:off x="5632450" y="3408363"/>
            <a:ext cx="206850" cy="131808"/>
          </a:xfrm>
          <a:prstGeom prst="roundRect">
            <a:avLst>
              <a:gd name="adj" fmla="val 16667"/>
            </a:avLst>
          </a:prstGeom>
          <a:solidFill>
            <a:srgbClr val="0033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l-BE"/>
          </a:p>
        </p:txBody>
      </p:sp>
      <p:sp>
        <p:nvSpPr>
          <p:cNvPr id="228460" name="AutoShape 108"/>
          <p:cNvSpPr>
            <a:spLocks noChangeArrowheads="1"/>
          </p:cNvSpPr>
          <p:nvPr>
            <p:custDataLst>
              <p:tags r:id="rId45"/>
            </p:custDataLst>
          </p:nvPr>
        </p:nvSpPr>
        <p:spPr bwMode="auto">
          <a:xfrm>
            <a:off x="5724525" y="3506788"/>
            <a:ext cx="208478" cy="131808"/>
          </a:xfrm>
          <a:prstGeom prst="roundRect">
            <a:avLst>
              <a:gd name="adj" fmla="val 16667"/>
            </a:avLst>
          </a:prstGeom>
          <a:solidFill>
            <a:srgbClr val="0033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l-BE"/>
          </a:p>
        </p:txBody>
      </p:sp>
      <p:sp>
        <p:nvSpPr>
          <p:cNvPr id="228461" name="AutoShape 109"/>
          <p:cNvSpPr>
            <a:spLocks noChangeArrowheads="1"/>
          </p:cNvSpPr>
          <p:nvPr>
            <p:custDataLst>
              <p:tags r:id="rId46"/>
            </p:custDataLst>
          </p:nvPr>
        </p:nvSpPr>
        <p:spPr bwMode="auto">
          <a:xfrm>
            <a:off x="5832475" y="3614738"/>
            <a:ext cx="206850" cy="131808"/>
          </a:xfrm>
          <a:prstGeom prst="roundRect">
            <a:avLst>
              <a:gd name="adj" fmla="val 16667"/>
            </a:avLst>
          </a:prstGeom>
          <a:solidFill>
            <a:srgbClr val="0033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l-BE"/>
          </a:p>
        </p:txBody>
      </p:sp>
      <p:sp>
        <p:nvSpPr>
          <p:cNvPr id="228462" name="AutoShape 110"/>
          <p:cNvSpPr>
            <a:spLocks noChangeArrowheads="1"/>
          </p:cNvSpPr>
          <p:nvPr>
            <p:custDataLst>
              <p:tags r:id="rId47"/>
            </p:custDataLst>
          </p:nvPr>
        </p:nvSpPr>
        <p:spPr bwMode="auto">
          <a:xfrm>
            <a:off x="5940425" y="3722688"/>
            <a:ext cx="208478" cy="131808"/>
          </a:xfrm>
          <a:prstGeom prst="roundRect">
            <a:avLst>
              <a:gd name="adj" fmla="val 16667"/>
            </a:avLst>
          </a:prstGeom>
          <a:solidFill>
            <a:srgbClr val="0033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l-BE"/>
          </a:p>
        </p:txBody>
      </p:sp>
      <p:sp>
        <p:nvSpPr>
          <p:cNvPr id="228463" name="Text Box 111"/>
          <p:cNvSpPr txBox="1">
            <a:spLocks noChangeArrowheads="1"/>
          </p:cNvSpPr>
          <p:nvPr>
            <p:custDataLst>
              <p:tags r:id="rId48"/>
            </p:custDataLst>
          </p:nvPr>
        </p:nvSpPr>
        <p:spPr bwMode="auto">
          <a:xfrm>
            <a:off x="5219700" y="3111499"/>
            <a:ext cx="781794" cy="2815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l"/>
            <a:r>
              <a:rPr lang="en-GB" sz="1200">
                <a:solidFill>
                  <a:srgbClr val="000066"/>
                </a:solidFill>
                <a:latin typeface="Tahoma" pitchFamily="34" charset="0"/>
              </a:rPr>
              <a:t>patents</a:t>
            </a:r>
          </a:p>
        </p:txBody>
      </p:sp>
      <p:sp>
        <p:nvSpPr>
          <p:cNvPr id="228464" name="AutoShape 112"/>
          <p:cNvSpPr>
            <a:spLocks noChangeArrowheads="1"/>
          </p:cNvSpPr>
          <p:nvPr>
            <p:custDataLst>
              <p:tags r:id="rId49"/>
            </p:custDataLst>
          </p:nvPr>
        </p:nvSpPr>
        <p:spPr bwMode="auto">
          <a:xfrm>
            <a:off x="6329363" y="3827463"/>
            <a:ext cx="208478" cy="209917"/>
          </a:xfrm>
          <a:prstGeom prst="cube">
            <a:avLst>
              <a:gd name="adj" fmla="val 25000"/>
            </a:avLst>
          </a:prstGeom>
          <a:solidFill>
            <a:srgbClr val="0033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l-BE"/>
          </a:p>
        </p:txBody>
      </p:sp>
      <p:sp>
        <p:nvSpPr>
          <p:cNvPr id="228465" name="AutoShape 113"/>
          <p:cNvSpPr>
            <a:spLocks noChangeArrowheads="1"/>
          </p:cNvSpPr>
          <p:nvPr>
            <p:custDataLst>
              <p:tags r:id="rId50"/>
            </p:custDataLst>
          </p:nvPr>
        </p:nvSpPr>
        <p:spPr bwMode="auto">
          <a:xfrm>
            <a:off x="6607175" y="3751263"/>
            <a:ext cx="208478" cy="209917"/>
          </a:xfrm>
          <a:prstGeom prst="cube">
            <a:avLst>
              <a:gd name="adj" fmla="val 25000"/>
            </a:avLst>
          </a:prstGeom>
          <a:solidFill>
            <a:srgbClr val="0033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l-BE"/>
          </a:p>
        </p:txBody>
      </p:sp>
      <p:sp>
        <p:nvSpPr>
          <p:cNvPr id="228466" name="AutoShape 114"/>
          <p:cNvSpPr>
            <a:spLocks noChangeArrowheads="1"/>
          </p:cNvSpPr>
          <p:nvPr>
            <p:custDataLst>
              <p:tags r:id="rId51"/>
            </p:custDataLst>
          </p:nvPr>
        </p:nvSpPr>
        <p:spPr bwMode="auto">
          <a:xfrm>
            <a:off x="6380162" y="3468688"/>
            <a:ext cx="206849" cy="209917"/>
          </a:xfrm>
          <a:prstGeom prst="cube">
            <a:avLst>
              <a:gd name="adj" fmla="val 25000"/>
            </a:avLst>
          </a:prstGeom>
          <a:solidFill>
            <a:srgbClr val="0033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l-BE"/>
          </a:p>
        </p:txBody>
      </p:sp>
      <p:sp>
        <p:nvSpPr>
          <p:cNvPr id="228467" name="AutoShape 115"/>
          <p:cNvSpPr>
            <a:spLocks noChangeArrowheads="1"/>
          </p:cNvSpPr>
          <p:nvPr>
            <p:custDataLst>
              <p:tags r:id="rId52"/>
            </p:custDataLst>
          </p:nvPr>
        </p:nvSpPr>
        <p:spPr bwMode="auto">
          <a:xfrm>
            <a:off x="6632575" y="3468688"/>
            <a:ext cx="208478" cy="209917"/>
          </a:xfrm>
          <a:prstGeom prst="cube">
            <a:avLst>
              <a:gd name="adj" fmla="val 25000"/>
            </a:avLst>
          </a:prstGeom>
          <a:solidFill>
            <a:srgbClr val="0033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l-BE"/>
          </a:p>
        </p:txBody>
      </p:sp>
      <p:sp>
        <p:nvSpPr>
          <p:cNvPr id="228468" name="Text Box 116"/>
          <p:cNvSpPr txBox="1">
            <a:spLocks noChangeArrowheads="1"/>
          </p:cNvSpPr>
          <p:nvPr>
            <p:custDataLst>
              <p:tags r:id="rId53"/>
            </p:custDataLst>
          </p:nvPr>
        </p:nvSpPr>
        <p:spPr bwMode="auto">
          <a:xfrm>
            <a:off x="3492499" y="4551363"/>
            <a:ext cx="1030991" cy="2815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l"/>
            <a:r>
              <a:rPr lang="en-GB" sz="1200">
                <a:solidFill>
                  <a:srgbClr val="000066"/>
                </a:solidFill>
                <a:latin typeface="Tahoma" pitchFamily="34" charset="0"/>
              </a:rPr>
              <a:t>equipment</a:t>
            </a:r>
          </a:p>
        </p:txBody>
      </p:sp>
      <p:grpSp>
        <p:nvGrpSpPr>
          <p:cNvPr id="228469" name="Group 117"/>
          <p:cNvGrpSpPr>
            <a:grpSpLocks/>
          </p:cNvGrpSpPr>
          <p:nvPr>
            <p:custDataLst>
              <p:tags r:id="rId54"/>
            </p:custDataLst>
          </p:nvPr>
        </p:nvGrpSpPr>
        <p:grpSpPr bwMode="auto">
          <a:xfrm>
            <a:off x="4489450" y="4803774"/>
            <a:ext cx="1118943" cy="476789"/>
            <a:chOff x="2880" y="3691"/>
            <a:chExt cx="1219" cy="514"/>
          </a:xfrm>
        </p:grpSpPr>
        <p:sp>
          <p:nvSpPr>
            <p:cNvPr id="228470" name="AutoShape 118"/>
            <p:cNvSpPr>
              <a:spLocks noChangeArrowheads="1"/>
            </p:cNvSpPr>
            <p:nvPr/>
          </p:nvSpPr>
          <p:spPr bwMode="auto">
            <a:xfrm>
              <a:off x="2880" y="3691"/>
              <a:ext cx="340" cy="174"/>
            </a:xfrm>
            <a:prstGeom prst="plus">
              <a:avLst>
                <a:gd name="adj" fmla="val 25000"/>
              </a:avLst>
            </a:prstGeom>
            <a:solidFill>
              <a:srgbClr val="0033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l-BE"/>
            </a:p>
          </p:txBody>
        </p:sp>
        <p:sp>
          <p:nvSpPr>
            <p:cNvPr id="228471" name="AutoShape 119"/>
            <p:cNvSpPr>
              <a:spLocks noChangeArrowheads="1"/>
            </p:cNvSpPr>
            <p:nvPr/>
          </p:nvSpPr>
          <p:spPr bwMode="auto">
            <a:xfrm>
              <a:off x="3334" y="3974"/>
              <a:ext cx="340" cy="174"/>
            </a:xfrm>
            <a:prstGeom prst="plus">
              <a:avLst>
                <a:gd name="adj" fmla="val 25000"/>
              </a:avLst>
            </a:prstGeom>
            <a:solidFill>
              <a:srgbClr val="0033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l-BE"/>
            </a:p>
          </p:txBody>
        </p:sp>
        <p:sp>
          <p:nvSpPr>
            <p:cNvPr id="228472" name="AutoShape 120"/>
            <p:cNvSpPr>
              <a:spLocks noChangeArrowheads="1"/>
            </p:cNvSpPr>
            <p:nvPr/>
          </p:nvSpPr>
          <p:spPr bwMode="auto">
            <a:xfrm>
              <a:off x="2880" y="4031"/>
              <a:ext cx="340" cy="174"/>
            </a:xfrm>
            <a:prstGeom prst="plus">
              <a:avLst>
                <a:gd name="adj" fmla="val 25000"/>
              </a:avLst>
            </a:prstGeom>
            <a:solidFill>
              <a:srgbClr val="0033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l-BE"/>
            </a:p>
          </p:txBody>
        </p:sp>
        <p:sp>
          <p:nvSpPr>
            <p:cNvPr id="228473" name="AutoShape 121"/>
            <p:cNvSpPr>
              <a:spLocks noChangeArrowheads="1"/>
            </p:cNvSpPr>
            <p:nvPr/>
          </p:nvSpPr>
          <p:spPr bwMode="auto">
            <a:xfrm>
              <a:off x="3759" y="3946"/>
              <a:ext cx="340" cy="174"/>
            </a:xfrm>
            <a:prstGeom prst="plus">
              <a:avLst>
                <a:gd name="adj" fmla="val 25000"/>
              </a:avLst>
            </a:prstGeom>
            <a:solidFill>
              <a:srgbClr val="0033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l-BE"/>
            </a:p>
          </p:txBody>
        </p:sp>
        <p:sp>
          <p:nvSpPr>
            <p:cNvPr id="228474" name="AutoShape 122"/>
            <p:cNvSpPr>
              <a:spLocks noChangeArrowheads="1"/>
            </p:cNvSpPr>
            <p:nvPr/>
          </p:nvSpPr>
          <p:spPr bwMode="auto">
            <a:xfrm>
              <a:off x="3305" y="3719"/>
              <a:ext cx="340" cy="174"/>
            </a:xfrm>
            <a:prstGeom prst="plus">
              <a:avLst>
                <a:gd name="adj" fmla="val 25000"/>
              </a:avLst>
            </a:prstGeom>
            <a:solidFill>
              <a:srgbClr val="0033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l-BE"/>
            </a:p>
          </p:txBody>
        </p:sp>
      </p:grpSp>
      <p:sp>
        <p:nvSpPr>
          <p:cNvPr id="228475" name="AutoShape 123"/>
          <p:cNvSpPr>
            <a:spLocks noChangeArrowheads="1"/>
          </p:cNvSpPr>
          <p:nvPr>
            <p:custDataLst>
              <p:tags r:id="rId55"/>
            </p:custDataLst>
          </p:nvPr>
        </p:nvSpPr>
        <p:spPr bwMode="auto">
          <a:xfrm>
            <a:off x="4572000" y="2427288"/>
            <a:ext cx="320862" cy="237581"/>
          </a:xfrm>
          <a:prstGeom prst="pentagon">
            <a:avLst/>
          </a:prstGeom>
          <a:solidFill>
            <a:srgbClr val="0033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l-BE"/>
          </a:p>
        </p:txBody>
      </p:sp>
      <p:sp>
        <p:nvSpPr>
          <p:cNvPr id="228476" name="AutoShape 124"/>
          <p:cNvSpPr>
            <a:spLocks noChangeArrowheads="1"/>
          </p:cNvSpPr>
          <p:nvPr>
            <p:custDataLst>
              <p:tags r:id="rId56"/>
            </p:custDataLst>
          </p:nvPr>
        </p:nvSpPr>
        <p:spPr bwMode="auto">
          <a:xfrm>
            <a:off x="4787900" y="2174875"/>
            <a:ext cx="320862" cy="237581"/>
          </a:xfrm>
          <a:prstGeom prst="pentagon">
            <a:avLst/>
          </a:prstGeom>
          <a:solidFill>
            <a:srgbClr val="0033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l-BE"/>
          </a:p>
        </p:txBody>
      </p:sp>
      <p:grpSp>
        <p:nvGrpSpPr>
          <p:cNvPr id="228510" name="Group 158"/>
          <p:cNvGrpSpPr>
            <a:grpSpLocks/>
          </p:cNvGrpSpPr>
          <p:nvPr>
            <p:custDataLst>
              <p:tags r:id="rId57"/>
            </p:custDataLst>
          </p:nvPr>
        </p:nvGrpSpPr>
        <p:grpSpPr bwMode="auto">
          <a:xfrm>
            <a:off x="2808288" y="4225925"/>
            <a:ext cx="286658" cy="289653"/>
            <a:chOff x="2058" y="3010"/>
            <a:chExt cx="312" cy="312"/>
          </a:xfrm>
        </p:grpSpPr>
        <p:sp>
          <p:nvSpPr>
            <p:cNvPr id="228511" name="Oval 159"/>
            <p:cNvSpPr>
              <a:spLocks noChangeArrowheads="1"/>
            </p:cNvSpPr>
            <p:nvPr/>
          </p:nvSpPr>
          <p:spPr bwMode="auto">
            <a:xfrm>
              <a:off x="2058" y="3010"/>
              <a:ext cx="312" cy="312"/>
            </a:xfrm>
            <a:prstGeom prst="ellipse">
              <a:avLst/>
            </a:prstGeom>
            <a:solidFill>
              <a:srgbClr val="0033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l-BE"/>
            </a:p>
          </p:txBody>
        </p:sp>
        <p:sp>
          <p:nvSpPr>
            <p:cNvPr id="228512" name="Oval 160"/>
            <p:cNvSpPr>
              <a:spLocks noChangeArrowheads="1"/>
            </p:cNvSpPr>
            <p:nvPr/>
          </p:nvSpPr>
          <p:spPr bwMode="auto">
            <a:xfrm>
              <a:off x="2171" y="3124"/>
              <a:ext cx="85" cy="85"/>
            </a:xfrm>
            <a:prstGeom prst="ellipse">
              <a:avLst/>
            </a:prstGeom>
            <a:solidFill>
              <a:srgbClr val="0033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l-BE"/>
            </a:p>
          </p:txBody>
        </p:sp>
      </p:grpSp>
      <p:grpSp>
        <p:nvGrpSpPr>
          <p:cNvPr id="228513" name="Group 161"/>
          <p:cNvGrpSpPr>
            <a:grpSpLocks/>
          </p:cNvGrpSpPr>
          <p:nvPr>
            <p:custDataLst>
              <p:tags r:id="rId58"/>
            </p:custDataLst>
          </p:nvPr>
        </p:nvGrpSpPr>
        <p:grpSpPr bwMode="auto">
          <a:xfrm>
            <a:off x="3059113" y="4521200"/>
            <a:ext cx="286658" cy="289653"/>
            <a:chOff x="2058" y="3010"/>
            <a:chExt cx="312" cy="312"/>
          </a:xfrm>
        </p:grpSpPr>
        <p:sp>
          <p:nvSpPr>
            <p:cNvPr id="228514" name="Oval 162"/>
            <p:cNvSpPr>
              <a:spLocks noChangeArrowheads="1"/>
            </p:cNvSpPr>
            <p:nvPr/>
          </p:nvSpPr>
          <p:spPr bwMode="auto">
            <a:xfrm>
              <a:off x="2058" y="3010"/>
              <a:ext cx="312" cy="312"/>
            </a:xfrm>
            <a:prstGeom prst="ellipse">
              <a:avLst/>
            </a:prstGeom>
            <a:solidFill>
              <a:srgbClr val="0033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l-BE"/>
            </a:p>
          </p:txBody>
        </p:sp>
        <p:sp>
          <p:nvSpPr>
            <p:cNvPr id="228515" name="Oval 163"/>
            <p:cNvSpPr>
              <a:spLocks noChangeArrowheads="1"/>
            </p:cNvSpPr>
            <p:nvPr/>
          </p:nvSpPr>
          <p:spPr bwMode="auto">
            <a:xfrm>
              <a:off x="2171" y="3124"/>
              <a:ext cx="85" cy="85"/>
            </a:xfrm>
            <a:prstGeom prst="ellipse">
              <a:avLst/>
            </a:prstGeom>
            <a:solidFill>
              <a:srgbClr val="0033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l-BE"/>
            </a:p>
          </p:txBody>
        </p:sp>
      </p:grpSp>
      <p:grpSp>
        <p:nvGrpSpPr>
          <p:cNvPr id="228516" name="Group 164"/>
          <p:cNvGrpSpPr>
            <a:grpSpLocks/>
          </p:cNvGrpSpPr>
          <p:nvPr>
            <p:custDataLst>
              <p:tags r:id="rId59"/>
            </p:custDataLst>
          </p:nvPr>
        </p:nvGrpSpPr>
        <p:grpSpPr bwMode="auto">
          <a:xfrm>
            <a:off x="2627313" y="4551363"/>
            <a:ext cx="286658" cy="289653"/>
            <a:chOff x="2058" y="3010"/>
            <a:chExt cx="312" cy="312"/>
          </a:xfrm>
        </p:grpSpPr>
        <p:sp>
          <p:nvSpPr>
            <p:cNvPr id="228517" name="Oval 165"/>
            <p:cNvSpPr>
              <a:spLocks noChangeArrowheads="1"/>
            </p:cNvSpPr>
            <p:nvPr/>
          </p:nvSpPr>
          <p:spPr bwMode="auto">
            <a:xfrm>
              <a:off x="2058" y="3010"/>
              <a:ext cx="312" cy="312"/>
            </a:xfrm>
            <a:prstGeom prst="ellipse">
              <a:avLst/>
            </a:prstGeom>
            <a:solidFill>
              <a:srgbClr val="0033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l-BE"/>
            </a:p>
          </p:txBody>
        </p:sp>
        <p:sp>
          <p:nvSpPr>
            <p:cNvPr id="228518" name="Oval 166"/>
            <p:cNvSpPr>
              <a:spLocks noChangeArrowheads="1"/>
            </p:cNvSpPr>
            <p:nvPr/>
          </p:nvSpPr>
          <p:spPr bwMode="auto">
            <a:xfrm>
              <a:off x="2171" y="3124"/>
              <a:ext cx="85" cy="85"/>
            </a:xfrm>
            <a:prstGeom prst="ellipse">
              <a:avLst/>
            </a:prstGeom>
            <a:solidFill>
              <a:srgbClr val="0033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l-BE"/>
            </a:p>
          </p:txBody>
        </p:sp>
      </p:grpSp>
      <p:grpSp>
        <p:nvGrpSpPr>
          <p:cNvPr id="228519" name="Group 167"/>
          <p:cNvGrpSpPr>
            <a:grpSpLocks/>
          </p:cNvGrpSpPr>
          <p:nvPr>
            <p:custDataLst>
              <p:tags r:id="rId60"/>
            </p:custDataLst>
          </p:nvPr>
        </p:nvGrpSpPr>
        <p:grpSpPr bwMode="auto">
          <a:xfrm>
            <a:off x="2519362" y="4911725"/>
            <a:ext cx="285029" cy="289653"/>
            <a:chOff x="2058" y="3010"/>
            <a:chExt cx="312" cy="312"/>
          </a:xfrm>
        </p:grpSpPr>
        <p:sp>
          <p:nvSpPr>
            <p:cNvPr id="228520" name="Oval 168"/>
            <p:cNvSpPr>
              <a:spLocks noChangeArrowheads="1"/>
            </p:cNvSpPr>
            <p:nvPr/>
          </p:nvSpPr>
          <p:spPr bwMode="auto">
            <a:xfrm>
              <a:off x="2058" y="3010"/>
              <a:ext cx="312" cy="312"/>
            </a:xfrm>
            <a:prstGeom prst="ellipse">
              <a:avLst/>
            </a:prstGeom>
            <a:solidFill>
              <a:srgbClr val="0033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l-BE"/>
            </a:p>
          </p:txBody>
        </p:sp>
        <p:sp>
          <p:nvSpPr>
            <p:cNvPr id="228521" name="Oval 169"/>
            <p:cNvSpPr>
              <a:spLocks noChangeArrowheads="1"/>
            </p:cNvSpPr>
            <p:nvPr/>
          </p:nvSpPr>
          <p:spPr bwMode="auto">
            <a:xfrm>
              <a:off x="2171" y="3124"/>
              <a:ext cx="85" cy="85"/>
            </a:xfrm>
            <a:prstGeom prst="ellipse">
              <a:avLst/>
            </a:prstGeom>
            <a:solidFill>
              <a:srgbClr val="0033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l-BE"/>
            </a:p>
          </p:txBody>
        </p:sp>
      </p:grpSp>
      <p:grpSp>
        <p:nvGrpSpPr>
          <p:cNvPr id="228522" name="Group 170"/>
          <p:cNvGrpSpPr>
            <a:grpSpLocks/>
          </p:cNvGrpSpPr>
          <p:nvPr>
            <p:custDataLst>
              <p:tags r:id="rId61"/>
            </p:custDataLst>
          </p:nvPr>
        </p:nvGrpSpPr>
        <p:grpSpPr bwMode="auto">
          <a:xfrm>
            <a:off x="2916238" y="4875213"/>
            <a:ext cx="286658" cy="289653"/>
            <a:chOff x="2058" y="3010"/>
            <a:chExt cx="312" cy="312"/>
          </a:xfrm>
        </p:grpSpPr>
        <p:sp>
          <p:nvSpPr>
            <p:cNvPr id="228523" name="Oval 171"/>
            <p:cNvSpPr>
              <a:spLocks noChangeArrowheads="1"/>
            </p:cNvSpPr>
            <p:nvPr/>
          </p:nvSpPr>
          <p:spPr bwMode="auto">
            <a:xfrm>
              <a:off x="2058" y="3010"/>
              <a:ext cx="312" cy="312"/>
            </a:xfrm>
            <a:prstGeom prst="ellipse">
              <a:avLst/>
            </a:prstGeom>
            <a:solidFill>
              <a:srgbClr val="0033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l-BE"/>
            </a:p>
          </p:txBody>
        </p:sp>
        <p:sp>
          <p:nvSpPr>
            <p:cNvPr id="228524" name="Oval 172"/>
            <p:cNvSpPr>
              <a:spLocks noChangeArrowheads="1"/>
            </p:cNvSpPr>
            <p:nvPr/>
          </p:nvSpPr>
          <p:spPr bwMode="auto">
            <a:xfrm>
              <a:off x="2171" y="3124"/>
              <a:ext cx="85" cy="85"/>
            </a:xfrm>
            <a:prstGeom prst="ellipse">
              <a:avLst/>
            </a:prstGeom>
            <a:solidFill>
              <a:srgbClr val="0033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l-BE"/>
            </a:p>
          </p:txBody>
        </p:sp>
      </p:grpSp>
      <p:sp>
        <p:nvSpPr>
          <p:cNvPr id="228525" name="AutoShape 173"/>
          <p:cNvSpPr>
            <a:spLocks noChangeArrowheads="1"/>
          </p:cNvSpPr>
          <p:nvPr>
            <p:custDataLst>
              <p:tags r:id="rId62"/>
            </p:custDataLst>
          </p:nvPr>
        </p:nvSpPr>
        <p:spPr bwMode="auto">
          <a:xfrm>
            <a:off x="3995737" y="4911725"/>
            <a:ext cx="182419" cy="172490"/>
          </a:xfrm>
          <a:prstGeom prst="flowChartOr">
            <a:avLst/>
          </a:prstGeom>
          <a:solidFill>
            <a:srgbClr val="0033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l-BE"/>
          </a:p>
        </p:txBody>
      </p:sp>
      <p:sp>
        <p:nvSpPr>
          <p:cNvPr id="228526" name="AutoShape 174"/>
          <p:cNvSpPr>
            <a:spLocks noChangeArrowheads="1"/>
          </p:cNvSpPr>
          <p:nvPr>
            <p:custDataLst>
              <p:tags r:id="rId63"/>
            </p:custDataLst>
          </p:nvPr>
        </p:nvSpPr>
        <p:spPr bwMode="auto">
          <a:xfrm>
            <a:off x="3746499" y="5091113"/>
            <a:ext cx="182419" cy="172490"/>
          </a:xfrm>
          <a:prstGeom prst="flowChartOr">
            <a:avLst/>
          </a:prstGeom>
          <a:solidFill>
            <a:srgbClr val="0033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l-BE"/>
          </a:p>
        </p:txBody>
      </p:sp>
      <p:sp>
        <p:nvSpPr>
          <p:cNvPr id="228527" name="AutoShape 175"/>
          <p:cNvSpPr>
            <a:spLocks noChangeArrowheads="1"/>
          </p:cNvSpPr>
          <p:nvPr>
            <p:custDataLst>
              <p:tags r:id="rId64"/>
            </p:custDataLst>
          </p:nvPr>
        </p:nvSpPr>
        <p:spPr bwMode="auto">
          <a:xfrm>
            <a:off x="3563937" y="4911725"/>
            <a:ext cx="182419" cy="172490"/>
          </a:xfrm>
          <a:prstGeom prst="flowChartOr">
            <a:avLst/>
          </a:prstGeom>
          <a:solidFill>
            <a:srgbClr val="0033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l-BE"/>
          </a:p>
        </p:txBody>
      </p:sp>
      <p:sp>
        <p:nvSpPr>
          <p:cNvPr id="228528" name="AutoShape 176"/>
          <p:cNvSpPr>
            <a:spLocks noChangeArrowheads="1"/>
          </p:cNvSpPr>
          <p:nvPr>
            <p:custDataLst>
              <p:tags r:id="rId65"/>
            </p:custDataLst>
          </p:nvPr>
        </p:nvSpPr>
        <p:spPr bwMode="auto">
          <a:xfrm>
            <a:off x="3779837" y="4838700"/>
            <a:ext cx="182419" cy="172490"/>
          </a:xfrm>
          <a:prstGeom prst="flowChartOr">
            <a:avLst/>
          </a:prstGeom>
          <a:solidFill>
            <a:srgbClr val="0033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l-BE"/>
          </a:p>
        </p:txBody>
      </p:sp>
      <p:sp>
        <p:nvSpPr>
          <p:cNvPr id="228540" name="Text Box 188"/>
          <p:cNvSpPr txBox="1">
            <a:spLocks noChangeArrowheads="1"/>
          </p:cNvSpPr>
          <p:nvPr>
            <p:custDataLst>
              <p:tags r:id="rId66"/>
            </p:custDataLst>
          </p:nvPr>
        </p:nvSpPr>
        <p:spPr bwMode="auto">
          <a:xfrm>
            <a:off x="6119813" y="3146424"/>
            <a:ext cx="876261" cy="2815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33CC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l"/>
            <a:r>
              <a:rPr lang="en-GB" sz="1200">
                <a:solidFill>
                  <a:srgbClr val="000066"/>
                </a:solidFill>
                <a:latin typeface="Tahoma" pitchFamily="34" charset="0"/>
              </a:rPr>
              <a:t>products</a:t>
            </a:r>
          </a:p>
        </p:txBody>
      </p:sp>
      <p:sp>
        <p:nvSpPr>
          <p:cNvPr id="228541" name="Text Box 189"/>
          <p:cNvSpPr txBox="1">
            <a:spLocks noChangeArrowheads="1"/>
          </p:cNvSpPr>
          <p:nvPr>
            <p:custDataLst>
              <p:tags r:id="rId67"/>
            </p:custDataLst>
          </p:nvPr>
        </p:nvSpPr>
        <p:spPr bwMode="auto">
          <a:xfrm>
            <a:off x="5580063" y="4371974"/>
            <a:ext cx="1260643" cy="2815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l" eaLnBrk="0" hangingPunct="0"/>
            <a:r>
              <a:rPr lang="en-GB" sz="1200">
                <a:solidFill>
                  <a:srgbClr val="000066"/>
                </a:solidFill>
                <a:latin typeface="Tahoma" pitchFamily="34" charset="0"/>
              </a:rPr>
              <a:t>research data</a:t>
            </a:r>
          </a:p>
        </p:txBody>
      </p:sp>
      <p:sp>
        <p:nvSpPr>
          <p:cNvPr id="228542" name="Text Box 190"/>
          <p:cNvSpPr txBox="1">
            <a:spLocks noChangeArrowheads="1"/>
          </p:cNvSpPr>
          <p:nvPr>
            <p:custDataLst>
              <p:tags r:id="rId68"/>
            </p:custDataLst>
          </p:nvPr>
        </p:nvSpPr>
        <p:spPr bwMode="auto">
          <a:xfrm>
            <a:off x="4716462" y="4529138"/>
            <a:ext cx="851829" cy="2815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l"/>
            <a:r>
              <a:rPr lang="en-GB" sz="1200">
                <a:solidFill>
                  <a:srgbClr val="000066"/>
                </a:solidFill>
                <a:latin typeface="Tahoma" pitchFamily="34" charset="0"/>
              </a:rPr>
              <a:t>facilities</a:t>
            </a:r>
          </a:p>
        </p:txBody>
      </p:sp>
      <p:grpSp>
        <p:nvGrpSpPr>
          <p:cNvPr id="30" name="Groep 29"/>
          <p:cNvGrpSpPr/>
          <p:nvPr/>
        </p:nvGrpSpPr>
        <p:grpSpPr>
          <a:xfrm>
            <a:off x="177800" y="1201738"/>
            <a:ext cx="8966200" cy="4885132"/>
            <a:chOff x="177800" y="1592263"/>
            <a:chExt cx="8739188" cy="4765756"/>
          </a:xfrm>
        </p:grpSpPr>
        <p:sp>
          <p:nvSpPr>
            <p:cNvPr id="228489" name="Line 137"/>
            <p:cNvSpPr>
              <a:spLocks noChangeShapeType="1"/>
            </p:cNvSpPr>
            <p:nvPr>
              <p:custDataLst>
                <p:tags r:id="rId69"/>
              </p:custDataLst>
            </p:nvPr>
          </p:nvSpPr>
          <p:spPr bwMode="auto">
            <a:xfrm>
              <a:off x="1455738" y="4911725"/>
              <a:ext cx="3430587" cy="677863"/>
            </a:xfrm>
            <a:prstGeom prst="line">
              <a:avLst/>
            </a:prstGeom>
            <a:noFill/>
            <a:ln w="9525">
              <a:solidFill>
                <a:schemeClr val="hlink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nl-BE"/>
            </a:p>
          </p:txBody>
        </p:sp>
        <p:grpSp>
          <p:nvGrpSpPr>
            <p:cNvPr id="29" name="Groep 28"/>
            <p:cNvGrpSpPr/>
            <p:nvPr/>
          </p:nvGrpSpPr>
          <p:grpSpPr>
            <a:xfrm>
              <a:off x="177800" y="1592263"/>
              <a:ext cx="8739188" cy="4765756"/>
              <a:chOff x="177800" y="1592263"/>
              <a:chExt cx="8739188" cy="4765756"/>
            </a:xfrm>
          </p:grpSpPr>
          <p:sp>
            <p:nvSpPr>
              <p:cNvPr id="228484" name="Line 132"/>
              <p:cNvSpPr>
                <a:spLocks noChangeShapeType="1"/>
              </p:cNvSpPr>
              <p:nvPr>
                <p:custDataLst>
                  <p:tags r:id="rId70"/>
                </p:custDataLst>
              </p:nvPr>
            </p:nvSpPr>
            <p:spPr bwMode="auto">
              <a:xfrm flipH="1">
                <a:off x="4427538" y="2060575"/>
                <a:ext cx="73025" cy="585788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nl-BE"/>
              </a:p>
            </p:txBody>
          </p:sp>
          <p:sp>
            <p:nvSpPr>
              <p:cNvPr id="228502" name="Line 150"/>
              <p:cNvSpPr>
                <a:spLocks noChangeShapeType="1"/>
              </p:cNvSpPr>
              <p:nvPr>
                <p:custDataLst>
                  <p:tags r:id="rId71"/>
                </p:custDataLst>
              </p:nvPr>
            </p:nvSpPr>
            <p:spPr bwMode="auto">
              <a:xfrm flipV="1">
                <a:off x="1436688" y="4449763"/>
                <a:ext cx="2489200" cy="442912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 type="triangle" w="lg" len="lg"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nl-BE"/>
              </a:p>
            </p:txBody>
          </p:sp>
          <p:grpSp>
            <p:nvGrpSpPr>
              <p:cNvPr id="27" name="Groep 26"/>
              <p:cNvGrpSpPr/>
              <p:nvPr/>
            </p:nvGrpSpPr>
            <p:grpSpPr>
              <a:xfrm>
                <a:off x="177800" y="1592263"/>
                <a:ext cx="8739188" cy="4765756"/>
                <a:chOff x="177800" y="1592263"/>
                <a:chExt cx="8739188" cy="4765756"/>
              </a:xfrm>
            </p:grpSpPr>
            <p:sp>
              <p:nvSpPr>
                <p:cNvPr id="228477" name="Text Box 125"/>
                <p:cNvSpPr txBox="1">
                  <a:spLocks noChangeArrowheads="1"/>
                </p:cNvSpPr>
                <p:nvPr>
                  <p:custDataLst>
                    <p:tags r:id="rId72"/>
                  </p:custDataLst>
                </p:nvPr>
              </p:nvSpPr>
              <p:spPr bwMode="auto">
                <a:xfrm>
                  <a:off x="403225" y="4745038"/>
                  <a:ext cx="1423988" cy="33655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pPr algn="l"/>
                  <a:r>
                    <a:rPr lang="en-GB" sz="1600" dirty="0">
                      <a:solidFill>
                        <a:srgbClr val="3366FF"/>
                      </a:solidFill>
                      <a:latin typeface="Tahoma" pitchFamily="34" charset="0"/>
                    </a:rPr>
                    <a:t>government</a:t>
                  </a:r>
                </a:p>
              </p:txBody>
            </p:sp>
            <p:sp>
              <p:nvSpPr>
                <p:cNvPr id="228478" name="Text Box 126"/>
                <p:cNvSpPr txBox="1">
                  <a:spLocks noChangeArrowheads="1"/>
                </p:cNvSpPr>
                <p:nvPr>
                  <p:custDataLst>
                    <p:tags r:id="rId73"/>
                  </p:custDataLst>
                </p:nvPr>
              </p:nvSpPr>
              <p:spPr bwMode="auto">
                <a:xfrm>
                  <a:off x="4062413" y="6027738"/>
                  <a:ext cx="840518" cy="33028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pPr algn="l"/>
                  <a:r>
                    <a:rPr lang="nl-NL" sz="1600" dirty="0" err="1" smtClean="0">
                      <a:solidFill>
                        <a:srgbClr val="3366FF"/>
                      </a:solidFill>
                      <a:latin typeface="Tahoma" pitchFamily="34" charset="0"/>
                    </a:rPr>
                    <a:t>funders</a:t>
                  </a:r>
                  <a:endParaRPr lang="nl-NL" sz="1600" dirty="0">
                    <a:solidFill>
                      <a:srgbClr val="3366FF"/>
                    </a:solidFill>
                    <a:latin typeface="Tahoma" pitchFamily="34" charset="0"/>
                  </a:endParaRPr>
                </a:p>
              </p:txBody>
            </p:sp>
            <p:sp>
              <p:nvSpPr>
                <p:cNvPr id="228479" name="Text Box 127"/>
                <p:cNvSpPr txBox="1">
                  <a:spLocks noChangeArrowheads="1"/>
                </p:cNvSpPr>
                <p:nvPr>
                  <p:custDataLst>
                    <p:tags r:id="rId74"/>
                  </p:custDataLst>
                </p:nvPr>
              </p:nvSpPr>
              <p:spPr bwMode="auto">
                <a:xfrm>
                  <a:off x="7224713" y="5883275"/>
                  <a:ext cx="1692275" cy="33655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/>
                <a:p>
                  <a:pPr algn="l"/>
                  <a:r>
                    <a:rPr lang="en-GB" sz="1600">
                      <a:solidFill>
                        <a:srgbClr val="3366FF"/>
                      </a:solidFill>
                      <a:latin typeface="Tahoma" pitchFamily="34" charset="0"/>
                    </a:rPr>
                    <a:t>researchers</a:t>
                  </a:r>
                </a:p>
              </p:txBody>
            </p:sp>
            <p:sp>
              <p:nvSpPr>
                <p:cNvPr id="228480" name="Text Box 128"/>
                <p:cNvSpPr txBox="1">
                  <a:spLocks noChangeArrowheads="1"/>
                </p:cNvSpPr>
                <p:nvPr>
                  <p:custDataLst>
                    <p:tags r:id="rId75"/>
                  </p:custDataLst>
                </p:nvPr>
              </p:nvSpPr>
              <p:spPr bwMode="auto">
                <a:xfrm>
                  <a:off x="7019925" y="1881188"/>
                  <a:ext cx="898525" cy="33655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pPr algn="l"/>
                  <a:r>
                    <a:rPr lang="en-GB" sz="1600">
                      <a:solidFill>
                        <a:srgbClr val="3366FF"/>
                      </a:solidFill>
                      <a:latin typeface="Tahoma" pitchFamily="34" charset="0"/>
                    </a:rPr>
                    <a:t>editors</a:t>
                  </a:r>
                </a:p>
              </p:txBody>
            </p:sp>
            <p:sp>
              <p:nvSpPr>
                <p:cNvPr id="228481" name="Text Box 129"/>
                <p:cNvSpPr txBox="1">
                  <a:spLocks noChangeArrowheads="1"/>
                </p:cNvSpPr>
                <p:nvPr>
                  <p:custDataLst>
                    <p:tags r:id="rId76"/>
                  </p:custDataLst>
                </p:nvPr>
              </p:nvSpPr>
              <p:spPr bwMode="auto">
                <a:xfrm>
                  <a:off x="7272338" y="2913063"/>
                  <a:ext cx="1023937" cy="33655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pPr algn="l"/>
                  <a:r>
                    <a:rPr lang="en-GB" sz="1600">
                      <a:solidFill>
                        <a:srgbClr val="3366FF"/>
                      </a:solidFill>
                      <a:latin typeface="Tahoma" pitchFamily="34" charset="0"/>
                    </a:rPr>
                    <a:t>libraries</a:t>
                  </a:r>
                </a:p>
              </p:txBody>
            </p:sp>
            <p:sp>
              <p:nvSpPr>
                <p:cNvPr id="228482" name="Text Box 130"/>
                <p:cNvSpPr txBox="1">
                  <a:spLocks noChangeArrowheads="1"/>
                </p:cNvSpPr>
                <p:nvPr>
                  <p:custDataLst>
                    <p:tags r:id="rId77"/>
                  </p:custDataLst>
                </p:nvPr>
              </p:nvSpPr>
              <p:spPr bwMode="auto">
                <a:xfrm>
                  <a:off x="7308850" y="3681413"/>
                  <a:ext cx="1458913" cy="33655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pPr algn="l"/>
                  <a:r>
                    <a:rPr lang="en-GB" sz="1600">
                      <a:solidFill>
                        <a:srgbClr val="3366FF"/>
                      </a:solidFill>
                      <a:latin typeface="Tahoma" pitchFamily="34" charset="0"/>
                    </a:rPr>
                    <a:t>data centres</a:t>
                  </a:r>
                </a:p>
              </p:txBody>
            </p:sp>
            <p:sp>
              <p:nvSpPr>
                <p:cNvPr id="228529" name="Text Box 177"/>
                <p:cNvSpPr txBox="1">
                  <a:spLocks noChangeArrowheads="1"/>
                </p:cNvSpPr>
                <p:nvPr>
                  <p:custDataLst>
                    <p:tags r:id="rId78"/>
                  </p:custDataLst>
                </p:nvPr>
              </p:nvSpPr>
              <p:spPr bwMode="auto">
                <a:xfrm>
                  <a:off x="177800" y="1814513"/>
                  <a:ext cx="2292350" cy="33655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pPr algn="l"/>
                  <a:r>
                    <a:rPr lang="en-GB" sz="1600" dirty="0">
                      <a:solidFill>
                        <a:srgbClr val="3366FF"/>
                      </a:solidFill>
                      <a:latin typeface="Tahoma" pitchFamily="34" charset="0"/>
                    </a:rPr>
                    <a:t>research institutions</a:t>
                  </a:r>
                </a:p>
              </p:txBody>
            </p:sp>
            <p:sp>
              <p:nvSpPr>
                <p:cNvPr id="228530" name="Text Box 178"/>
                <p:cNvSpPr txBox="1">
                  <a:spLocks noChangeArrowheads="1"/>
                </p:cNvSpPr>
                <p:nvPr>
                  <p:custDataLst>
                    <p:tags r:id="rId79"/>
                  </p:custDataLst>
                </p:nvPr>
              </p:nvSpPr>
              <p:spPr bwMode="auto">
                <a:xfrm>
                  <a:off x="3959225" y="1592263"/>
                  <a:ext cx="1030288" cy="33655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pPr algn="l"/>
                  <a:r>
                    <a:rPr lang="en-GB" sz="1600" dirty="0">
                      <a:solidFill>
                        <a:srgbClr val="3366FF"/>
                      </a:solidFill>
                      <a:latin typeface="Tahoma" pitchFamily="34" charset="0"/>
                    </a:rPr>
                    <a:t>industry</a:t>
                  </a:r>
                </a:p>
              </p:txBody>
            </p:sp>
            <p:grpSp>
              <p:nvGrpSpPr>
                <p:cNvPr id="26" name="Groep 25"/>
                <p:cNvGrpSpPr/>
                <p:nvPr/>
              </p:nvGrpSpPr>
              <p:grpSpPr>
                <a:xfrm>
                  <a:off x="971550" y="1939925"/>
                  <a:ext cx="6330950" cy="4192648"/>
                  <a:chOff x="971550" y="1939925"/>
                  <a:chExt cx="6330950" cy="4192648"/>
                </a:xfrm>
              </p:grpSpPr>
              <p:sp>
                <p:nvSpPr>
                  <p:cNvPr id="228483" name="Line 131"/>
                  <p:cNvSpPr>
                    <a:spLocks noChangeShapeType="1"/>
                  </p:cNvSpPr>
                  <p:nvPr>
                    <p:custDataLst>
                      <p:tags r:id="rId80"/>
                    </p:custDataLst>
                  </p:nvPr>
                </p:nvSpPr>
                <p:spPr bwMode="auto">
                  <a:xfrm flipH="1">
                    <a:off x="6408738" y="3897313"/>
                    <a:ext cx="863600" cy="1214437"/>
                  </a:xfrm>
                  <a:prstGeom prst="line">
                    <a:avLst/>
                  </a:prstGeom>
                  <a:noFill/>
                  <a:ln w="9525">
                    <a:solidFill>
                      <a:schemeClr val="hlink"/>
                    </a:solidFill>
                    <a:round/>
                    <a:headEnd type="triangle" w="lg" len="lg"/>
                    <a:tailEnd type="triangl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nl-BE"/>
                  </a:p>
                </p:txBody>
              </p:sp>
              <p:sp>
                <p:nvSpPr>
                  <p:cNvPr id="228485" name="Line 133"/>
                  <p:cNvSpPr>
                    <a:spLocks noChangeShapeType="1"/>
                  </p:cNvSpPr>
                  <p:nvPr>
                    <p:custDataLst>
                      <p:tags r:id="rId81"/>
                    </p:custDataLst>
                  </p:nvPr>
                </p:nvSpPr>
                <p:spPr bwMode="auto">
                  <a:xfrm flipH="1">
                    <a:off x="2879725" y="2060575"/>
                    <a:ext cx="1620838" cy="2798763"/>
                  </a:xfrm>
                  <a:prstGeom prst="line">
                    <a:avLst/>
                  </a:prstGeom>
                  <a:noFill/>
                  <a:ln w="9525">
                    <a:solidFill>
                      <a:schemeClr val="hlink"/>
                    </a:solidFill>
                    <a:round/>
                    <a:headEnd/>
                    <a:tailEnd type="triangl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nl-BE"/>
                  </a:p>
                </p:txBody>
              </p:sp>
              <p:sp>
                <p:nvSpPr>
                  <p:cNvPr id="228491" name="Line 139"/>
                  <p:cNvSpPr>
                    <a:spLocks noChangeShapeType="1"/>
                  </p:cNvSpPr>
                  <p:nvPr>
                    <p:custDataLst>
                      <p:tags r:id="rId82"/>
                    </p:custDataLst>
                  </p:nvPr>
                </p:nvSpPr>
                <p:spPr bwMode="auto">
                  <a:xfrm flipH="1">
                    <a:off x="6156325" y="2278063"/>
                    <a:ext cx="1017588" cy="466725"/>
                  </a:xfrm>
                  <a:prstGeom prst="line">
                    <a:avLst/>
                  </a:prstGeom>
                  <a:noFill/>
                  <a:ln w="9525">
                    <a:solidFill>
                      <a:schemeClr val="hlink"/>
                    </a:solidFill>
                    <a:round/>
                    <a:headEnd type="triangle" w="lg" len="lg"/>
                    <a:tailEnd type="triangl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nl-BE"/>
                  </a:p>
                </p:txBody>
              </p:sp>
              <p:sp>
                <p:nvSpPr>
                  <p:cNvPr id="228492" name="Line 140"/>
                  <p:cNvSpPr>
                    <a:spLocks noChangeShapeType="1"/>
                  </p:cNvSpPr>
                  <p:nvPr>
                    <p:custDataLst>
                      <p:tags r:id="rId83"/>
                    </p:custDataLst>
                  </p:nvPr>
                </p:nvSpPr>
                <p:spPr bwMode="auto">
                  <a:xfrm flipH="1" flipV="1">
                    <a:off x="6324600" y="2936875"/>
                    <a:ext cx="977900" cy="169863"/>
                  </a:xfrm>
                  <a:prstGeom prst="line">
                    <a:avLst/>
                  </a:prstGeom>
                  <a:noFill/>
                  <a:ln w="9525">
                    <a:solidFill>
                      <a:schemeClr val="hlink"/>
                    </a:solidFill>
                    <a:round/>
                    <a:headEnd type="triangle" w="lg" len="lg"/>
                    <a:tailEnd type="triangl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nl-BE"/>
                  </a:p>
                </p:txBody>
              </p:sp>
              <p:sp>
                <p:nvSpPr>
                  <p:cNvPr id="228493" name="Line 141"/>
                  <p:cNvSpPr>
                    <a:spLocks noChangeShapeType="1"/>
                  </p:cNvSpPr>
                  <p:nvPr>
                    <p:custDataLst>
                      <p:tags r:id="rId84"/>
                    </p:custDataLst>
                  </p:nvPr>
                </p:nvSpPr>
                <p:spPr bwMode="auto">
                  <a:xfrm flipH="1" flipV="1">
                    <a:off x="6084888" y="4365625"/>
                    <a:ext cx="1116012" cy="1619250"/>
                  </a:xfrm>
                  <a:prstGeom prst="line">
                    <a:avLst/>
                  </a:prstGeom>
                  <a:noFill/>
                  <a:ln w="9525">
                    <a:solidFill>
                      <a:schemeClr val="hlink"/>
                    </a:solidFill>
                    <a:round/>
                    <a:headEnd/>
                    <a:tailEnd type="triangl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nl-BE"/>
                  </a:p>
                </p:txBody>
              </p:sp>
              <p:sp>
                <p:nvSpPr>
                  <p:cNvPr id="228495" name="Line 143"/>
                  <p:cNvSpPr>
                    <a:spLocks noChangeShapeType="1"/>
                  </p:cNvSpPr>
                  <p:nvPr>
                    <p:custDataLst>
                      <p:tags r:id="rId85"/>
                    </p:custDataLst>
                  </p:nvPr>
                </p:nvSpPr>
                <p:spPr bwMode="auto">
                  <a:xfrm flipH="1" flipV="1">
                    <a:off x="6840538" y="4292600"/>
                    <a:ext cx="360362" cy="1692275"/>
                  </a:xfrm>
                  <a:prstGeom prst="line">
                    <a:avLst/>
                  </a:prstGeom>
                  <a:noFill/>
                  <a:ln w="9525">
                    <a:solidFill>
                      <a:schemeClr val="hlink"/>
                    </a:solidFill>
                    <a:round/>
                    <a:headEnd/>
                    <a:tailEnd type="triangl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nl-BE"/>
                  </a:p>
                </p:txBody>
              </p:sp>
              <p:sp>
                <p:nvSpPr>
                  <p:cNvPr id="228497" name="Line 145"/>
                  <p:cNvSpPr>
                    <a:spLocks noChangeShapeType="1"/>
                  </p:cNvSpPr>
                  <p:nvPr>
                    <p:custDataLst>
                      <p:tags r:id="rId86"/>
                    </p:custDataLst>
                  </p:nvPr>
                </p:nvSpPr>
                <p:spPr bwMode="auto">
                  <a:xfrm flipH="1" flipV="1">
                    <a:off x="5040313" y="4437063"/>
                    <a:ext cx="2244725" cy="1606550"/>
                  </a:xfrm>
                  <a:prstGeom prst="line">
                    <a:avLst/>
                  </a:prstGeom>
                  <a:noFill/>
                  <a:ln w="9525">
                    <a:solidFill>
                      <a:schemeClr val="hlink"/>
                    </a:solidFill>
                    <a:round/>
                    <a:headEnd type="triangle" w="lg" len="lg"/>
                    <a:tailEnd type="triangl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nl-BE"/>
                  </a:p>
                </p:txBody>
              </p:sp>
              <p:sp>
                <p:nvSpPr>
                  <p:cNvPr id="228498" name="Line 146"/>
                  <p:cNvSpPr>
                    <a:spLocks noChangeShapeType="1"/>
                  </p:cNvSpPr>
                  <p:nvPr>
                    <p:custDataLst>
                      <p:tags r:id="rId87"/>
                    </p:custDataLst>
                  </p:nvPr>
                </p:nvSpPr>
                <p:spPr bwMode="auto">
                  <a:xfrm flipH="1" flipV="1">
                    <a:off x="2771775" y="5084763"/>
                    <a:ext cx="4429125" cy="900112"/>
                  </a:xfrm>
                  <a:prstGeom prst="line">
                    <a:avLst/>
                  </a:prstGeom>
                  <a:noFill/>
                  <a:ln w="9525">
                    <a:solidFill>
                      <a:schemeClr val="hlink"/>
                    </a:solidFill>
                    <a:round/>
                    <a:headEnd/>
                    <a:tailEnd type="triangl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nl-BE"/>
                  </a:p>
                </p:txBody>
              </p:sp>
              <p:sp>
                <p:nvSpPr>
                  <p:cNvPr id="228499" name="Line 147"/>
                  <p:cNvSpPr>
                    <a:spLocks noChangeShapeType="1"/>
                  </p:cNvSpPr>
                  <p:nvPr>
                    <p:custDataLst>
                      <p:tags r:id="rId88"/>
                    </p:custDataLst>
                  </p:nvPr>
                </p:nvSpPr>
                <p:spPr bwMode="auto">
                  <a:xfrm flipH="1" flipV="1">
                    <a:off x="3851275" y="5516563"/>
                    <a:ext cx="3349625" cy="468312"/>
                  </a:xfrm>
                  <a:prstGeom prst="line">
                    <a:avLst/>
                  </a:prstGeom>
                  <a:noFill/>
                  <a:ln w="9525">
                    <a:solidFill>
                      <a:schemeClr val="hlink"/>
                    </a:solidFill>
                    <a:round/>
                    <a:headEnd/>
                    <a:tailEnd type="triangl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nl-BE"/>
                  </a:p>
                </p:txBody>
              </p:sp>
              <p:sp>
                <p:nvSpPr>
                  <p:cNvPr id="228500" name="Line 148"/>
                  <p:cNvSpPr>
                    <a:spLocks noChangeShapeType="1"/>
                  </p:cNvSpPr>
                  <p:nvPr>
                    <p:custDataLst>
                      <p:tags r:id="rId89"/>
                    </p:custDataLst>
                  </p:nvPr>
                </p:nvSpPr>
                <p:spPr bwMode="auto">
                  <a:xfrm flipH="1">
                    <a:off x="3851275" y="2062163"/>
                    <a:ext cx="641350" cy="2970212"/>
                  </a:xfrm>
                  <a:prstGeom prst="line">
                    <a:avLst/>
                  </a:prstGeom>
                  <a:noFill/>
                  <a:ln w="9525">
                    <a:solidFill>
                      <a:schemeClr val="hlink"/>
                    </a:solidFill>
                    <a:round/>
                    <a:headEnd/>
                    <a:tailEnd type="triangl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nl-BE"/>
                  </a:p>
                </p:txBody>
              </p:sp>
              <p:sp>
                <p:nvSpPr>
                  <p:cNvPr id="228501" name="Line 149"/>
                  <p:cNvSpPr>
                    <a:spLocks noChangeShapeType="1"/>
                  </p:cNvSpPr>
                  <p:nvPr>
                    <p:custDataLst>
                      <p:tags r:id="rId90"/>
                    </p:custDataLst>
                  </p:nvPr>
                </p:nvSpPr>
                <p:spPr bwMode="auto">
                  <a:xfrm>
                    <a:off x="4481513" y="1939925"/>
                    <a:ext cx="528637" cy="3079750"/>
                  </a:xfrm>
                  <a:prstGeom prst="line">
                    <a:avLst/>
                  </a:prstGeom>
                  <a:noFill/>
                  <a:ln w="9525">
                    <a:solidFill>
                      <a:schemeClr val="hlink"/>
                    </a:solidFill>
                    <a:round/>
                    <a:headEnd type="triangle" w="lg" len="lg"/>
                    <a:tailEnd type="triangl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nl-BE"/>
                  </a:p>
                </p:txBody>
              </p:sp>
              <p:sp>
                <p:nvSpPr>
                  <p:cNvPr id="228503" name="Line 151"/>
                  <p:cNvSpPr>
                    <a:spLocks noChangeShapeType="1"/>
                  </p:cNvSpPr>
                  <p:nvPr>
                    <p:custDataLst>
                      <p:tags r:id="rId91"/>
                    </p:custDataLst>
                  </p:nvPr>
                </p:nvSpPr>
                <p:spPr bwMode="auto">
                  <a:xfrm>
                    <a:off x="1465263" y="4892675"/>
                    <a:ext cx="1036637" cy="373063"/>
                  </a:xfrm>
                  <a:prstGeom prst="line">
                    <a:avLst/>
                  </a:prstGeom>
                  <a:noFill/>
                  <a:ln w="9525">
                    <a:solidFill>
                      <a:schemeClr val="hlink"/>
                    </a:solidFill>
                    <a:round/>
                    <a:headEnd/>
                    <a:tailEnd type="triangl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nl-BE"/>
                  </a:p>
                </p:txBody>
              </p:sp>
              <p:sp>
                <p:nvSpPr>
                  <p:cNvPr id="228504" name="Line 152"/>
                  <p:cNvSpPr>
                    <a:spLocks noChangeShapeType="1"/>
                  </p:cNvSpPr>
                  <p:nvPr>
                    <p:custDataLst>
                      <p:tags r:id="rId92"/>
                    </p:custDataLst>
                  </p:nvPr>
                </p:nvSpPr>
                <p:spPr bwMode="auto">
                  <a:xfrm>
                    <a:off x="1436688" y="4892675"/>
                    <a:ext cx="2325687" cy="696913"/>
                  </a:xfrm>
                  <a:prstGeom prst="line">
                    <a:avLst/>
                  </a:prstGeom>
                  <a:noFill/>
                  <a:ln w="9525">
                    <a:solidFill>
                      <a:schemeClr val="hlink"/>
                    </a:solidFill>
                    <a:round/>
                    <a:headEnd/>
                    <a:tailEnd type="triangl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nl-BE"/>
                  </a:p>
                </p:txBody>
              </p:sp>
              <p:sp>
                <p:nvSpPr>
                  <p:cNvPr id="228505" name="Line 153"/>
                  <p:cNvSpPr>
                    <a:spLocks noChangeShapeType="1"/>
                  </p:cNvSpPr>
                  <p:nvPr>
                    <p:custDataLst>
                      <p:tags r:id="rId93"/>
                    </p:custDataLst>
                  </p:nvPr>
                </p:nvSpPr>
                <p:spPr bwMode="auto">
                  <a:xfrm flipH="1" flipV="1">
                    <a:off x="6227763" y="5302250"/>
                    <a:ext cx="973137" cy="682625"/>
                  </a:xfrm>
                  <a:prstGeom prst="line">
                    <a:avLst/>
                  </a:prstGeom>
                  <a:noFill/>
                  <a:ln w="9525">
                    <a:solidFill>
                      <a:schemeClr val="hlink"/>
                    </a:solidFill>
                    <a:round/>
                    <a:headEnd/>
                    <a:tailEnd type="triangl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nl-BE"/>
                  </a:p>
                </p:txBody>
              </p:sp>
              <p:sp>
                <p:nvSpPr>
                  <p:cNvPr id="228506" name="Line 154"/>
                  <p:cNvSpPr>
                    <a:spLocks noChangeShapeType="1"/>
                  </p:cNvSpPr>
                  <p:nvPr>
                    <p:custDataLst>
                      <p:tags r:id="rId94"/>
                    </p:custDataLst>
                  </p:nvPr>
                </p:nvSpPr>
                <p:spPr bwMode="auto">
                  <a:xfrm flipH="1" flipV="1">
                    <a:off x="6156325" y="2997200"/>
                    <a:ext cx="1044575" cy="2987675"/>
                  </a:xfrm>
                  <a:prstGeom prst="line">
                    <a:avLst/>
                  </a:prstGeom>
                  <a:noFill/>
                  <a:ln w="9525">
                    <a:solidFill>
                      <a:schemeClr val="hlink"/>
                    </a:solidFill>
                    <a:round/>
                    <a:headEnd/>
                    <a:tailEnd type="triangl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nl-BE"/>
                  </a:p>
                </p:txBody>
              </p:sp>
              <p:grpSp>
                <p:nvGrpSpPr>
                  <p:cNvPr id="25" name="Groep 24"/>
                  <p:cNvGrpSpPr/>
                  <p:nvPr/>
                </p:nvGrpSpPr>
                <p:grpSpPr>
                  <a:xfrm>
                    <a:off x="971550" y="2241550"/>
                    <a:ext cx="4968875" cy="3214688"/>
                    <a:chOff x="971550" y="2241550"/>
                    <a:chExt cx="4968875" cy="3214688"/>
                  </a:xfrm>
                </p:grpSpPr>
                <p:sp>
                  <p:nvSpPr>
                    <p:cNvPr id="228486" name="Line 134"/>
                    <p:cNvSpPr>
                      <a:spLocks noChangeShapeType="1"/>
                    </p:cNvSpPr>
                    <p:nvPr>
                      <p:custDataLst>
                        <p:tags r:id="rId101"/>
                      </p:custDataLst>
                    </p:nvPr>
                  </p:nvSpPr>
                  <p:spPr bwMode="auto">
                    <a:xfrm>
                      <a:off x="1042988" y="2266950"/>
                      <a:ext cx="1684337" cy="927100"/>
                    </a:xfrm>
                    <a:prstGeom prst="line">
                      <a:avLst/>
                    </a:prstGeom>
                    <a:noFill/>
                    <a:ln w="9525">
                      <a:solidFill>
                        <a:schemeClr val="hlink"/>
                      </a:solidFill>
                      <a:round/>
                      <a:headEnd/>
                      <a:tailEnd type="triangle" w="med" len="med"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nl-BE"/>
                    </a:p>
                  </p:txBody>
                </p:sp>
                <p:sp>
                  <p:nvSpPr>
                    <p:cNvPr id="228487" name="Line 135"/>
                    <p:cNvSpPr>
                      <a:spLocks noChangeShapeType="1"/>
                    </p:cNvSpPr>
                    <p:nvPr>
                      <p:custDataLst>
                        <p:tags r:id="rId102"/>
                      </p:custDataLst>
                    </p:nvPr>
                  </p:nvSpPr>
                  <p:spPr bwMode="auto">
                    <a:xfrm>
                      <a:off x="1042988" y="2278063"/>
                      <a:ext cx="2673350" cy="3087687"/>
                    </a:xfrm>
                    <a:prstGeom prst="line">
                      <a:avLst/>
                    </a:prstGeom>
                    <a:noFill/>
                    <a:ln w="9525">
                      <a:solidFill>
                        <a:schemeClr val="hlink"/>
                      </a:solidFill>
                      <a:round/>
                      <a:headEnd/>
                      <a:tailEnd type="triangle" w="med" len="med"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nl-BE"/>
                    </a:p>
                  </p:txBody>
                </p:sp>
                <p:sp>
                  <p:nvSpPr>
                    <p:cNvPr id="228488" name="Line 136"/>
                    <p:cNvSpPr>
                      <a:spLocks noChangeShapeType="1"/>
                    </p:cNvSpPr>
                    <p:nvPr>
                      <p:custDataLst>
                        <p:tags r:id="rId103"/>
                      </p:custDataLst>
                    </p:nvPr>
                  </p:nvSpPr>
                  <p:spPr bwMode="auto">
                    <a:xfrm>
                      <a:off x="1042988" y="2278063"/>
                      <a:ext cx="3889375" cy="3178175"/>
                    </a:xfrm>
                    <a:prstGeom prst="line">
                      <a:avLst/>
                    </a:prstGeom>
                    <a:noFill/>
                    <a:ln w="9525">
                      <a:solidFill>
                        <a:schemeClr val="hlink"/>
                      </a:solidFill>
                      <a:round/>
                      <a:headEnd/>
                      <a:tailEnd type="triangle" w="med" len="med"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nl-BE"/>
                    </a:p>
                  </p:txBody>
                </p:sp>
                <p:sp>
                  <p:nvSpPr>
                    <p:cNvPr id="228490" name="Line 138"/>
                    <p:cNvSpPr>
                      <a:spLocks noChangeShapeType="1"/>
                    </p:cNvSpPr>
                    <p:nvPr>
                      <p:custDataLst>
                        <p:tags r:id="rId104"/>
                      </p:custDataLst>
                    </p:nvPr>
                  </p:nvSpPr>
                  <p:spPr bwMode="auto">
                    <a:xfrm>
                      <a:off x="971550" y="2241550"/>
                      <a:ext cx="4770438" cy="2989263"/>
                    </a:xfrm>
                    <a:prstGeom prst="line">
                      <a:avLst/>
                    </a:prstGeom>
                    <a:noFill/>
                    <a:ln w="9525">
                      <a:solidFill>
                        <a:schemeClr val="hlink"/>
                      </a:solidFill>
                      <a:round/>
                      <a:headEnd type="triangle" w="lg" len="lg"/>
                      <a:tailEnd type="triangle" w="med" len="med"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nl-BE"/>
                    </a:p>
                  </p:txBody>
                </p:sp>
                <p:sp>
                  <p:nvSpPr>
                    <p:cNvPr id="228494" name="Line 142"/>
                    <p:cNvSpPr>
                      <a:spLocks noChangeShapeType="1"/>
                    </p:cNvSpPr>
                    <p:nvPr>
                      <p:custDataLst>
                        <p:tags r:id="rId105"/>
                      </p:custDataLst>
                    </p:nvPr>
                  </p:nvSpPr>
                  <p:spPr bwMode="auto">
                    <a:xfrm>
                      <a:off x="1042988" y="2278063"/>
                      <a:ext cx="4392612" cy="1512887"/>
                    </a:xfrm>
                    <a:prstGeom prst="line">
                      <a:avLst/>
                    </a:prstGeom>
                    <a:noFill/>
                    <a:ln w="9525">
                      <a:solidFill>
                        <a:schemeClr val="hlink"/>
                      </a:solidFill>
                      <a:round/>
                      <a:headEnd/>
                      <a:tailEnd type="triangle" w="med" len="med"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nl-BE"/>
                    </a:p>
                  </p:txBody>
                </p:sp>
                <p:sp>
                  <p:nvSpPr>
                    <p:cNvPr id="228496" name="Line 144"/>
                    <p:cNvSpPr>
                      <a:spLocks noChangeShapeType="1"/>
                    </p:cNvSpPr>
                    <p:nvPr>
                      <p:custDataLst>
                        <p:tags r:id="rId106"/>
                      </p:custDataLst>
                    </p:nvPr>
                  </p:nvSpPr>
                  <p:spPr bwMode="auto">
                    <a:xfrm>
                      <a:off x="1042988" y="2278063"/>
                      <a:ext cx="1484312" cy="2790825"/>
                    </a:xfrm>
                    <a:prstGeom prst="line">
                      <a:avLst/>
                    </a:prstGeom>
                    <a:noFill/>
                    <a:ln w="9525">
                      <a:solidFill>
                        <a:schemeClr val="hlink"/>
                      </a:solidFill>
                      <a:round/>
                      <a:headEnd/>
                      <a:tailEnd type="triangle" w="med" len="med"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nl-BE"/>
                    </a:p>
                  </p:txBody>
                </p:sp>
                <p:sp>
                  <p:nvSpPr>
                    <p:cNvPr id="228507" name="Line 155"/>
                    <p:cNvSpPr>
                      <a:spLocks noChangeShapeType="1"/>
                    </p:cNvSpPr>
                    <p:nvPr>
                      <p:custDataLst>
                        <p:tags r:id="rId107"/>
                      </p:custDataLst>
                    </p:nvPr>
                  </p:nvSpPr>
                  <p:spPr bwMode="auto">
                    <a:xfrm>
                      <a:off x="1042988" y="2278063"/>
                      <a:ext cx="4897437" cy="649287"/>
                    </a:xfrm>
                    <a:prstGeom prst="line">
                      <a:avLst/>
                    </a:prstGeom>
                    <a:noFill/>
                    <a:ln w="9525">
                      <a:solidFill>
                        <a:schemeClr val="hlink"/>
                      </a:solidFill>
                      <a:round/>
                      <a:headEnd/>
                      <a:tailEnd type="triangle" w="med" len="med"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nl-BE"/>
                    </a:p>
                  </p:txBody>
                </p:sp>
                <p:sp>
                  <p:nvSpPr>
                    <p:cNvPr id="228508" name="Line 156"/>
                    <p:cNvSpPr>
                      <a:spLocks noChangeShapeType="1"/>
                    </p:cNvSpPr>
                    <p:nvPr>
                      <p:custDataLst>
                        <p:tags r:id="rId108"/>
                      </p:custDataLst>
                    </p:nvPr>
                  </p:nvSpPr>
                  <p:spPr bwMode="auto">
                    <a:xfrm>
                      <a:off x="1042988" y="2278063"/>
                      <a:ext cx="3384550" cy="649287"/>
                    </a:xfrm>
                    <a:prstGeom prst="line">
                      <a:avLst/>
                    </a:prstGeom>
                    <a:noFill/>
                    <a:ln w="9525">
                      <a:solidFill>
                        <a:schemeClr val="hlink"/>
                      </a:solidFill>
                      <a:round/>
                      <a:headEnd/>
                      <a:tailEnd type="triangle" w="med" len="med"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nl-BE"/>
                    </a:p>
                  </p:txBody>
                </p:sp>
              </p:grpSp>
              <p:sp>
                <p:nvSpPr>
                  <p:cNvPr id="228509" name="Line 157"/>
                  <p:cNvSpPr>
                    <a:spLocks noChangeShapeType="1"/>
                  </p:cNvSpPr>
                  <p:nvPr>
                    <p:custDataLst>
                      <p:tags r:id="rId95"/>
                    </p:custDataLst>
                  </p:nvPr>
                </p:nvSpPr>
                <p:spPr bwMode="auto">
                  <a:xfrm>
                    <a:off x="4500563" y="2060575"/>
                    <a:ext cx="1008062" cy="1441450"/>
                  </a:xfrm>
                  <a:prstGeom prst="line">
                    <a:avLst/>
                  </a:prstGeom>
                  <a:noFill/>
                  <a:ln w="9525">
                    <a:solidFill>
                      <a:schemeClr val="hlink"/>
                    </a:solidFill>
                    <a:round/>
                    <a:headEnd/>
                    <a:tailEnd type="triangl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nl-BE"/>
                  </a:p>
                </p:txBody>
              </p:sp>
              <p:sp>
                <p:nvSpPr>
                  <p:cNvPr id="228531" name="Line 179"/>
                  <p:cNvSpPr>
                    <a:spLocks noChangeShapeType="1"/>
                  </p:cNvSpPr>
                  <p:nvPr>
                    <p:custDataLst>
                      <p:tags r:id="rId96"/>
                    </p:custDataLst>
                  </p:nvPr>
                </p:nvSpPr>
                <p:spPr bwMode="auto">
                  <a:xfrm>
                    <a:off x="4500563" y="2062163"/>
                    <a:ext cx="1258887" cy="2735262"/>
                  </a:xfrm>
                  <a:prstGeom prst="line">
                    <a:avLst/>
                  </a:prstGeom>
                  <a:noFill/>
                  <a:ln w="9525">
                    <a:solidFill>
                      <a:schemeClr val="hlink"/>
                    </a:solidFill>
                    <a:round/>
                    <a:headEnd/>
                    <a:tailEnd type="triangl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nl-BE"/>
                  </a:p>
                </p:txBody>
              </p:sp>
              <p:sp>
                <p:nvSpPr>
                  <p:cNvPr id="228532" name="Line 180"/>
                  <p:cNvSpPr>
                    <a:spLocks noChangeShapeType="1"/>
                  </p:cNvSpPr>
                  <p:nvPr>
                    <p:custDataLst>
                      <p:tags r:id="rId97"/>
                    </p:custDataLst>
                  </p:nvPr>
                </p:nvSpPr>
                <p:spPr bwMode="auto">
                  <a:xfrm>
                    <a:off x="4500563" y="2060575"/>
                    <a:ext cx="1763712" cy="1728788"/>
                  </a:xfrm>
                  <a:prstGeom prst="line">
                    <a:avLst/>
                  </a:prstGeom>
                  <a:noFill/>
                  <a:ln w="9525">
                    <a:solidFill>
                      <a:schemeClr val="hlink"/>
                    </a:solidFill>
                    <a:round/>
                    <a:headEnd/>
                    <a:tailEnd type="triangl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nl-BE"/>
                  </a:p>
                </p:txBody>
              </p:sp>
              <p:sp>
                <p:nvSpPr>
                  <p:cNvPr id="228533" name="Line 181"/>
                  <p:cNvSpPr>
                    <a:spLocks noChangeShapeType="1"/>
                  </p:cNvSpPr>
                  <p:nvPr>
                    <p:custDataLst>
                      <p:tags r:id="rId98"/>
                    </p:custDataLst>
                  </p:nvPr>
                </p:nvSpPr>
                <p:spPr bwMode="auto">
                  <a:xfrm>
                    <a:off x="4500563" y="2062163"/>
                    <a:ext cx="1150937" cy="395287"/>
                  </a:xfrm>
                  <a:prstGeom prst="line">
                    <a:avLst/>
                  </a:prstGeom>
                  <a:noFill/>
                  <a:ln w="9525">
                    <a:solidFill>
                      <a:schemeClr val="hlink"/>
                    </a:solidFill>
                    <a:round/>
                    <a:headEnd/>
                    <a:tailEnd type="triangl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nl-BE"/>
                  </a:p>
                </p:txBody>
              </p:sp>
              <p:sp>
                <p:nvSpPr>
                  <p:cNvPr id="228534" name="Line 182"/>
                  <p:cNvSpPr>
                    <a:spLocks noChangeShapeType="1"/>
                  </p:cNvSpPr>
                  <p:nvPr>
                    <p:custDataLst>
                      <p:tags r:id="rId99"/>
                    </p:custDataLst>
                  </p:nvPr>
                </p:nvSpPr>
                <p:spPr bwMode="auto">
                  <a:xfrm flipH="1">
                    <a:off x="2808288" y="2060575"/>
                    <a:ext cx="1692275" cy="2341563"/>
                  </a:xfrm>
                  <a:prstGeom prst="line">
                    <a:avLst/>
                  </a:prstGeom>
                  <a:noFill/>
                  <a:ln w="9525">
                    <a:solidFill>
                      <a:schemeClr val="hlink"/>
                    </a:solidFill>
                    <a:round/>
                    <a:headEnd/>
                    <a:tailEnd type="triangl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nl-BE"/>
                  </a:p>
                </p:txBody>
              </p:sp>
              <p:sp>
                <p:nvSpPr>
                  <p:cNvPr id="228535" name="Line 183"/>
                  <p:cNvSpPr>
                    <a:spLocks noChangeShapeType="1"/>
                  </p:cNvSpPr>
                  <p:nvPr>
                    <p:custDataLst>
                      <p:tags r:id="rId100"/>
                    </p:custDataLst>
                  </p:nvPr>
                </p:nvSpPr>
                <p:spPr bwMode="auto">
                  <a:xfrm flipH="1">
                    <a:off x="3240088" y="2060575"/>
                    <a:ext cx="1260475" cy="792163"/>
                  </a:xfrm>
                  <a:prstGeom prst="line">
                    <a:avLst/>
                  </a:prstGeom>
                  <a:noFill/>
                  <a:ln w="9525">
                    <a:solidFill>
                      <a:schemeClr val="hlink"/>
                    </a:solidFill>
                    <a:round/>
                    <a:headEnd/>
                    <a:tailEnd type="triangl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nl-BE"/>
                  </a:p>
                </p:txBody>
              </p:sp>
              <p:sp>
                <p:nvSpPr>
                  <p:cNvPr id="228536" name="Line 184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3276600" y="5445125"/>
                    <a:ext cx="1439863" cy="539750"/>
                  </a:xfrm>
                  <a:prstGeom prst="line">
                    <a:avLst/>
                  </a:prstGeom>
                  <a:noFill/>
                  <a:ln w="9525">
                    <a:solidFill>
                      <a:schemeClr val="hlink"/>
                    </a:solidFill>
                    <a:round/>
                    <a:headEnd/>
                    <a:tailEnd type="triangl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nl-BE"/>
                  </a:p>
                </p:txBody>
              </p:sp>
              <p:sp>
                <p:nvSpPr>
                  <p:cNvPr id="228537" name="Line 185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3959225" y="5589588"/>
                    <a:ext cx="757238" cy="395287"/>
                  </a:xfrm>
                  <a:prstGeom prst="line">
                    <a:avLst/>
                  </a:prstGeom>
                  <a:noFill/>
                  <a:ln w="9525">
                    <a:solidFill>
                      <a:schemeClr val="hlink"/>
                    </a:solidFill>
                    <a:round/>
                    <a:headEnd/>
                    <a:tailEnd type="triangl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nl-BE"/>
                  </a:p>
                </p:txBody>
              </p:sp>
              <p:sp>
                <p:nvSpPr>
                  <p:cNvPr id="228538" name="Line 186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4716463" y="5516563"/>
                    <a:ext cx="360362" cy="468312"/>
                  </a:xfrm>
                  <a:prstGeom prst="line">
                    <a:avLst/>
                  </a:prstGeom>
                  <a:noFill/>
                  <a:ln w="9525">
                    <a:solidFill>
                      <a:schemeClr val="hlink"/>
                    </a:solidFill>
                    <a:round/>
                    <a:headEnd/>
                    <a:tailEnd type="triangl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nl-BE"/>
                  </a:p>
                </p:txBody>
              </p:sp>
              <p:sp>
                <p:nvSpPr>
                  <p:cNvPr id="228539" name="Line 187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4716463" y="4076700"/>
                    <a:ext cx="863600" cy="1908175"/>
                  </a:xfrm>
                  <a:prstGeom prst="line">
                    <a:avLst/>
                  </a:prstGeom>
                  <a:noFill/>
                  <a:ln w="9525">
                    <a:solidFill>
                      <a:schemeClr val="hlink"/>
                    </a:solidFill>
                    <a:round/>
                    <a:headEnd/>
                    <a:tailEnd type="triangl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nl-BE"/>
                  </a:p>
                </p:txBody>
              </p:sp>
              <p:sp>
                <p:nvSpPr>
                  <p:cNvPr id="228543" name="Line 191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4410901" y="4653807"/>
                    <a:ext cx="334929" cy="1478766"/>
                  </a:xfrm>
                  <a:prstGeom prst="line">
                    <a:avLst/>
                  </a:prstGeom>
                  <a:noFill/>
                  <a:ln w="9525">
                    <a:solidFill>
                      <a:schemeClr val="hlink"/>
                    </a:solidFill>
                    <a:round/>
                    <a:headEnd type="triangle" w="lg" len="lg"/>
                    <a:tailEnd type="triangl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nl-BE"/>
                  </a:p>
                </p:txBody>
              </p:sp>
            </p:grpSp>
          </p:grpSp>
        </p:grpSp>
      </p:grpSp>
      <p:grpSp>
        <p:nvGrpSpPr>
          <p:cNvPr id="31" name="Groep 30"/>
          <p:cNvGrpSpPr/>
          <p:nvPr/>
        </p:nvGrpSpPr>
        <p:grpSpPr>
          <a:xfrm>
            <a:off x="3276601" y="2778126"/>
            <a:ext cx="3011535" cy="1931562"/>
            <a:chOff x="3276601" y="3168651"/>
            <a:chExt cx="2935287" cy="1891770"/>
          </a:xfrm>
        </p:grpSpPr>
        <p:cxnSp>
          <p:nvCxnSpPr>
            <p:cNvPr id="203" name="Rechte verbindingslijn met pijl 202"/>
            <p:cNvCxnSpPr/>
            <p:nvPr/>
          </p:nvCxnSpPr>
          <p:spPr>
            <a:xfrm flipV="1">
              <a:off x="5027612" y="4303174"/>
              <a:ext cx="1184276" cy="75152"/>
            </a:xfrm>
            <a:prstGeom prst="straightConnector1">
              <a:avLst/>
            </a:prstGeom>
            <a:ln w="158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8" name="Groep 27"/>
            <p:cNvGrpSpPr/>
            <p:nvPr/>
          </p:nvGrpSpPr>
          <p:grpSpPr>
            <a:xfrm>
              <a:off x="3276601" y="3168651"/>
              <a:ext cx="2446337" cy="1891770"/>
              <a:chOff x="3276601" y="3168651"/>
              <a:chExt cx="2446337" cy="1891770"/>
            </a:xfrm>
          </p:grpSpPr>
          <p:cxnSp>
            <p:nvCxnSpPr>
              <p:cNvPr id="5" name="Rechte verbindingslijn met pijl 4"/>
              <p:cNvCxnSpPr/>
              <p:nvPr/>
            </p:nvCxnSpPr>
            <p:spPr>
              <a:xfrm flipV="1">
                <a:off x="4356100" y="3194051"/>
                <a:ext cx="209371" cy="422274"/>
              </a:xfrm>
              <a:prstGeom prst="straightConnector1">
                <a:avLst/>
              </a:prstGeom>
              <a:ln w="15875"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9" name="Rechte verbindingslijn met pijl 198"/>
              <p:cNvCxnSpPr/>
              <p:nvPr/>
            </p:nvCxnSpPr>
            <p:spPr>
              <a:xfrm flipH="1" flipV="1">
                <a:off x="3356770" y="3429000"/>
                <a:ext cx="494505" cy="280988"/>
              </a:xfrm>
              <a:prstGeom prst="straightConnector1">
                <a:avLst/>
              </a:prstGeom>
              <a:ln w="15875"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0" name="Rechte verbindingslijn met pijl 199"/>
              <p:cNvCxnSpPr/>
              <p:nvPr/>
            </p:nvCxnSpPr>
            <p:spPr>
              <a:xfrm flipV="1">
                <a:off x="4834890" y="3168651"/>
                <a:ext cx="888048" cy="690562"/>
              </a:xfrm>
              <a:prstGeom prst="straightConnector1">
                <a:avLst/>
              </a:prstGeom>
              <a:ln w="15875"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1" name="Rechte verbindingslijn met pijl 200"/>
              <p:cNvCxnSpPr/>
              <p:nvPr/>
            </p:nvCxnSpPr>
            <p:spPr>
              <a:xfrm flipV="1">
                <a:off x="5004594" y="4073208"/>
                <a:ext cx="638973" cy="170973"/>
              </a:xfrm>
              <a:prstGeom prst="straightConnector1">
                <a:avLst/>
              </a:prstGeom>
              <a:ln w="15875"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2" name="Rechte verbindingslijn met pijl 201"/>
              <p:cNvCxnSpPr/>
              <p:nvPr/>
            </p:nvCxnSpPr>
            <p:spPr>
              <a:xfrm flipV="1">
                <a:off x="4869688" y="3803651"/>
                <a:ext cx="305383" cy="349608"/>
              </a:xfrm>
              <a:prstGeom prst="straightConnector1">
                <a:avLst/>
              </a:prstGeom>
              <a:ln w="15875"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1" name="Rechte verbindingslijn met pijl 210"/>
              <p:cNvCxnSpPr/>
              <p:nvPr/>
            </p:nvCxnSpPr>
            <p:spPr>
              <a:xfrm>
                <a:off x="4884738" y="4535438"/>
                <a:ext cx="838200" cy="517574"/>
              </a:xfrm>
              <a:prstGeom prst="straightConnector1">
                <a:avLst/>
              </a:prstGeom>
              <a:ln w="15875"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6" name="Rechte verbindingslijn met pijl 215"/>
              <p:cNvCxnSpPr>
                <a:endCxn id="228542" idx="1"/>
              </p:cNvCxnSpPr>
              <p:nvPr/>
            </p:nvCxnSpPr>
            <p:spPr>
              <a:xfrm>
                <a:off x="4616271" y="4225925"/>
                <a:ext cx="100191" cy="834496"/>
              </a:xfrm>
              <a:prstGeom prst="straightConnector1">
                <a:avLst/>
              </a:prstGeom>
              <a:ln w="15875"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9" name="Rechte verbindingslijn met pijl 218"/>
              <p:cNvCxnSpPr/>
              <p:nvPr/>
            </p:nvCxnSpPr>
            <p:spPr>
              <a:xfrm flipH="1">
                <a:off x="4062413" y="4653808"/>
                <a:ext cx="63345" cy="391329"/>
              </a:xfrm>
              <a:prstGeom prst="straightConnector1">
                <a:avLst/>
              </a:prstGeom>
              <a:ln w="15875"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1" name="Rechte verbindingslijn met pijl 220"/>
              <p:cNvCxnSpPr/>
              <p:nvPr/>
            </p:nvCxnSpPr>
            <p:spPr>
              <a:xfrm flipH="1">
                <a:off x="3276601" y="4384418"/>
                <a:ext cx="558799" cy="314961"/>
              </a:xfrm>
              <a:prstGeom prst="straightConnector1">
                <a:avLst/>
              </a:prstGeom>
              <a:ln w="15875"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custDataLst>
      <p:tags r:id="rId1"/>
    </p:custDataLst>
    <p:extLst>
      <p:ext uri="{BB962C8B-B14F-4D97-AF65-F5344CB8AC3E}">
        <p14:creationId xmlns:p14="http://schemas.microsoft.com/office/powerpoint/2010/main" val="2494937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83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83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835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AutoShape 4"/>
          <p:cNvSpPr>
            <a:spLocks noChangeArrowheads="1"/>
          </p:cNvSpPr>
          <p:nvPr/>
        </p:nvSpPr>
        <p:spPr bwMode="auto">
          <a:xfrm>
            <a:off x="1174750" y="1412875"/>
            <a:ext cx="2547938" cy="777875"/>
          </a:xfrm>
          <a:prstGeom prst="wedgeRoundRectCallout">
            <a:avLst>
              <a:gd name="adj1" fmla="val 43792"/>
              <a:gd name="adj2" fmla="val 89019"/>
              <a:gd name="adj3" fmla="val 16667"/>
            </a:avLst>
          </a:prstGeom>
          <a:solidFill>
            <a:srgbClr val="009999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GB" sz="1400">
                <a:solidFill>
                  <a:schemeClr val="bg1"/>
                </a:solidFill>
              </a:rPr>
              <a:t>Better Research Information: correct, actual , complete</a:t>
            </a:r>
          </a:p>
        </p:txBody>
      </p:sp>
      <p:sp>
        <p:nvSpPr>
          <p:cNvPr id="19" name="AutoShape 4"/>
          <p:cNvSpPr>
            <a:spLocks noChangeArrowheads="1"/>
          </p:cNvSpPr>
          <p:nvPr/>
        </p:nvSpPr>
        <p:spPr bwMode="auto">
          <a:xfrm>
            <a:off x="5292725" y="1512888"/>
            <a:ext cx="2663825" cy="746125"/>
          </a:xfrm>
          <a:prstGeom prst="wedgeRoundRectCallout">
            <a:avLst>
              <a:gd name="adj1" fmla="val -36199"/>
              <a:gd name="adj2" fmla="val 83356"/>
              <a:gd name="adj3" fmla="val 16667"/>
            </a:avLst>
          </a:prstGeom>
          <a:solidFill>
            <a:srgbClr val="009999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GB" sz="1400" dirty="0">
                <a:solidFill>
                  <a:schemeClr val="bg1"/>
                </a:solidFill>
              </a:rPr>
              <a:t>Open FRIS data for services and application </a:t>
            </a:r>
            <a:r>
              <a:rPr lang="en-GB" sz="1400" dirty="0" smtClean="0">
                <a:solidFill>
                  <a:schemeClr val="bg1"/>
                </a:solidFill>
              </a:rPr>
              <a:t>development</a:t>
            </a:r>
            <a:endParaRPr lang="en-GB" sz="1400" dirty="0">
              <a:solidFill>
                <a:schemeClr val="bg1"/>
              </a:solidFill>
            </a:endParaRPr>
          </a:p>
        </p:txBody>
      </p:sp>
      <p:sp>
        <p:nvSpPr>
          <p:cNvPr id="20" name="AutoShape 4"/>
          <p:cNvSpPr>
            <a:spLocks noChangeArrowheads="1"/>
          </p:cNvSpPr>
          <p:nvPr/>
        </p:nvSpPr>
        <p:spPr bwMode="auto">
          <a:xfrm>
            <a:off x="6330950" y="3887788"/>
            <a:ext cx="2298700" cy="647700"/>
          </a:xfrm>
          <a:prstGeom prst="wedgeRoundRectCallout">
            <a:avLst>
              <a:gd name="adj1" fmla="val -60546"/>
              <a:gd name="adj2" fmla="val -24972"/>
              <a:gd name="adj3" fmla="val 16667"/>
            </a:avLst>
          </a:prstGeom>
          <a:solidFill>
            <a:srgbClr val="009999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GB" sz="1400">
                <a:solidFill>
                  <a:schemeClr val="bg1"/>
                </a:solidFill>
              </a:rPr>
              <a:t>Maximum reuse of data</a:t>
            </a:r>
          </a:p>
        </p:txBody>
      </p:sp>
      <p:sp>
        <p:nvSpPr>
          <p:cNvPr id="21" name="AutoShape 4"/>
          <p:cNvSpPr>
            <a:spLocks noChangeArrowheads="1"/>
          </p:cNvSpPr>
          <p:nvPr/>
        </p:nvSpPr>
        <p:spPr bwMode="auto">
          <a:xfrm>
            <a:off x="6300788" y="2824163"/>
            <a:ext cx="2297112" cy="647700"/>
          </a:xfrm>
          <a:prstGeom prst="wedgeRoundRectCallout">
            <a:avLst>
              <a:gd name="adj1" fmla="val -59954"/>
              <a:gd name="adj2" fmla="val 25569"/>
              <a:gd name="adj3" fmla="val 16667"/>
            </a:avLst>
          </a:prstGeom>
          <a:solidFill>
            <a:srgbClr val="009999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GB" sz="1400">
                <a:solidFill>
                  <a:schemeClr val="bg1"/>
                </a:solidFill>
              </a:rPr>
              <a:t>Maximum reuse of components</a:t>
            </a:r>
          </a:p>
        </p:txBody>
      </p:sp>
      <p:sp>
        <p:nvSpPr>
          <p:cNvPr id="22" name="AutoShape 4"/>
          <p:cNvSpPr>
            <a:spLocks noChangeArrowheads="1"/>
          </p:cNvSpPr>
          <p:nvPr/>
        </p:nvSpPr>
        <p:spPr bwMode="auto">
          <a:xfrm>
            <a:off x="5978525" y="5157788"/>
            <a:ext cx="2298700" cy="647700"/>
          </a:xfrm>
          <a:prstGeom prst="wedgeRoundRectCallout">
            <a:avLst>
              <a:gd name="adj1" fmla="val -44495"/>
              <a:gd name="adj2" fmla="val -94935"/>
              <a:gd name="adj3" fmla="val 16667"/>
            </a:avLst>
          </a:prstGeom>
          <a:solidFill>
            <a:srgbClr val="009999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GB" sz="1400">
                <a:solidFill>
                  <a:schemeClr val="bg1"/>
                </a:solidFill>
              </a:rPr>
              <a:t>Connect data silo’s</a:t>
            </a:r>
          </a:p>
        </p:txBody>
      </p:sp>
      <p:sp>
        <p:nvSpPr>
          <p:cNvPr id="23" name="AutoShape 4"/>
          <p:cNvSpPr>
            <a:spLocks noChangeArrowheads="1"/>
          </p:cNvSpPr>
          <p:nvPr/>
        </p:nvSpPr>
        <p:spPr bwMode="auto">
          <a:xfrm>
            <a:off x="3500438" y="5618163"/>
            <a:ext cx="2298700" cy="647700"/>
          </a:xfrm>
          <a:prstGeom prst="wedgeRoundRectCallout">
            <a:avLst>
              <a:gd name="adj1" fmla="val -23236"/>
              <a:gd name="adj2" fmla="val -111069"/>
              <a:gd name="adj3" fmla="val 16667"/>
            </a:avLst>
          </a:prstGeom>
          <a:solidFill>
            <a:srgbClr val="009999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GB" sz="1400">
                <a:solidFill>
                  <a:schemeClr val="bg1"/>
                </a:solidFill>
              </a:rPr>
              <a:t>Reduce system costs</a:t>
            </a:r>
          </a:p>
        </p:txBody>
      </p:sp>
      <p:sp>
        <p:nvSpPr>
          <p:cNvPr id="24" name="AutoShape 4"/>
          <p:cNvSpPr>
            <a:spLocks noChangeArrowheads="1"/>
          </p:cNvSpPr>
          <p:nvPr/>
        </p:nvSpPr>
        <p:spPr bwMode="auto">
          <a:xfrm>
            <a:off x="971550" y="5233988"/>
            <a:ext cx="2298700" cy="649287"/>
          </a:xfrm>
          <a:prstGeom prst="wedgeRoundRectCallout">
            <a:avLst>
              <a:gd name="adj1" fmla="val 61769"/>
              <a:gd name="adj2" fmla="val -60245"/>
              <a:gd name="adj3" fmla="val 16667"/>
            </a:avLst>
          </a:prstGeom>
          <a:solidFill>
            <a:srgbClr val="009999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GB" sz="1400">
                <a:solidFill>
                  <a:schemeClr val="bg1"/>
                </a:solidFill>
              </a:rPr>
              <a:t>More information services</a:t>
            </a:r>
          </a:p>
        </p:txBody>
      </p:sp>
      <p:sp>
        <p:nvSpPr>
          <p:cNvPr id="25" name="AutoShape 4"/>
          <p:cNvSpPr>
            <a:spLocks noChangeArrowheads="1"/>
          </p:cNvSpPr>
          <p:nvPr/>
        </p:nvSpPr>
        <p:spPr bwMode="auto">
          <a:xfrm>
            <a:off x="539750" y="4365625"/>
            <a:ext cx="2298700" cy="647700"/>
          </a:xfrm>
          <a:prstGeom prst="wedgeRoundRectCallout">
            <a:avLst>
              <a:gd name="adj1" fmla="val 65731"/>
              <a:gd name="adj2" fmla="val -36125"/>
              <a:gd name="adj3" fmla="val 16667"/>
            </a:avLst>
          </a:prstGeom>
          <a:solidFill>
            <a:srgbClr val="009999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GB" sz="1400">
                <a:solidFill>
                  <a:schemeClr val="bg1"/>
                </a:solidFill>
              </a:rPr>
              <a:t>Policy monitoring:</a:t>
            </a:r>
          </a:p>
          <a:p>
            <a:pPr algn="ctr"/>
            <a:r>
              <a:rPr lang="en-GB" sz="1400">
                <a:solidFill>
                  <a:schemeClr val="bg1"/>
                </a:solidFill>
              </a:rPr>
              <a:t>efficient &amp; effective</a:t>
            </a:r>
          </a:p>
        </p:txBody>
      </p:sp>
      <p:sp>
        <p:nvSpPr>
          <p:cNvPr id="26" name="AutoShape 4"/>
          <p:cNvSpPr>
            <a:spLocks noChangeArrowheads="1"/>
          </p:cNvSpPr>
          <p:nvPr/>
        </p:nvSpPr>
        <p:spPr bwMode="auto">
          <a:xfrm>
            <a:off x="300038" y="3413125"/>
            <a:ext cx="2297112" cy="647700"/>
          </a:xfrm>
          <a:prstGeom prst="wedgeRoundRectCallout">
            <a:avLst>
              <a:gd name="adj1" fmla="val 66991"/>
              <a:gd name="adj2" fmla="val 13130"/>
              <a:gd name="adj3" fmla="val 16667"/>
            </a:avLst>
          </a:prstGeom>
          <a:solidFill>
            <a:srgbClr val="009999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GB" sz="1400">
                <a:solidFill>
                  <a:schemeClr val="bg1"/>
                </a:solidFill>
              </a:rPr>
              <a:t>Increase strategic intelligence</a:t>
            </a:r>
          </a:p>
        </p:txBody>
      </p:sp>
      <p:pic>
        <p:nvPicPr>
          <p:cNvPr id="19466" name="Picture 6"/>
          <p:cNvPicPr>
            <a:picLocks noChangeAspect="1" noChangeArrowheads="1"/>
          </p:cNvPicPr>
          <p:nvPr/>
        </p:nvPicPr>
        <p:blipFill>
          <a:blip r:embed="rId3"/>
          <a:srcRect l="1051"/>
          <a:stretch>
            <a:fillRect/>
          </a:stretch>
        </p:blipFill>
        <p:spPr bwMode="auto">
          <a:xfrm>
            <a:off x="3448050" y="2997200"/>
            <a:ext cx="2247900" cy="178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" name="AutoShape 4"/>
          <p:cNvSpPr>
            <a:spLocks noChangeArrowheads="1"/>
          </p:cNvSpPr>
          <p:nvPr/>
        </p:nvSpPr>
        <p:spPr bwMode="auto">
          <a:xfrm>
            <a:off x="379413" y="2478088"/>
            <a:ext cx="2297112" cy="649287"/>
          </a:xfrm>
          <a:prstGeom prst="wedgeRoundRectCallout">
            <a:avLst>
              <a:gd name="adj1" fmla="val 72569"/>
              <a:gd name="adj2" fmla="val 65157"/>
              <a:gd name="adj3" fmla="val 16667"/>
            </a:avLst>
          </a:prstGeom>
          <a:solidFill>
            <a:srgbClr val="009999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GB" sz="1400">
                <a:solidFill>
                  <a:schemeClr val="bg1"/>
                </a:solidFill>
              </a:rPr>
              <a:t>Flemish government Open Data policy</a:t>
            </a:r>
          </a:p>
        </p:txBody>
      </p:sp>
      <p:sp>
        <p:nvSpPr>
          <p:cNvPr id="19468" name="Titel 1"/>
          <p:cNvSpPr>
            <a:spLocks noGrp="1"/>
          </p:cNvSpPr>
          <p:nvPr>
            <p:ph type="title"/>
          </p:nvPr>
        </p:nvSpPr>
        <p:spPr>
          <a:xfrm>
            <a:off x="457200" y="115888"/>
            <a:ext cx="8229600" cy="796925"/>
          </a:xfrm>
        </p:spPr>
        <p:txBody>
          <a:bodyPr/>
          <a:lstStyle/>
          <a:p>
            <a:pPr eaLnBrk="1" hangingPunct="1"/>
            <a:r>
              <a:rPr lang="nl-BE" smtClean="0"/>
              <a:t>FRIS Needs &amp; drivers</a:t>
            </a:r>
          </a:p>
        </p:txBody>
      </p:sp>
    </p:spTree>
    <p:extLst>
      <p:ext uri="{BB962C8B-B14F-4D97-AF65-F5344CB8AC3E}">
        <p14:creationId xmlns:p14="http://schemas.microsoft.com/office/powerpoint/2010/main" val="17451218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71550" y="0"/>
            <a:ext cx="7921625" cy="777875"/>
          </a:xfrm>
        </p:spPr>
        <p:txBody>
          <a:bodyPr>
            <a:normAutofit/>
          </a:bodyPr>
          <a:lstStyle/>
          <a:p>
            <a:r>
              <a:rPr lang="nl-BE" dirty="0" smtClean="0"/>
              <a:t>The Information </a:t>
            </a:r>
            <a:r>
              <a:rPr lang="nl-BE" dirty="0"/>
              <a:t>P</a:t>
            </a:r>
            <a:r>
              <a:rPr lang="nl-BE" dirty="0" smtClean="0"/>
              <a:t>roviders </a:t>
            </a:r>
            <a:r>
              <a:rPr lang="nl-BE" dirty="0"/>
              <a:t>L</a:t>
            </a:r>
            <a:r>
              <a:rPr lang="nl-BE" dirty="0" smtClean="0"/>
              <a:t>andscape</a:t>
            </a:r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DAF101-0BAF-4D77-A128-2AF3B6FE48F0}" type="slidenum">
              <a:rPr lang="en-US" smtClean="0"/>
              <a:pPr/>
              <a:t>5</a:t>
            </a:fld>
            <a:endParaRPr lang="en-US"/>
          </a:p>
        </p:txBody>
      </p:sp>
      <p:pic>
        <p:nvPicPr>
          <p:cNvPr id="5" name="Picture 3" descr="\\N177475\Communicatie\06_Logo's\_04 Beleidsdomein EWI\Agentschappen\iwt_logo_300dpi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9531" y="4623843"/>
            <a:ext cx="2116765" cy="6773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\\N177475\Communicatie\06_Logo's\_04 Beleidsdomein EWI\Agentschappen\FWO NL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4626073"/>
            <a:ext cx="837613" cy="4608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5" descr="\\N177475\Communicatie\06_Logo's\_04 Beleidsdomein EWI\Beleidsdomein\VITO logo CMYK halo_NIEUW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7558" y="2713629"/>
            <a:ext cx="1233058" cy="4255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\\N177475\Communicatie\06_Logo's\_04 Beleidsdomein EWI\Beleidsdomein\Hercules_logos\Hercules logo NL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4297295"/>
            <a:ext cx="1641785" cy="10039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10" descr="http://biotechdag.be/upload/files/78/fb_logo_itg__medium.jpg">
            <a:hlinkClick r:id="rId7"/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3287" y="3616823"/>
            <a:ext cx="674857" cy="6748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12" descr="http://jacom.vlaanderen.be/2009/sites/2009/files/users/KoenVanMuylem/INBO%20logo_rechthoekig%20kleur%20Nl.jpg">
            <a:hlinkClick r:id="rId9"/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3743205"/>
            <a:ext cx="981640" cy="341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4" descr="http://t2.gstatic.com/images?q=tbn:ANd9GcQIQr-qHtJI2S_vtFYFLu1X0Srf1hBN3e0R5VA1MbwAs7x5hdz3TQ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9781" y="3645024"/>
            <a:ext cx="914467" cy="5852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6" descr="http://t1.gstatic.com/images?q=tbn:ANd9GcSdPH2G-FZhbZPP-Mpv9aBHL3Ixs_BdZuGodX3oFnHEn4X4QCvO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0" y="2690232"/>
            <a:ext cx="785094" cy="5368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4" descr="http://www.vib.be/nl/over-vib/organisatie/PublishingImages/VIB_rgb_pos_LOW.jpg">
            <a:hlinkClick r:id="rId13"/>
          </p:cNvPr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9901" y="2708101"/>
            <a:ext cx="545817" cy="6293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32" descr="http://www.kuleuven.be/samenwerking/iminds/fh/imgs/iminds_logo_large.jpg">
            <a:hlinkClick r:id="rId15"/>
          </p:cNvPr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6686" y="2713629"/>
            <a:ext cx="1148268" cy="375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34" descr="http://www.arteveldehs.be/myImages/07/003/007/002/ahs_logo_450.jpg">
            <a:hlinkClick r:id="rId17"/>
          </p:cNvPr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0471" y="1688707"/>
            <a:ext cx="1183577" cy="6601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36" descr="http://tickets.creativemediadays.be/system/assets/19/original/logo-CJSM-kleur.jpg?1341496673">
            <a:hlinkClick r:id="rId19"/>
          </p:cNvPr>
          <p:cNvPicPr>
            <a:picLocks noChangeAspect="1" noChangeArrowheads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5481914"/>
            <a:ext cx="1237523" cy="4199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38" descr="https://distrinet.cs.kuleuven.be/images/logo_kuleuven_leftmenu.png">
            <a:hlinkClick r:id="rId21"/>
          </p:cNvPr>
          <p:cNvPicPr>
            <a:picLocks noChangeAspect="1" noChangeArrowheads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3278" y="1023937"/>
            <a:ext cx="923657" cy="3297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40" descr="Logo UGent"/>
          <p:cNvPicPr>
            <a:picLocks noChangeAspect="1" noChangeArrowheads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7790" y="1023937"/>
            <a:ext cx="714375" cy="504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44" descr="http://www.vub.ac.be/image/VUB_logo_compact.gif">
            <a:hlinkClick r:id="rId24"/>
          </p:cNvPr>
          <p:cNvPicPr>
            <a:picLocks noChangeAspect="1" noChangeArrowheads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9490" y="1041821"/>
            <a:ext cx="1278675" cy="40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46" descr="http://www.ua.ac.be/images/ua/container5381/logo_UA_hor_kl_RGB.jpg">
            <a:hlinkClick r:id="rId26"/>
          </p:cNvPr>
          <p:cNvPicPr>
            <a:picLocks noChangeAspect="1" noChangeArrowheads="1"/>
          </p:cNvPicPr>
          <p:nvPr/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8816" y="1070079"/>
            <a:ext cx="1281503" cy="4125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48" descr="https://si0.twimg.com/profile_images/1898517032/LOGO_UHASSELT-twitter.jpg">
            <a:hlinkClick r:id="rId28"/>
          </p:cNvPr>
          <p:cNvPicPr>
            <a:picLocks noChangeAspect="1" noChangeArrowheads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3118" y="816707"/>
            <a:ext cx="919282" cy="9192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2" descr="https://encrypted-tbn0.gstatic.com/images?q=tbn:ANd9GcS-yqdmcLKTdZmpYkM42g3YMFEF2Swj8B3gGvywqpPbgZwTVbIrVQ">
            <a:hlinkClick r:id="rId30"/>
          </p:cNvPr>
          <p:cNvPicPr>
            <a:picLocks noChangeAspect="1" noChangeArrowheads="1"/>
          </p:cNvPicPr>
          <p:nvPr/>
        </p:nvPicPr>
        <p:blipFill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9377" y="1808556"/>
            <a:ext cx="1075144" cy="3827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2"/>
          <p:cNvPicPr>
            <a:picLocks noChangeAspect="1" noChangeArrowheads="1"/>
          </p:cNvPicPr>
          <p:nvPr/>
        </p:nvPicPr>
        <p:blipFill>
          <a:blip r:embed="rId3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5103" y="5306551"/>
            <a:ext cx="1090244" cy="6891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Picture 3"/>
          <p:cNvPicPr>
            <a:picLocks noChangeAspect="1" noChangeArrowheads="1"/>
          </p:cNvPicPr>
          <p:nvPr/>
        </p:nvPicPr>
        <p:blipFill>
          <a:blip r:embed="rId3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3522" y="5481914"/>
            <a:ext cx="934731" cy="4673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" name="Rechthoek 24"/>
          <p:cNvSpPr/>
          <p:nvPr/>
        </p:nvSpPr>
        <p:spPr bwMode="auto">
          <a:xfrm>
            <a:off x="385068" y="924610"/>
            <a:ext cx="2026691" cy="764098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nl-BE" sz="2000" dirty="0" err="1" smtClean="0">
                <a:solidFill>
                  <a:schemeClr val="accent1">
                    <a:lumMod val="50000"/>
                  </a:schemeClr>
                </a:solidFill>
              </a:rPr>
              <a:t>Universities</a:t>
            </a:r>
            <a:endParaRPr lang="nl-BE" sz="2000" dirty="0" smtClean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26" name="Rechthoek 25"/>
          <p:cNvSpPr/>
          <p:nvPr/>
        </p:nvSpPr>
        <p:spPr bwMode="auto">
          <a:xfrm>
            <a:off x="385067" y="3382796"/>
            <a:ext cx="2170709" cy="988208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nl-BE" sz="2000" dirty="0" smtClean="0">
                <a:solidFill>
                  <a:schemeClr val="accent1">
                    <a:lumMod val="50000"/>
                  </a:schemeClr>
                </a:solidFill>
              </a:rPr>
              <a:t>Research </a:t>
            </a:r>
            <a:r>
              <a:rPr lang="nl-BE" sz="2000" dirty="0" err="1" smtClean="0">
                <a:solidFill>
                  <a:schemeClr val="accent1">
                    <a:lumMod val="50000"/>
                  </a:schemeClr>
                </a:solidFill>
              </a:rPr>
              <a:t>Institutes</a:t>
            </a:r>
            <a:endParaRPr kumimoji="0" lang="nl-BE" sz="2000" b="1" i="0" u="none" strike="noStrike" cap="none" normalizeH="0" baseline="0" dirty="0" smtClean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</a:endParaRPr>
          </a:p>
        </p:txBody>
      </p:sp>
      <p:sp>
        <p:nvSpPr>
          <p:cNvPr id="27" name="Rechthoek 26"/>
          <p:cNvSpPr/>
          <p:nvPr/>
        </p:nvSpPr>
        <p:spPr bwMode="auto">
          <a:xfrm>
            <a:off x="385068" y="4390456"/>
            <a:ext cx="2026691" cy="875152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nl-BE" sz="2000" dirty="0" err="1" smtClean="0">
                <a:solidFill>
                  <a:schemeClr val="accent1">
                    <a:lumMod val="50000"/>
                  </a:schemeClr>
                </a:solidFill>
              </a:rPr>
              <a:t>Funding</a:t>
            </a:r>
            <a:r>
              <a:rPr lang="nl-BE" sz="2000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nl-BE" sz="2000" dirty="0" err="1" smtClean="0">
                <a:solidFill>
                  <a:schemeClr val="accent1">
                    <a:lumMod val="50000"/>
                  </a:schemeClr>
                </a:solidFill>
              </a:rPr>
              <a:t>Agencies</a:t>
            </a:r>
            <a:endParaRPr lang="nl-BE" sz="2000" dirty="0" smtClean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28" name="Rechthoek 27"/>
          <p:cNvSpPr/>
          <p:nvPr/>
        </p:nvSpPr>
        <p:spPr bwMode="auto">
          <a:xfrm>
            <a:off x="385068" y="5325790"/>
            <a:ext cx="2026691" cy="767506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nl-BE" sz="2000" dirty="0" err="1" smtClean="0">
                <a:solidFill>
                  <a:schemeClr val="accent1">
                    <a:lumMod val="50000"/>
                  </a:schemeClr>
                </a:solidFill>
              </a:rPr>
              <a:t>Others</a:t>
            </a:r>
            <a:endParaRPr kumimoji="0" lang="nl-BE" sz="2000" b="1" i="0" u="none" strike="noStrike" cap="none" normalizeH="0" baseline="0" dirty="0" smtClean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</a:endParaRPr>
          </a:p>
        </p:txBody>
      </p:sp>
      <p:sp>
        <p:nvSpPr>
          <p:cNvPr id="29" name="Rechthoek 28"/>
          <p:cNvSpPr/>
          <p:nvPr/>
        </p:nvSpPr>
        <p:spPr bwMode="auto">
          <a:xfrm>
            <a:off x="385068" y="2491444"/>
            <a:ext cx="2242716" cy="869879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nl-BE" sz="2000" dirty="0" smtClean="0">
                <a:solidFill>
                  <a:schemeClr val="accent1">
                    <a:lumMod val="50000"/>
                  </a:schemeClr>
                </a:solidFill>
              </a:rPr>
              <a:t>Strategic Research</a:t>
            </a: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nl-BE" sz="2000" dirty="0">
                <a:solidFill>
                  <a:schemeClr val="accent1">
                    <a:lumMod val="50000"/>
                  </a:schemeClr>
                </a:solidFill>
              </a:rPr>
              <a:t>C</a:t>
            </a:r>
            <a:r>
              <a:rPr kumimoji="0" lang="nl-BE" sz="2000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</a:rPr>
              <a:t>enters</a:t>
            </a:r>
          </a:p>
        </p:txBody>
      </p:sp>
      <p:pic>
        <p:nvPicPr>
          <p:cNvPr id="30" name="Picture 4"/>
          <p:cNvPicPr>
            <a:picLocks noChangeAspect="1" noChangeArrowheads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5476329"/>
            <a:ext cx="752133" cy="5449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" name="Picture 5"/>
          <p:cNvPicPr>
            <a:picLocks noChangeAspect="1" noChangeArrowheads="1"/>
          </p:cNvPicPr>
          <p:nvPr/>
        </p:nvPicPr>
        <p:blipFill>
          <a:blip r:embed="rId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61159" y="3501008"/>
            <a:ext cx="1211241" cy="11714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" name="Picture 7" descr="\\N177475\Communicatie\06_Logo's\_05 Andere\2 - Onderzoeksinstellingen\Koninklijk Museum voor Schone Kunsten Antwerpen - Kmska zw-w.tif"/>
          <p:cNvPicPr>
            <a:picLocks noChangeAspect="1" noChangeArrowheads="1"/>
          </p:cNvPicPr>
          <p:nvPr/>
        </p:nvPicPr>
        <p:blipFill>
          <a:blip r:embed="rId3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2604" y="3616823"/>
            <a:ext cx="1291444" cy="7296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2" name="Rechthoek 41"/>
          <p:cNvSpPr/>
          <p:nvPr/>
        </p:nvSpPr>
        <p:spPr bwMode="auto">
          <a:xfrm>
            <a:off x="385066" y="1732781"/>
            <a:ext cx="2242718" cy="764098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nl-BE" sz="2000" dirty="0" smtClean="0">
                <a:solidFill>
                  <a:schemeClr val="accent1">
                    <a:lumMod val="50000"/>
                  </a:schemeClr>
                </a:solidFill>
              </a:rPr>
              <a:t>University Colleges</a:t>
            </a:r>
          </a:p>
        </p:txBody>
      </p:sp>
    </p:spTree>
    <p:extLst>
      <p:ext uri="{BB962C8B-B14F-4D97-AF65-F5344CB8AC3E}">
        <p14:creationId xmlns:p14="http://schemas.microsoft.com/office/powerpoint/2010/main" val="33583250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smtClean="0"/>
              <a:t>The Challenge</a:t>
            </a:r>
            <a:endParaRPr lang="nl-BE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27584" y="836712"/>
            <a:ext cx="8136904" cy="5328592"/>
          </a:xfrm>
        </p:spPr>
        <p:txBody>
          <a:bodyPr>
            <a:normAutofit fontScale="92500" lnSpcReduction="10000"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GB" sz="2400" dirty="0" smtClean="0"/>
              <a:t>Information integration from sources with large difference in: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GB" sz="2400" dirty="0" smtClean="0"/>
              <a:t>Scope: </a:t>
            </a:r>
          </a:p>
          <a:p>
            <a:pPr lvl="2">
              <a:buFont typeface="Wingdings" panose="05000000000000000000" pitchFamily="2" charset="2"/>
              <a:buChar char="§"/>
            </a:pPr>
            <a:r>
              <a:rPr lang="en-GB" sz="2300" dirty="0" smtClean="0"/>
              <a:t>research, </a:t>
            </a:r>
          </a:p>
          <a:p>
            <a:pPr lvl="2">
              <a:buFont typeface="Wingdings" panose="05000000000000000000" pitchFamily="2" charset="2"/>
              <a:buChar char="§"/>
            </a:pPr>
            <a:r>
              <a:rPr lang="en-GB" sz="2300" dirty="0" smtClean="0"/>
              <a:t>education</a:t>
            </a:r>
          </a:p>
          <a:p>
            <a:pPr lvl="2">
              <a:buFont typeface="Wingdings" panose="05000000000000000000" pitchFamily="2" charset="2"/>
              <a:buChar char="§"/>
            </a:pPr>
            <a:r>
              <a:rPr lang="en-GB" sz="2300" dirty="0" smtClean="0"/>
              <a:t>data </a:t>
            </a:r>
            <a:r>
              <a:rPr lang="en-GB" sz="2300" dirty="0" smtClean="0"/>
              <a:t>centre's</a:t>
            </a:r>
            <a:endParaRPr lang="en-GB" sz="2300" dirty="0" smtClean="0"/>
          </a:p>
          <a:p>
            <a:pPr lvl="2">
              <a:buFont typeface="Wingdings" panose="05000000000000000000" pitchFamily="2" charset="2"/>
              <a:buChar char="§"/>
            </a:pPr>
            <a:r>
              <a:rPr lang="en-GB" sz="2300" dirty="0" smtClean="0"/>
              <a:t>services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GB" sz="2400" dirty="0" smtClean="0"/>
              <a:t>Scale: </a:t>
            </a:r>
          </a:p>
          <a:p>
            <a:pPr lvl="2">
              <a:buFont typeface="Wingdings" panose="05000000000000000000" pitchFamily="2" charset="2"/>
              <a:buChar char="§"/>
            </a:pPr>
            <a:r>
              <a:rPr lang="en-GB" sz="2300" dirty="0" smtClean="0"/>
              <a:t>8 to &gt;6.600 researchers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GB" sz="2400" dirty="0" smtClean="0"/>
              <a:t>Internal integration maturity</a:t>
            </a:r>
          </a:p>
          <a:p>
            <a:pPr lvl="2">
              <a:buFont typeface="Wingdings" panose="05000000000000000000" pitchFamily="2" charset="2"/>
              <a:buChar char="§"/>
            </a:pPr>
            <a:r>
              <a:rPr lang="en-GB" sz="2400" dirty="0" smtClean="0"/>
              <a:t>Application silo’s</a:t>
            </a:r>
          </a:p>
          <a:p>
            <a:pPr lvl="3">
              <a:buFont typeface="Wingdings" panose="05000000000000000000" pitchFamily="2" charset="2"/>
              <a:buChar char="§"/>
            </a:pPr>
            <a:r>
              <a:rPr lang="en-GB" sz="2300" dirty="0" smtClean="0"/>
              <a:t>HR</a:t>
            </a:r>
          </a:p>
          <a:p>
            <a:pPr lvl="3">
              <a:buFont typeface="Wingdings" panose="05000000000000000000" pitchFamily="2" charset="2"/>
              <a:buChar char="§"/>
            </a:pPr>
            <a:r>
              <a:rPr lang="en-GB" sz="2300" dirty="0" smtClean="0"/>
              <a:t>Finance</a:t>
            </a:r>
          </a:p>
          <a:p>
            <a:pPr lvl="3">
              <a:buFont typeface="Wingdings" panose="05000000000000000000" pitchFamily="2" charset="2"/>
              <a:buChar char="§"/>
            </a:pPr>
            <a:r>
              <a:rPr lang="en-GB" sz="2300" dirty="0" smtClean="0"/>
              <a:t>Asset </a:t>
            </a:r>
            <a:r>
              <a:rPr lang="en-GB" sz="2300" dirty="0" smtClean="0"/>
              <a:t>management</a:t>
            </a:r>
            <a:endParaRPr lang="en-GB" sz="2300" dirty="0" smtClean="0"/>
          </a:p>
          <a:p>
            <a:pPr lvl="3">
              <a:buFont typeface="Wingdings" panose="05000000000000000000" pitchFamily="2" charset="2"/>
              <a:buChar char="§"/>
            </a:pPr>
            <a:r>
              <a:rPr lang="en-GB" sz="2300" dirty="0" smtClean="0"/>
              <a:t>The library silo</a:t>
            </a:r>
          </a:p>
          <a:p>
            <a:pPr lvl="2">
              <a:buFont typeface="Wingdings" panose="05000000000000000000" pitchFamily="2" charset="2"/>
              <a:buChar char="§"/>
            </a:pPr>
            <a:r>
              <a:rPr lang="en-GB" sz="2400" dirty="0" smtClean="0"/>
              <a:t>ERP</a:t>
            </a:r>
          </a:p>
          <a:p>
            <a:pPr lvl="2">
              <a:buFont typeface="Wingdings" panose="05000000000000000000" pitchFamily="2" charset="2"/>
              <a:buChar char="§"/>
            </a:pPr>
            <a:r>
              <a:rPr lang="en-GB" sz="2400" dirty="0" smtClean="0"/>
              <a:t>CRIS System</a:t>
            </a:r>
          </a:p>
          <a:p>
            <a:pPr lvl="2">
              <a:buFont typeface="Wingdings" panose="05000000000000000000" pitchFamily="2" charset="2"/>
              <a:buChar char="§"/>
            </a:pPr>
            <a:endParaRPr lang="nl-BE" sz="2400" dirty="0" smtClean="0"/>
          </a:p>
        </p:txBody>
      </p:sp>
    </p:spTree>
    <p:extLst>
      <p:ext uri="{BB962C8B-B14F-4D97-AF65-F5344CB8AC3E}">
        <p14:creationId xmlns:p14="http://schemas.microsoft.com/office/powerpoint/2010/main" val="1961908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The core of the Architecture: FRIS Shared Services</a:t>
            </a:r>
            <a:endParaRPr lang="en-GB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BE"/>
          </a:p>
        </p:txBody>
      </p:sp>
      <p:pic>
        <p:nvPicPr>
          <p:cNvPr id="4" name="Billede 7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67544" y="620688"/>
            <a:ext cx="8346425" cy="5472608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Ovaal 4"/>
          <p:cNvSpPr/>
          <p:nvPr/>
        </p:nvSpPr>
        <p:spPr>
          <a:xfrm>
            <a:off x="3275856" y="2420888"/>
            <a:ext cx="4104456" cy="1728192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6" name="Ovaal 5"/>
          <p:cNvSpPr/>
          <p:nvPr/>
        </p:nvSpPr>
        <p:spPr>
          <a:xfrm>
            <a:off x="4572000" y="1052736"/>
            <a:ext cx="2952328" cy="1224136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7" name="Ovaal 6"/>
          <p:cNvSpPr/>
          <p:nvPr/>
        </p:nvSpPr>
        <p:spPr>
          <a:xfrm>
            <a:off x="5843955" y="4293096"/>
            <a:ext cx="2952328" cy="720080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1085134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6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6" grpId="0" animBg="1"/>
      <p:bldP spid="6" grpId="1" animBg="1"/>
      <p:bldP spid="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BE" sz="3600" dirty="0" smtClean="0"/>
              <a:t>Goals</a:t>
            </a:r>
            <a:endParaRPr lang="nl-BE" sz="3600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971600" y="921182"/>
            <a:ext cx="7923212" cy="4596049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GB" sz="3200" dirty="0" smtClean="0"/>
              <a:t>Implementation of FRIS information principles and policy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GB" sz="2800" dirty="0" smtClean="0"/>
              <a:t>Information quality</a:t>
            </a:r>
          </a:p>
          <a:p>
            <a:pPr lvl="2">
              <a:buFont typeface="Wingdings" panose="05000000000000000000" pitchFamily="2" charset="2"/>
              <a:buChar char="§"/>
            </a:pPr>
            <a:r>
              <a:rPr lang="en-GB" sz="2800" dirty="0" smtClean="0"/>
              <a:t>Completeness</a:t>
            </a:r>
          </a:p>
          <a:p>
            <a:pPr lvl="2">
              <a:buFont typeface="Wingdings" panose="05000000000000000000" pitchFamily="2" charset="2"/>
              <a:buChar char="§"/>
            </a:pPr>
            <a:r>
              <a:rPr lang="en-GB" sz="2800" dirty="0"/>
              <a:t>A</a:t>
            </a:r>
            <a:r>
              <a:rPr lang="en-GB" sz="2800" dirty="0" smtClean="0"/>
              <a:t>ccurate</a:t>
            </a:r>
          </a:p>
          <a:p>
            <a:pPr lvl="2">
              <a:buFont typeface="Wingdings" panose="05000000000000000000" pitchFamily="2" charset="2"/>
              <a:buChar char="§"/>
            </a:pPr>
            <a:r>
              <a:rPr lang="en-GB" sz="2800" dirty="0"/>
              <a:t>T</a:t>
            </a:r>
            <a:r>
              <a:rPr lang="en-GB" sz="2800" dirty="0" smtClean="0"/>
              <a:t>imeliness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GB" sz="2800" dirty="0" smtClean="0"/>
              <a:t>Information is integrated</a:t>
            </a:r>
          </a:p>
          <a:p>
            <a:pPr lvl="2">
              <a:buFont typeface="Wingdings" panose="05000000000000000000" pitchFamily="2" charset="2"/>
              <a:buChar char="§"/>
            </a:pPr>
            <a:r>
              <a:rPr lang="en-GB" sz="2800" dirty="0" smtClean="0"/>
              <a:t>360° view on all information dimensions</a:t>
            </a:r>
          </a:p>
          <a:p>
            <a:pPr marL="457200" lvl="1" indent="0">
              <a:buNone/>
            </a:pPr>
            <a:endParaRPr lang="en-GB" sz="2900" dirty="0" smtClean="0"/>
          </a:p>
          <a:p>
            <a:pPr lvl="1">
              <a:buFont typeface="Wingdings" panose="05000000000000000000" pitchFamily="2" charset="2"/>
              <a:buChar char="§"/>
            </a:pPr>
            <a:endParaRPr lang="nl-BE" sz="2900" dirty="0" smtClean="0">
              <a:sym typeface="Wingdings" panose="05000000000000000000" pitchFamily="2" charset="2"/>
            </a:endParaRPr>
          </a:p>
          <a:p>
            <a:pPr lvl="3"/>
            <a:endParaRPr lang="nl-BE" dirty="0"/>
          </a:p>
          <a:p>
            <a:pPr lvl="1"/>
            <a:endParaRPr lang="nl-BE" dirty="0" smtClean="0"/>
          </a:p>
          <a:p>
            <a:pPr lvl="2"/>
            <a:endParaRPr lang="nl-BE" dirty="0" smtClean="0"/>
          </a:p>
          <a:p>
            <a:pPr lvl="1"/>
            <a:endParaRPr lang="nl-BE" dirty="0" smtClean="0"/>
          </a:p>
          <a:p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2784655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BE" sz="3600" dirty="0" smtClean="0"/>
              <a:t>Goals</a:t>
            </a:r>
            <a:endParaRPr lang="nl-BE" sz="3600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755576" y="908720"/>
            <a:ext cx="7850510" cy="4531225"/>
          </a:xfrm>
        </p:spPr>
        <p:txBody>
          <a:bodyPr>
            <a:noAutofit/>
          </a:bodyPr>
          <a:lstStyle/>
          <a:p>
            <a:pPr lvl="1">
              <a:buFont typeface="Wingdings" panose="05000000000000000000" pitchFamily="2" charset="2"/>
              <a:buChar char="§"/>
            </a:pPr>
            <a:r>
              <a:rPr lang="en-GB" sz="3200" dirty="0"/>
              <a:t>Semantics</a:t>
            </a:r>
          </a:p>
          <a:p>
            <a:pPr lvl="2">
              <a:buFont typeface="Wingdings" panose="05000000000000000000" pitchFamily="2" charset="2"/>
              <a:buChar char="§"/>
            </a:pPr>
            <a:r>
              <a:rPr lang="en-GB" sz="2800" dirty="0"/>
              <a:t>Shared and managed vocabularies for</a:t>
            </a:r>
          </a:p>
          <a:p>
            <a:pPr lvl="3">
              <a:buFont typeface="Wingdings" panose="05000000000000000000" pitchFamily="2" charset="2"/>
              <a:buChar char="§"/>
            </a:pPr>
            <a:r>
              <a:rPr lang="en-GB" sz="2800" dirty="0"/>
              <a:t>Terms</a:t>
            </a:r>
          </a:p>
          <a:p>
            <a:pPr lvl="3">
              <a:buFont typeface="Wingdings" panose="05000000000000000000" pitchFamily="2" charset="2"/>
              <a:buChar char="§"/>
            </a:pPr>
            <a:r>
              <a:rPr lang="en-GB" sz="2800" dirty="0"/>
              <a:t>Business objects</a:t>
            </a:r>
          </a:p>
          <a:p>
            <a:pPr lvl="3">
              <a:buFont typeface="Wingdings" panose="05000000000000000000" pitchFamily="2" charset="2"/>
              <a:buChar char="§"/>
            </a:pPr>
            <a:r>
              <a:rPr lang="en-GB" sz="2800" dirty="0"/>
              <a:t>Business rules</a:t>
            </a:r>
          </a:p>
          <a:p>
            <a:pPr lvl="3">
              <a:buFont typeface="Wingdings" panose="05000000000000000000" pitchFamily="2" charset="2"/>
              <a:buChar char="§"/>
            </a:pPr>
            <a:r>
              <a:rPr lang="en-GB" sz="2800" dirty="0"/>
              <a:t>KPI</a:t>
            </a:r>
          </a:p>
          <a:p>
            <a:pPr lvl="3">
              <a:buFont typeface="Wingdings" panose="05000000000000000000" pitchFamily="2" charset="2"/>
              <a:buChar char="§"/>
            </a:pPr>
            <a:r>
              <a:rPr lang="en-GB" sz="2800" dirty="0"/>
              <a:t>Reports</a:t>
            </a:r>
          </a:p>
          <a:p>
            <a:pPr lvl="2">
              <a:buFont typeface="Wingdings" panose="05000000000000000000" pitchFamily="2" charset="2"/>
              <a:buChar char="§"/>
            </a:pPr>
            <a:r>
              <a:rPr lang="en-GB" sz="2800" dirty="0"/>
              <a:t>Traceability from policy to data and back</a:t>
            </a:r>
          </a:p>
          <a:p>
            <a:pPr lvl="3">
              <a:buFont typeface="Wingdings" panose="05000000000000000000" pitchFamily="2" charset="2"/>
              <a:buChar char="§"/>
            </a:pPr>
            <a:r>
              <a:rPr lang="en-GB" sz="2800" dirty="0" smtClean="0"/>
              <a:t>Policy </a:t>
            </a:r>
            <a:r>
              <a:rPr lang="en-GB" sz="2800" dirty="0" smtClean="0">
                <a:sym typeface="Wingdings" panose="05000000000000000000" pitchFamily="2" charset="2"/>
              </a:rPr>
              <a:t></a:t>
            </a:r>
            <a:r>
              <a:rPr lang="en-GB" sz="2800" dirty="0" smtClean="0"/>
              <a:t>Business </a:t>
            </a:r>
            <a:r>
              <a:rPr lang="en-GB" sz="2800" dirty="0"/>
              <a:t>rule </a:t>
            </a:r>
            <a:r>
              <a:rPr lang="en-GB" sz="2800" dirty="0">
                <a:sym typeface="Wingdings" panose="05000000000000000000" pitchFamily="2" charset="2"/>
              </a:rPr>
              <a:t> Validation rule</a:t>
            </a:r>
          </a:p>
          <a:p>
            <a:pPr lvl="3">
              <a:buFont typeface="Wingdings" panose="05000000000000000000" pitchFamily="2" charset="2"/>
              <a:buChar char="§"/>
            </a:pPr>
            <a:r>
              <a:rPr lang="en-GB" sz="2800" dirty="0">
                <a:sym typeface="Wingdings" panose="05000000000000000000" pitchFamily="2" charset="2"/>
              </a:rPr>
              <a:t>Validation rule </a:t>
            </a:r>
            <a:r>
              <a:rPr lang="en-GB" sz="2800" dirty="0" smtClean="0">
                <a:sym typeface="Wingdings" panose="05000000000000000000" pitchFamily="2" charset="2"/>
              </a:rPr>
              <a:t>compliancy </a:t>
            </a:r>
            <a:r>
              <a:rPr lang="en-GB" sz="2800" dirty="0">
                <a:sym typeface="Wingdings" panose="05000000000000000000" pitchFamily="2" charset="2"/>
              </a:rPr>
              <a:t> </a:t>
            </a:r>
            <a:r>
              <a:rPr lang="en-GB" sz="2800" dirty="0" smtClean="0">
                <a:sym typeface="Wingdings" panose="05000000000000000000" pitchFamily="2" charset="2"/>
              </a:rPr>
              <a:t>Business </a:t>
            </a:r>
            <a:r>
              <a:rPr lang="en-GB" sz="2800" dirty="0">
                <a:sym typeface="Wingdings" panose="05000000000000000000" pitchFamily="2" charset="2"/>
              </a:rPr>
              <a:t>rule </a:t>
            </a:r>
            <a:r>
              <a:rPr lang="en-GB" sz="2800" dirty="0" smtClean="0">
                <a:sym typeface="Wingdings" panose="05000000000000000000" pitchFamily="2" charset="2"/>
              </a:rPr>
              <a:t>Policy</a:t>
            </a:r>
            <a:endParaRPr lang="en-GB" sz="2800" dirty="0"/>
          </a:p>
          <a:p>
            <a:pPr lvl="3">
              <a:buFont typeface="Wingdings" panose="05000000000000000000" pitchFamily="2" charset="2"/>
              <a:buChar char="§"/>
            </a:pPr>
            <a:endParaRPr lang="nl-BE" sz="2800" dirty="0">
              <a:sym typeface="Wingdings" panose="05000000000000000000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4235433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BE" sz="3600" dirty="0" smtClean="0"/>
              <a:t>Goals</a:t>
            </a:r>
            <a:endParaRPr lang="nl-BE" sz="3600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969962" y="764705"/>
            <a:ext cx="7562478" cy="5400599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GB" sz="2800" dirty="0" smtClean="0"/>
              <a:t>Incremental information exchange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GB" sz="2000" dirty="0" smtClean="0"/>
              <a:t>Continuous flow of information driven by agreed state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GB" sz="2000" dirty="0" smtClean="0">
                <a:sym typeface="Wingdings" panose="05000000000000000000" pitchFamily="2" charset="2"/>
              </a:rPr>
              <a:t> </a:t>
            </a:r>
            <a:r>
              <a:rPr lang="en-GB" sz="2000" dirty="0" smtClean="0"/>
              <a:t>Consequence: </a:t>
            </a:r>
          </a:p>
          <a:p>
            <a:pPr lvl="2">
              <a:buFont typeface="Wingdings" panose="05000000000000000000" pitchFamily="2" charset="2"/>
              <a:buChar char="§"/>
            </a:pPr>
            <a:r>
              <a:rPr lang="en-GB" sz="2000" dirty="0" smtClean="0"/>
              <a:t> reporting is realised on  integrated FRIS data</a:t>
            </a:r>
          </a:p>
          <a:p>
            <a:pPr lvl="2">
              <a:buFont typeface="Wingdings" panose="05000000000000000000" pitchFamily="2" charset="2"/>
              <a:buChar char="§"/>
            </a:pPr>
            <a:r>
              <a:rPr lang="en-GB" sz="2000" dirty="0" smtClean="0"/>
              <a:t>KPI’s continuously monitored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GB" sz="2800" dirty="0" smtClean="0"/>
              <a:t>Process alignment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GB" sz="2000" dirty="0" smtClean="0"/>
              <a:t>Information collection efficiency</a:t>
            </a:r>
          </a:p>
          <a:p>
            <a:pPr lvl="2">
              <a:buFont typeface="Wingdings" panose="05000000000000000000" pitchFamily="2" charset="2"/>
              <a:buChar char="§"/>
            </a:pPr>
            <a:r>
              <a:rPr lang="en-GB" sz="2000" dirty="0" smtClean="0"/>
              <a:t> “I shall ask this only once” principle</a:t>
            </a:r>
          </a:p>
          <a:p>
            <a:pPr lvl="2">
              <a:buFont typeface="Wingdings" panose="05000000000000000000" pitchFamily="2" charset="2"/>
              <a:buChar char="§"/>
            </a:pPr>
            <a:r>
              <a:rPr lang="en-GB" sz="2000" dirty="0" smtClean="0"/>
              <a:t>Master Data integration</a:t>
            </a:r>
          </a:p>
          <a:p>
            <a:pPr lvl="3">
              <a:buFont typeface="Wingdings" panose="05000000000000000000" pitchFamily="2" charset="2"/>
              <a:buChar char="§"/>
            </a:pPr>
            <a:r>
              <a:rPr lang="en-GB" sz="2000" dirty="0" smtClean="0"/>
              <a:t>Reuse and sharing of master </a:t>
            </a:r>
            <a:r>
              <a:rPr lang="en-GB" sz="2000" dirty="0" smtClean="0"/>
              <a:t>data</a:t>
            </a:r>
          </a:p>
          <a:p>
            <a:pPr lvl="3">
              <a:buFont typeface="Wingdings" panose="05000000000000000000" pitchFamily="2" charset="2"/>
              <a:buChar char="§"/>
            </a:pPr>
            <a:r>
              <a:rPr lang="en-GB" sz="2000" dirty="0"/>
              <a:t>Available on the FRIS shared services </a:t>
            </a:r>
            <a:r>
              <a:rPr lang="en-GB" sz="2000" dirty="0" smtClean="0"/>
              <a:t>layer</a:t>
            </a:r>
            <a:endParaRPr lang="en-GB" sz="2000" dirty="0" smtClean="0"/>
          </a:p>
          <a:p>
            <a:pPr lvl="2">
              <a:buFont typeface="Wingdings" panose="05000000000000000000" pitchFamily="2" charset="2"/>
              <a:buChar char="§"/>
            </a:pPr>
            <a:r>
              <a:rPr lang="en-GB" sz="2000" dirty="0" smtClean="0"/>
              <a:t>Reference data </a:t>
            </a:r>
          </a:p>
          <a:p>
            <a:pPr lvl="3">
              <a:buFont typeface="Wingdings" panose="05000000000000000000" pitchFamily="2" charset="2"/>
              <a:buChar char="§"/>
            </a:pPr>
            <a:r>
              <a:rPr lang="en-GB" sz="2000" dirty="0" smtClean="0"/>
              <a:t>Agreed and managed semantics</a:t>
            </a:r>
          </a:p>
          <a:p>
            <a:pPr lvl="3">
              <a:buFont typeface="Wingdings" panose="05000000000000000000" pitchFamily="2" charset="2"/>
              <a:buChar char="§"/>
            </a:pPr>
            <a:r>
              <a:rPr lang="en-GB" sz="2000" dirty="0" smtClean="0"/>
              <a:t>Available on the FRIS shared services layer</a:t>
            </a:r>
          </a:p>
          <a:p>
            <a:pPr lvl="2"/>
            <a:endParaRPr lang="en-GB" sz="2000" dirty="0" smtClean="0"/>
          </a:p>
          <a:p>
            <a:pPr lvl="2"/>
            <a:endParaRPr lang="nl-BE" dirty="0"/>
          </a:p>
          <a:p>
            <a:pPr lvl="1"/>
            <a:endParaRPr lang="nl-BE" dirty="0" smtClean="0"/>
          </a:p>
          <a:p>
            <a:pPr lvl="1"/>
            <a:endParaRPr lang="nl-BE" dirty="0"/>
          </a:p>
        </p:txBody>
      </p:sp>
      <p:pic>
        <p:nvPicPr>
          <p:cNvPr id="13314" name="Picture 2" descr="http://bestuff.com/images/images_of_stuff/210x600/listen-very-carefully-i-shall-say-this-only-once-24292.jpg?117336510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280" y="2852936"/>
            <a:ext cx="1000125" cy="12430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11843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1"/>
          <p:cNvSpPr txBox="1">
            <a:spLocks/>
          </p:cNvSpPr>
          <p:nvPr/>
        </p:nvSpPr>
        <p:spPr>
          <a:xfrm>
            <a:off x="971550" y="58738"/>
            <a:ext cx="7921625" cy="7778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000" b="1" kern="120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sz="2800" dirty="0" smtClean="0"/>
              <a:t>FRIS requirements for semantic management</a:t>
            </a:r>
            <a:endParaRPr lang="en-US" sz="2800" dirty="0"/>
          </a:p>
        </p:txBody>
      </p:sp>
      <p:sp>
        <p:nvSpPr>
          <p:cNvPr id="5" name="Tijdelijke aanduiding voor inhoud 2"/>
          <p:cNvSpPr txBox="1">
            <a:spLocks/>
          </p:cNvSpPr>
          <p:nvPr/>
        </p:nvSpPr>
        <p:spPr>
          <a:xfrm>
            <a:off x="827584" y="999555"/>
            <a:ext cx="7921625" cy="50403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n"/>
              <a:defRPr sz="19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u"/>
              <a:defRPr sz="17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u"/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n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Arial" pitchFamily="34" charset="0"/>
              <a:buChar char="•"/>
            </a:pPr>
            <a:r>
              <a:rPr lang="en-US" sz="3200" b="1" dirty="0" smtClean="0">
                <a:solidFill>
                  <a:schemeClr val="accent1">
                    <a:lumMod val="75000"/>
                  </a:schemeClr>
                </a:solidFill>
              </a:rPr>
              <a:t>What</a:t>
            </a:r>
            <a:endParaRPr lang="en-US" sz="3200" dirty="0" smtClean="0"/>
          </a:p>
          <a:p>
            <a:pPr marL="1181100" lvl="1" indent="-342900">
              <a:buFont typeface="Arial" pitchFamily="34" charset="0"/>
              <a:buChar char="•"/>
            </a:pPr>
            <a:r>
              <a:rPr lang="en-US" sz="2400" dirty="0" smtClean="0"/>
              <a:t>High level conceptual models</a:t>
            </a:r>
          </a:p>
          <a:p>
            <a:pPr marL="1181100" lvl="1" indent="-342900">
              <a:buFont typeface="Arial" pitchFamily="34" charset="0"/>
              <a:buChar char="•"/>
            </a:pPr>
            <a:r>
              <a:rPr lang="en-US" sz="2400" dirty="0" smtClean="0"/>
              <a:t>Provider </a:t>
            </a:r>
            <a:r>
              <a:rPr lang="en-US" sz="2400" dirty="0"/>
              <a:t>information </a:t>
            </a:r>
            <a:r>
              <a:rPr lang="en-US" sz="2400" dirty="0" smtClean="0"/>
              <a:t>models </a:t>
            </a:r>
            <a:endParaRPr lang="en-US" sz="2400" dirty="0"/>
          </a:p>
          <a:p>
            <a:pPr marL="1181100" lvl="1" indent="-342900">
              <a:buFont typeface="Arial" pitchFamily="34" charset="0"/>
              <a:buChar char="•"/>
            </a:pPr>
            <a:r>
              <a:rPr lang="en-US" sz="2400" dirty="0" smtClean="0"/>
              <a:t>Business </a:t>
            </a:r>
            <a:r>
              <a:rPr lang="en-US" sz="2400" dirty="0"/>
              <a:t>Rules</a:t>
            </a:r>
          </a:p>
          <a:p>
            <a:pPr marL="1181100" lvl="1" indent="-342900">
              <a:buFont typeface="Arial" pitchFamily="34" charset="0"/>
              <a:buChar char="•"/>
            </a:pPr>
            <a:r>
              <a:rPr lang="en-US" sz="2400" dirty="0"/>
              <a:t>KPI’s</a:t>
            </a:r>
          </a:p>
          <a:p>
            <a:pPr marL="1181100" lvl="1" indent="-342900">
              <a:buFont typeface="Arial" pitchFamily="34" charset="0"/>
              <a:buChar char="•"/>
            </a:pPr>
            <a:r>
              <a:rPr lang="en-US" sz="2400" dirty="0"/>
              <a:t>Reference data:</a:t>
            </a:r>
          </a:p>
          <a:p>
            <a:pPr marL="1638300" lvl="2" indent="-342900">
              <a:buFont typeface="Arial" pitchFamily="34" charset="0"/>
              <a:buChar char="•"/>
            </a:pPr>
            <a:r>
              <a:rPr lang="en-US" sz="2400" dirty="0"/>
              <a:t>Classifications, allowed value </a:t>
            </a:r>
            <a:r>
              <a:rPr lang="en-US" sz="2400" dirty="0" smtClean="0"/>
              <a:t>sets, </a:t>
            </a:r>
            <a:endParaRPr lang="en-US" sz="2400" dirty="0"/>
          </a:p>
          <a:p>
            <a:pPr marL="1181100" lvl="1" indent="-342900">
              <a:buFont typeface="Arial" pitchFamily="34" charset="0"/>
              <a:buChar char="•"/>
            </a:pPr>
            <a:r>
              <a:rPr lang="en-US" sz="2400" dirty="0"/>
              <a:t>Codes and code </a:t>
            </a:r>
            <a:r>
              <a:rPr lang="en-US" sz="2400" dirty="0" smtClean="0"/>
              <a:t>sets</a:t>
            </a:r>
          </a:p>
          <a:p>
            <a:pPr marL="1181100" lvl="1" indent="-342900">
              <a:buFont typeface="Arial" pitchFamily="34" charset="0"/>
              <a:buChar char="•"/>
            </a:pPr>
            <a:r>
              <a:rPr lang="en-US" sz="2400" dirty="0" smtClean="0"/>
              <a:t>Data Validation Rules</a:t>
            </a:r>
            <a:endParaRPr lang="en-US" sz="2400" dirty="0"/>
          </a:p>
          <a:p>
            <a:pPr marL="1181100" lvl="1" indent="-342900">
              <a:buFont typeface="Arial" pitchFamily="34" charset="0"/>
              <a:buChar char="•"/>
            </a:pPr>
            <a:r>
              <a:rPr lang="en-US" sz="2400" dirty="0" smtClean="0"/>
              <a:t>Exchange formats and reporting standards</a:t>
            </a:r>
          </a:p>
          <a:p>
            <a:pPr marL="1638300" lvl="2" indent="-342900">
              <a:buFont typeface="Arial" pitchFamily="34" charset="0"/>
              <a:buChar char="•"/>
            </a:pPr>
            <a:r>
              <a:rPr lang="en-US" sz="2400" dirty="0" smtClean="0"/>
              <a:t>CERIF </a:t>
            </a:r>
          </a:p>
          <a:p>
            <a:pPr marL="1638300" lvl="2" indent="-342900">
              <a:buFont typeface="Arial" pitchFamily="34" charset="0"/>
              <a:buChar char="•"/>
            </a:pPr>
            <a:r>
              <a:rPr lang="en-US" sz="2400" dirty="0" smtClean="0"/>
              <a:t>CASRAI</a:t>
            </a:r>
            <a:r>
              <a:rPr lang="en-US" sz="2400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endParaRPr lang="en-US" sz="2400" dirty="0" smtClean="0"/>
          </a:p>
          <a:p>
            <a:pPr marL="1181100" lvl="1" indent="-342900">
              <a:buFont typeface="Arial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81081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FRIS requirements for semantic management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buFont typeface="Arial" pitchFamily="34" charset="0"/>
              <a:buChar char="•"/>
            </a:pPr>
            <a:r>
              <a:rPr lang="en-US" sz="3200" b="1" dirty="0">
                <a:solidFill>
                  <a:schemeClr val="accent1">
                    <a:lumMod val="75000"/>
                  </a:schemeClr>
                </a:solidFill>
              </a:rPr>
              <a:t>How</a:t>
            </a:r>
          </a:p>
          <a:p>
            <a:pPr marL="1181100" lvl="1" indent="-342900">
              <a:buFont typeface="Arial" pitchFamily="34" charset="0"/>
              <a:buChar char="•"/>
            </a:pPr>
            <a:r>
              <a:rPr lang="en-US" sz="2400" dirty="0"/>
              <a:t>Collaborative management of information models</a:t>
            </a:r>
          </a:p>
          <a:p>
            <a:pPr marL="1181100" lvl="1" indent="-342900">
              <a:buFont typeface="Arial" pitchFamily="34" charset="0"/>
              <a:buChar char="•"/>
            </a:pPr>
            <a:r>
              <a:rPr lang="en-US" sz="2400" dirty="0"/>
              <a:t>Collaborative management of classification schemes and code sets</a:t>
            </a:r>
          </a:p>
          <a:p>
            <a:pPr marL="1181100" lvl="1" indent="-342900">
              <a:buFont typeface="Arial" pitchFamily="34" charset="0"/>
              <a:buChar char="•"/>
            </a:pPr>
            <a:r>
              <a:rPr lang="en-US" sz="2400" dirty="0"/>
              <a:t>Machine readable classification schemes and codes sets </a:t>
            </a:r>
          </a:p>
          <a:p>
            <a:pPr marL="1181100" lvl="1" indent="-342900">
              <a:buFont typeface="Arial" pitchFamily="34" charset="0"/>
              <a:buChar char="•"/>
            </a:pPr>
            <a:r>
              <a:rPr lang="en-US" sz="2400" dirty="0"/>
              <a:t>Machine readable information models including business rules in anticipation of automated validation of exchanged information.</a:t>
            </a:r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endParaRPr lang="en-US" sz="2400" dirty="0"/>
          </a:p>
          <a:p>
            <a:endParaRPr lang="nl-BE" sz="2400" dirty="0"/>
          </a:p>
        </p:txBody>
      </p:sp>
    </p:spTree>
    <p:extLst>
      <p:ext uri="{BB962C8B-B14F-4D97-AF65-F5344CB8AC3E}">
        <p14:creationId xmlns:p14="http://schemas.microsoft.com/office/powerpoint/2010/main" val="3427498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FRIS requirements for semantic management</a:t>
            </a:r>
            <a:br>
              <a:rPr lang="en-US" dirty="0"/>
            </a:br>
            <a:endParaRPr lang="nl-BE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1115616" y="692696"/>
            <a:ext cx="7923212" cy="5040560"/>
          </a:xfrm>
        </p:spPr>
        <p:txBody>
          <a:bodyPr>
            <a:normAutofit fontScale="92500" lnSpcReduction="10000"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GB" sz="3500" b="1" dirty="0">
                <a:solidFill>
                  <a:schemeClr val="accent1">
                    <a:lumMod val="75000"/>
                  </a:schemeClr>
                </a:solidFill>
              </a:rPr>
              <a:t>Who</a:t>
            </a:r>
            <a:r>
              <a:rPr lang="en-GB" sz="2600" dirty="0" smtClean="0"/>
              <a:t> </a:t>
            </a:r>
            <a:endParaRPr lang="en-GB" sz="2600" dirty="0" smtClean="0"/>
          </a:p>
          <a:p>
            <a:pPr lvl="1">
              <a:buFont typeface="Wingdings" panose="05000000000000000000" pitchFamily="2" charset="2"/>
              <a:buChar char="§"/>
            </a:pPr>
            <a:r>
              <a:rPr lang="en-GB" sz="2400" b="1" dirty="0" smtClean="0"/>
              <a:t>EWI</a:t>
            </a:r>
            <a:endParaRPr lang="en-GB" sz="2400" b="1" dirty="0" smtClean="0"/>
          </a:p>
          <a:p>
            <a:pPr lvl="2">
              <a:buFont typeface="Wingdings" panose="05000000000000000000" pitchFamily="2" charset="2"/>
              <a:buChar char="§"/>
            </a:pPr>
            <a:r>
              <a:rPr lang="en-GB" sz="2000" dirty="0" smtClean="0"/>
              <a:t>Policy developers</a:t>
            </a:r>
          </a:p>
          <a:p>
            <a:pPr lvl="2">
              <a:buFont typeface="Wingdings" panose="05000000000000000000" pitchFamily="2" charset="2"/>
              <a:buChar char="§"/>
            </a:pPr>
            <a:r>
              <a:rPr lang="en-GB" sz="2000" dirty="0" smtClean="0"/>
              <a:t>Monitoring group</a:t>
            </a:r>
          </a:p>
          <a:p>
            <a:pPr lvl="2">
              <a:buFont typeface="Wingdings" panose="05000000000000000000" pitchFamily="2" charset="2"/>
              <a:buChar char="§"/>
            </a:pPr>
            <a:r>
              <a:rPr lang="en-GB" sz="2000" dirty="0" smtClean="0"/>
              <a:t>Enterprise Architect and team</a:t>
            </a:r>
          </a:p>
          <a:p>
            <a:pPr lvl="2">
              <a:buFont typeface="Wingdings" panose="05000000000000000000" pitchFamily="2" charset="2"/>
              <a:buChar char="§"/>
            </a:pPr>
            <a:r>
              <a:rPr lang="en-GB" sz="2000" dirty="0" smtClean="0"/>
              <a:t>CIO</a:t>
            </a:r>
          </a:p>
          <a:p>
            <a:pPr lvl="2">
              <a:buFont typeface="Wingdings" panose="05000000000000000000" pitchFamily="2" charset="2"/>
              <a:buChar char="§"/>
            </a:pPr>
            <a:r>
              <a:rPr lang="en-GB" sz="2000" dirty="0" smtClean="0"/>
              <a:t>FRIS Information architect</a:t>
            </a:r>
          </a:p>
          <a:p>
            <a:pPr lvl="2">
              <a:buFont typeface="Wingdings" panose="05000000000000000000" pitchFamily="2" charset="2"/>
              <a:buChar char="§"/>
            </a:pPr>
            <a:r>
              <a:rPr lang="en-GB" sz="2000" dirty="0" smtClean="0"/>
              <a:t>FRIS services functional analyst</a:t>
            </a:r>
          </a:p>
          <a:p>
            <a:pPr lvl="2">
              <a:buFont typeface="Wingdings" panose="05000000000000000000" pitchFamily="2" charset="2"/>
              <a:buChar char="§"/>
            </a:pPr>
            <a:r>
              <a:rPr lang="en-GB" sz="2000" dirty="0" smtClean="0"/>
              <a:t>IT developer</a:t>
            </a:r>
          </a:p>
          <a:p>
            <a:pPr lvl="2">
              <a:buFont typeface="Wingdings" panose="05000000000000000000" pitchFamily="2" charset="2"/>
              <a:buChar char="§"/>
            </a:pPr>
            <a:r>
              <a:rPr lang="en-GB" sz="2000" dirty="0" smtClean="0"/>
              <a:t>Operations: </a:t>
            </a:r>
          </a:p>
          <a:p>
            <a:pPr lvl="3">
              <a:buFont typeface="Wingdings" panose="05000000000000000000" pitchFamily="2" charset="2"/>
              <a:buChar char="§"/>
            </a:pPr>
            <a:r>
              <a:rPr lang="en-GB" sz="2000" dirty="0" smtClean="0"/>
              <a:t>Data validation</a:t>
            </a:r>
          </a:p>
          <a:p>
            <a:pPr lvl="3">
              <a:buFont typeface="Wingdings" panose="05000000000000000000" pitchFamily="2" charset="2"/>
              <a:buChar char="§"/>
            </a:pPr>
            <a:r>
              <a:rPr lang="en-GB" sz="2000" dirty="0" smtClean="0"/>
              <a:t>Report design</a:t>
            </a:r>
          </a:p>
          <a:p>
            <a:pPr lvl="3">
              <a:buFont typeface="Wingdings" panose="05000000000000000000" pitchFamily="2" charset="2"/>
              <a:buChar char="§"/>
            </a:pPr>
            <a:r>
              <a:rPr lang="en-GB" sz="2000" dirty="0" smtClean="0"/>
              <a:t>KPI implementation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GB" sz="2400" b="1" dirty="0"/>
              <a:t>I</a:t>
            </a:r>
            <a:r>
              <a:rPr lang="en-GB" sz="2400" b="1" dirty="0" smtClean="0"/>
              <a:t>nformation providers</a:t>
            </a:r>
          </a:p>
          <a:p>
            <a:pPr lvl="2">
              <a:buFont typeface="Wingdings" panose="05000000000000000000" pitchFamily="2" charset="2"/>
              <a:buChar char="§"/>
            </a:pPr>
            <a:r>
              <a:rPr lang="en-GB" sz="2000" dirty="0" smtClean="0"/>
              <a:t>Roles very comparable to EWI</a:t>
            </a:r>
          </a:p>
          <a:p>
            <a:pPr lvl="2">
              <a:buFont typeface="Wingdings" panose="05000000000000000000" pitchFamily="2" charset="2"/>
              <a:buChar char="§"/>
            </a:pPr>
            <a:r>
              <a:rPr lang="en-GB" sz="2000" dirty="0"/>
              <a:t>S</a:t>
            </a:r>
            <a:r>
              <a:rPr lang="en-GB" sz="2000" dirty="0" smtClean="0"/>
              <a:t>ubject </a:t>
            </a:r>
            <a:r>
              <a:rPr lang="en-GB" sz="2000" dirty="0" smtClean="0"/>
              <a:t>matter </a:t>
            </a:r>
            <a:r>
              <a:rPr lang="en-GB" sz="2000" dirty="0" smtClean="0"/>
              <a:t>experts</a:t>
            </a:r>
          </a:p>
          <a:p>
            <a:pPr lvl="3"/>
            <a:endParaRPr lang="nl-BE" dirty="0" smtClean="0"/>
          </a:p>
          <a:p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3517452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FRIS requirements for semantic management</a:t>
            </a:r>
            <a:br>
              <a:rPr lang="en-US" dirty="0"/>
            </a:br>
            <a:endParaRPr lang="nl-BE" dirty="0"/>
          </a:p>
        </p:txBody>
      </p:sp>
      <p:sp>
        <p:nvSpPr>
          <p:cNvPr id="4" name="Rechthoek 3"/>
          <p:cNvSpPr/>
          <p:nvPr/>
        </p:nvSpPr>
        <p:spPr>
          <a:xfrm>
            <a:off x="3275856" y="4524942"/>
            <a:ext cx="3000918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BE" dirty="0" smtClean="0"/>
              <a:t>Tools</a:t>
            </a:r>
            <a:endParaRPr lang="nl-BE" dirty="0"/>
          </a:p>
        </p:txBody>
      </p:sp>
      <p:sp>
        <p:nvSpPr>
          <p:cNvPr id="5" name="Rechthoek 4"/>
          <p:cNvSpPr/>
          <p:nvPr/>
        </p:nvSpPr>
        <p:spPr>
          <a:xfrm>
            <a:off x="1619672" y="2834625"/>
            <a:ext cx="3000918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BE" dirty="0" err="1" smtClean="0"/>
              <a:t>Methodology</a:t>
            </a:r>
            <a:endParaRPr lang="nl-BE" dirty="0"/>
          </a:p>
        </p:txBody>
      </p:sp>
      <p:sp>
        <p:nvSpPr>
          <p:cNvPr id="6" name="Rechthoek 5"/>
          <p:cNvSpPr/>
          <p:nvPr/>
        </p:nvSpPr>
        <p:spPr>
          <a:xfrm>
            <a:off x="1609843" y="1795644"/>
            <a:ext cx="3000918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BE" dirty="0" err="1" smtClean="0"/>
              <a:t>Organisation</a:t>
            </a:r>
            <a:endParaRPr lang="nl-BE" dirty="0"/>
          </a:p>
        </p:txBody>
      </p:sp>
      <p:sp>
        <p:nvSpPr>
          <p:cNvPr id="7" name="Rechthoek 6"/>
          <p:cNvSpPr/>
          <p:nvPr/>
        </p:nvSpPr>
        <p:spPr>
          <a:xfrm>
            <a:off x="4860032" y="1795644"/>
            <a:ext cx="3600400" cy="1953381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BE" sz="3200" dirty="0" smtClean="0"/>
              <a:t>DATA GOVERNANCE</a:t>
            </a:r>
            <a:endParaRPr lang="nl-BE" sz="3200" dirty="0"/>
          </a:p>
        </p:txBody>
      </p:sp>
      <p:sp>
        <p:nvSpPr>
          <p:cNvPr id="8" name="Tekstvak 7"/>
          <p:cNvSpPr txBox="1"/>
          <p:nvPr/>
        </p:nvSpPr>
        <p:spPr>
          <a:xfrm>
            <a:off x="4860032" y="3105834"/>
            <a:ext cx="36724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Proactively managing your data, to support your business</a:t>
            </a:r>
            <a:r>
              <a:rPr lang="en-US" dirty="0"/>
              <a:t>	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15094431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FRIS Information Modelling Stack</a:t>
            </a:r>
            <a:endParaRPr lang="en-GB" dirty="0"/>
          </a:p>
        </p:txBody>
      </p:sp>
      <p:sp>
        <p:nvSpPr>
          <p:cNvPr id="29" name="Rechthoek 28"/>
          <p:cNvSpPr/>
          <p:nvPr/>
        </p:nvSpPr>
        <p:spPr bwMode="auto">
          <a:xfrm>
            <a:off x="2053944" y="944093"/>
            <a:ext cx="6876764" cy="504056"/>
          </a:xfrm>
          <a:prstGeom prst="rect">
            <a:avLst/>
          </a:prstGeom>
          <a:gradFill rotWithShape="1">
            <a:gsLst>
              <a:gs pos="0">
                <a:srgbClr val="8A8AE7">
                  <a:shade val="51000"/>
                  <a:satMod val="130000"/>
                </a:srgbClr>
              </a:gs>
              <a:gs pos="80000">
                <a:srgbClr val="8A8AE7">
                  <a:shade val="93000"/>
                  <a:satMod val="130000"/>
                </a:srgbClr>
              </a:gs>
              <a:gs pos="100000">
                <a:srgbClr val="8A8AE7">
                  <a:shade val="94000"/>
                  <a:satMod val="135000"/>
                </a:srgbClr>
              </a:gs>
            </a:gsLst>
            <a:lin ang="16200000" scaled="0"/>
          </a:gradFill>
          <a:ln>
            <a:noFill/>
            <a:headEnd type="none" w="med" len="med"/>
            <a:tailEnd type="none" w="med" len="me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</a:rPr>
              <a:t>Principles, Guidelines, Governance structures</a:t>
            </a:r>
            <a:endParaRPr kumimoji="0" lang="en-GB" sz="2400" b="1" i="0" u="none" strike="noStrike" kern="0" cap="none" spc="0" normalizeH="0" baseline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</a:endParaRPr>
          </a:p>
        </p:txBody>
      </p:sp>
      <p:sp>
        <p:nvSpPr>
          <p:cNvPr id="30" name="Rechthoek 29"/>
          <p:cNvSpPr/>
          <p:nvPr/>
        </p:nvSpPr>
        <p:spPr bwMode="auto">
          <a:xfrm>
            <a:off x="2063145" y="1556161"/>
            <a:ext cx="6876764" cy="504056"/>
          </a:xfrm>
          <a:prstGeom prst="rect">
            <a:avLst/>
          </a:prstGeom>
          <a:gradFill rotWithShape="1">
            <a:gsLst>
              <a:gs pos="0">
                <a:srgbClr val="8A8AE7">
                  <a:shade val="51000"/>
                  <a:satMod val="130000"/>
                </a:srgbClr>
              </a:gs>
              <a:gs pos="80000">
                <a:srgbClr val="8A8AE7">
                  <a:shade val="93000"/>
                  <a:satMod val="130000"/>
                </a:srgbClr>
              </a:gs>
              <a:gs pos="100000">
                <a:srgbClr val="8A8AE7">
                  <a:shade val="94000"/>
                  <a:satMod val="135000"/>
                </a:srgbClr>
              </a:gs>
            </a:gsLst>
            <a:lin ang="16200000" scaled="0"/>
          </a:gradFill>
          <a:ln>
            <a:noFill/>
            <a:headEnd type="none" w="med" len="med"/>
            <a:tailEnd type="none" w="med" len="me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</a:rPr>
              <a:t>High Level Conceptual models</a:t>
            </a:r>
            <a:endParaRPr kumimoji="0" lang="en-GB" sz="2400" b="1" i="0" u="none" strike="noStrike" kern="0" cap="none" spc="0" normalizeH="0" baseline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</a:endParaRPr>
          </a:p>
        </p:txBody>
      </p:sp>
      <p:sp>
        <p:nvSpPr>
          <p:cNvPr id="31" name="Rechthoek 30"/>
          <p:cNvSpPr/>
          <p:nvPr/>
        </p:nvSpPr>
        <p:spPr bwMode="auto">
          <a:xfrm>
            <a:off x="2063145" y="2168860"/>
            <a:ext cx="6876764" cy="504056"/>
          </a:xfrm>
          <a:prstGeom prst="rect">
            <a:avLst/>
          </a:prstGeom>
          <a:gradFill rotWithShape="1">
            <a:gsLst>
              <a:gs pos="0">
                <a:srgbClr val="8A8AE7">
                  <a:shade val="51000"/>
                  <a:satMod val="130000"/>
                </a:srgbClr>
              </a:gs>
              <a:gs pos="80000">
                <a:srgbClr val="8A8AE7">
                  <a:shade val="93000"/>
                  <a:satMod val="130000"/>
                </a:srgbClr>
              </a:gs>
              <a:gs pos="100000">
                <a:srgbClr val="8A8AE7">
                  <a:shade val="94000"/>
                  <a:satMod val="135000"/>
                </a:srgbClr>
              </a:gs>
            </a:gsLst>
            <a:lin ang="16200000" scaled="0"/>
          </a:gradFill>
          <a:ln>
            <a:noFill/>
            <a:headEnd type="none" w="med" len="med"/>
            <a:tailEnd type="none" w="med" len="me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</a:rPr>
              <a:t>Governance models</a:t>
            </a:r>
            <a:endParaRPr kumimoji="0" lang="en-GB" sz="2400" b="1" i="0" u="none" strike="noStrike" kern="0" cap="none" spc="0" normalizeH="0" baseline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</a:endParaRPr>
          </a:p>
        </p:txBody>
      </p:sp>
      <p:sp>
        <p:nvSpPr>
          <p:cNvPr id="32" name="Rechthoek 31"/>
          <p:cNvSpPr/>
          <p:nvPr/>
        </p:nvSpPr>
        <p:spPr bwMode="auto">
          <a:xfrm rot="16200000">
            <a:off x="355046" y="1329905"/>
            <a:ext cx="1707728" cy="936104"/>
          </a:xfrm>
          <a:prstGeom prst="rect">
            <a:avLst/>
          </a:prstGeom>
          <a:gradFill rotWithShape="1">
            <a:gsLst>
              <a:gs pos="0">
                <a:srgbClr val="8A8AE7">
                  <a:shade val="51000"/>
                  <a:satMod val="130000"/>
                </a:srgbClr>
              </a:gs>
              <a:gs pos="80000">
                <a:srgbClr val="8A8AE7">
                  <a:shade val="93000"/>
                  <a:satMod val="130000"/>
                </a:srgbClr>
              </a:gs>
              <a:gs pos="100000">
                <a:srgbClr val="8A8AE7">
                  <a:shade val="94000"/>
                  <a:satMod val="135000"/>
                </a:srgbClr>
              </a:gs>
            </a:gsLst>
            <a:lin ang="16200000" scaled="0"/>
          </a:gradFill>
          <a:ln>
            <a:noFill/>
            <a:headEnd type="none" w="med" len="med"/>
            <a:tailEnd type="none" w="med" len="me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</a:rPr>
              <a:t>Meta model</a:t>
            </a: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0" cap="none" spc="0" normalizeH="0" baseline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</a:endParaRP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0" cap="none" spc="0" normalizeH="0" baseline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</a:endParaRPr>
          </a:p>
        </p:txBody>
      </p:sp>
      <p:sp>
        <p:nvSpPr>
          <p:cNvPr id="33" name="Rechthoek 32"/>
          <p:cNvSpPr/>
          <p:nvPr/>
        </p:nvSpPr>
        <p:spPr bwMode="auto">
          <a:xfrm>
            <a:off x="2028898" y="3398780"/>
            <a:ext cx="6911664" cy="504056"/>
          </a:xfrm>
          <a:prstGeom prst="rect">
            <a:avLst/>
          </a:prstGeom>
          <a:gradFill rotWithShape="1">
            <a:gsLst>
              <a:gs pos="0">
                <a:srgbClr val="C00000"/>
              </a:gs>
              <a:gs pos="80000">
                <a:srgbClr val="C00000"/>
              </a:gs>
              <a:gs pos="100000">
                <a:srgbClr val="C00000"/>
              </a:gs>
            </a:gsLst>
            <a:lin ang="16200000" scaled="0"/>
          </a:gradFill>
          <a:ln>
            <a:noFill/>
            <a:headEnd type="none" w="med" len="med"/>
            <a:tailEnd type="none" w="med" len="me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</a:rPr>
              <a:t>Information models</a:t>
            </a:r>
            <a:endParaRPr kumimoji="0" lang="en-GB" sz="2400" b="1" i="0" u="none" strike="noStrike" kern="0" cap="none" spc="0" normalizeH="0" baseline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</a:endParaRPr>
          </a:p>
        </p:txBody>
      </p:sp>
      <p:sp>
        <p:nvSpPr>
          <p:cNvPr id="34" name="Rechthoek 33"/>
          <p:cNvSpPr/>
          <p:nvPr/>
        </p:nvSpPr>
        <p:spPr bwMode="auto">
          <a:xfrm>
            <a:off x="2028898" y="5696068"/>
            <a:ext cx="6909109" cy="504056"/>
          </a:xfrm>
          <a:prstGeom prst="rect">
            <a:avLst/>
          </a:prstGeom>
          <a:gradFill rotWithShape="1">
            <a:gsLst>
              <a:gs pos="0">
                <a:srgbClr val="C00000"/>
              </a:gs>
              <a:gs pos="80000">
                <a:srgbClr val="C00000"/>
              </a:gs>
              <a:gs pos="100000">
                <a:srgbClr val="C00000"/>
              </a:gs>
            </a:gsLst>
            <a:lin ang="16200000" scaled="0"/>
          </a:gradFill>
          <a:ln>
            <a:noFill/>
            <a:headEnd type="none" w="med" len="med"/>
            <a:tailEnd type="none" w="med" len="me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</a:rPr>
              <a:t>Data base schemes</a:t>
            </a:r>
            <a:endParaRPr kumimoji="0" lang="en-GB" sz="2400" b="1" i="0" u="none" strike="noStrike" kern="0" cap="none" spc="0" normalizeH="0" baseline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</a:endParaRPr>
          </a:p>
        </p:txBody>
      </p:sp>
      <p:sp>
        <p:nvSpPr>
          <p:cNvPr id="35" name="Rechthoek 34"/>
          <p:cNvSpPr/>
          <p:nvPr/>
        </p:nvSpPr>
        <p:spPr bwMode="auto">
          <a:xfrm>
            <a:off x="5719238" y="4547385"/>
            <a:ext cx="3221324" cy="504056"/>
          </a:xfrm>
          <a:prstGeom prst="rect">
            <a:avLst/>
          </a:prstGeom>
          <a:gradFill rotWithShape="1">
            <a:gsLst>
              <a:gs pos="0">
                <a:srgbClr val="C00000"/>
              </a:gs>
              <a:gs pos="80000">
                <a:srgbClr val="C00000"/>
              </a:gs>
              <a:gs pos="100000">
                <a:srgbClr val="C00000"/>
              </a:gs>
            </a:gsLst>
            <a:lin ang="16200000" scaled="0"/>
          </a:gradFill>
          <a:ln>
            <a:noFill/>
            <a:headEnd type="none" w="med" len="med"/>
            <a:tailEnd type="none" w="med" len="me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</a:rPr>
              <a:t>Code Sets</a:t>
            </a:r>
            <a:endParaRPr kumimoji="0" lang="en-GB" sz="2400" b="1" i="0" u="none" strike="noStrike" kern="0" cap="none" spc="0" normalizeH="0" baseline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</a:endParaRPr>
          </a:p>
        </p:txBody>
      </p:sp>
      <p:sp>
        <p:nvSpPr>
          <p:cNvPr id="36" name="Rechthoek 35"/>
          <p:cNvSpPr/>
          <p:nvPr/>
        </p:nvSpPr>
        <p:spPr bwMode="auto">
          <a:xfrm>
            <a:off x="2028898" y="4547385"/>
            <a:ext cx="3629764" cy="504056"/>
          </a:xfrm>
          <a:prstGeom prst="rect">
            <a:avLst/>
          </a:prstGeom>
          <a:gradFill rotWithShape="1">
            <a:gsLst>
              <a:gs pos="0">
                <a:srgbClr val="C00000"/>
              </a:gs>
              <a:gs pos="80000">
                <a:srgbClr val="C00000"/>
              </a:gs>
              <a:gs pos="100000">
                <a:srgbClr val="C00000"/>
              </a:gs>
            </a:gsLst>
            <a:lin ang="16200000" scaled="0"/>
          </a:gradFill>
          <a:ln>
            <a:noFill/>
            <a:headEnd type="none" w="med" len="med"/>
            <a:tailEnd type="none" w="med" len="me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</a:rPr>
              <a:t>Classification Schemes</a:t>
            </a:r>
            <a:endParaRPr kumimoji="0" lang="en-GB" sz="2400" b="1" i="0" u="none" strike="noStrike" kern="0" cap="none" spc="0" normalizeH="0" baseline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</a:endParaRPr>
          </a:p>
        </p:txBody>
      </p:sp>
      <p:sp>
        <p:nvSpPr>
          <p:cNvPr id="37" name="Rechthoek 36"/>
          <p:cNvSpPr/>
          <p:nvPr/>
        </p:nvSpPr>
        <p:spPr bwMode="auto">
          <a:xfrm>
            <a:off x="2028898" y="3963560"/>
            <a:ext cx="6911664" cy="504056"/>
          </a:xfrm>
          <a:prstGeom prst="rect">
            <a:avLst/>
          </a:prstGeom>
          <a:gradFill rotWithShape="1">
            <a:gsLst>
              <a:gs pos="0">
                <a:srgbClr val="C00000"/>
              </a:gs>
              <a:gs pos="80000">
                <a:srgbClr val="C00000"/>
              </a:gs>
              <a:gs pos="100000">
                <a:srgbClr val="C00000"/>
              </a:gs>
            </a:gsLst>
            <a:lin ang="16200000" scaled="0"/>
          </a:gradFill>
          <a:ln>
            <a:noFill/>
            <a:headEnd type="none" w="med" len="med"/>
            <a:tailEnd type="none" w="med" len="me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</a:rPr>
              <a:t>Information templates</a:t>
            </a:r>
            <a:endParaRPr kumimoji="0" lang="en-GB" sz="2400" b="1" i="0" u="none" strike="noStrike" kern="0" cap="none" spc="0" normalizeH="0" baseline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</a:endParaRPr>
          </a:p>
        </p:txBody>
      </p:sp>
      <p:sp>
        <p:nvSpPr>
          <p:cNvPr id="38" name="Rechthoek 37"/>
          <p:cNvSpPr/>
          <p:nvPr/>
        </p:nvSpPr>
        <p:spPr bwMode="auto">
          <a:xfrm>
            <a:off x="2028898" y="5110840"/>
            <a:ext cx="6909109" cy="504056"/>
          </a:xfrm>
          <a:prstGeom prst="rect">
            <a:avLst/>
          </a:prstGeom>
          <a:gradFill rotWithShape="1">
            <a:gsLst>
              <a:gs pos="0">
                <a:srgbClr val="C00000"/>
              </a:gs>
              <a:gs pos="80000">
                <a:srgbClr val="C00000"/>
              </a:gs>
              <a:gs pos="100000">
                <a:srgbClr val="C00000"/>
              </a:gs>
            </a:gsLst>
            <a:lin ang="16200000" scaled="0"/>
          </a:gradFill>
          <a:ln>
            <a:noFill/>
            <a:headEnd type="none" w="med" len="med"/>
            <a:tailEnd type="none" w="med" len="me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</a:rPr>
              <a:t>Business Rules</a:t>
            </a:r>
            <a:endParaRPr kumimoji="0" lang="en-GB" sz="2400" b="1" i="0" u="none" strike="noStrike" kern="0" cap="none" spc="0" normalizeH="0" baseline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</a:endParaRPr>
          </a:p>
        </p:txBody>
      </p:sp>
      <p:sp>
        <p:nvSpPr>
          <p:cNvPr id="39" name="Rechthoek 38"/>
          <p:cNvSpPr/>
          <p:nvPr/>
        </p:nvSpPr>
        <p:spPr bwMode="auto">
          <a:xfrm>
            <a:off x="2028898" y="2807536"/>
            <a:ext cx="6911664" cy="504056"/>
          </a:xfrm>
          <a:prstGeom prst="rect">
            <a:avLst/>
          </a:prstGeom>
          <a:gradFill rotWithShape="1">
            <a:gsLst>
              <a:gs pos="0">
                <a:srgbClr val="C00000"/>
              </a:gs>
              <a:gs pos="80000">
                <a:srgbClr val="C00000"/>
              </a:gs>
              <a:gs pos="100000">
                <a:srgbClr val="C00000"/>
              </a:gs>
            </a:gsLst>
            <a:lin ang="16200000" scaled="0"/>
          </a:gradFill>
          <a:ln>
            <a:noFill/>
            <a:headEnd type="none" w="med" len="med"/>
            <a:tailEnd type="none" w="med" len="me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</a:rPr>
              <a:t>Governance Implementation</a:t>
            </a:r>
            <a:endParaRPr kumimoji="0" lang="en-GB" sz="2400" b="1" i="0" u="none" strike="noStrike" kern="0" cap="none" spc="0" normalizeH="0" baseline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</a:endParaRPr>
          </a:p>
        </p:txBody>
      </p:sp>
      <p:sp>
        <p:nvSpPr>
          <p:cNvPr id="40" name="Rechthoek 39"/>
          <p:cNvSpPr/>
          <p:nvPr/>
        </p:nvSpPr>
        <p:spPr bwMode="auto">
          <a:xfrm rot="16200000">
            <a:off x="-480739" y="4017326"/>
            <a:ext cx="3380850" cy="934551"/>
          </a:xfrm>
          <a:prstGeom prst="rect">
            <a:avLst/>
          </a:prstGeom>
          <a:gradFill rotWithShape="1">
            <a:gsLst>
              <a:gs pos="0">
                <a:srgbClr val="C00000"/>
              </a:gs>
              <a:gs pos="80000">
                <a:srgbClr val="C00000"/>
              </a:gs>
              <a:gs pos="100000">
                <a:srgbClr val="C00000"/>
              </a:gs>
            </a:gsLst>
            <a:lin ang="16200000" scaled="0"/>
          </a:gradFill>
          <a:ln>
            <a:noFill/>
            <a:headEnd type="none" w="med" len="med"/>
            <a:tailEnd type="none" w="med" len="me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</a:rPr>
              <a:t>Information </a:t>
            </a: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0" cap="none" spc="0" normalizeH="0" baseline="0" dirty="0" err="1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</a:rPr>
              <a:t>Modeling</a:t>
            </a:r>
            <a:r>
              <a:rPr kumimoji="0" lang="en-GB" sz="24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</a:rPr>
              <a:t> </a:t>
            </a:r>
            <a:endParaRPr kumimoji="0" lang="en-GB" sz="2400" b="1" i="0" u="none" strike="noStrike" kern="0" cap="none" spc="0" normalizeH="0" baseline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6177958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smtClean="0"/>
              <a:t>TOOLS</a:t>
            </a:r>
            <a:endParaRPr lang="nl-BE" dirty="0"/>
          </a:p>
        </p:txBody>
      </p:sp>
      <p:pic>
        <p:nvPicPr>
          <p:cNvPr id="4" name="Tijdelijke aanduiding voor inhoud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5656" y="1988840"/>
            <a:ext cx="6015081" cy="4505505"/>
          </a:xfrm>
        </p:spPr>
      </p:pic>
      <p:sp>
        <p:nvSpPr>
          <p:cNvPr id="5" name="Tekstvak 4"/>
          <p:cNvSpPr txBox="1"/>
          <p:nvPr/>
        </p:nvSpPr>
        <p:spPr>
          <a:xfrm>
            <a:off x="1458488" y="692696"/>
            <a:ext cx="6060890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 smtClean="0"/>
              <a:t>The Law of the Instrument:</a:t>
            </a:r>
          </a:p>
          <a:p>
            <a:endParaRPr lang="en-GB" dirty="0" smtClean="0"/>
          </a:p>
          <a:p>
            <a:r>
              <a:rPr lang="en-GB" sz="2000" dirty="0" smtClean="0"/>
              <a:t>“ If you only have a hammer, everything looks like a nail”</a:t>
            </a:r>
          </a:p>
          <a:p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554601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BE" sz="3600" dirty="0" smtClean="0"/>
              <a:t>Tool Scope</a:t>
            </a:r>
            <a:endParaRPr lang="nl-BE" sz="3600" dirty="0"/>
          </a:p>
        </p:txBody>
      </p:sp>
      <p:pic>
        <p:nvPicPr>
          <p:cNvPr id="5" name="Afbeelding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7664" y="1633154"/>
            <a:ext cx="7128929" cy="5002131"/>
          </a:xfrm>
          <a:prstGeom prst="rect">
            <a:avLst/>
          </a:prstGeom>
        </p:spPr>
      </p:pic>
      <p:sp>
        <p:nvSpPr>
          <p:cNvPr id="7" name="Tekstvak 6"/>
          <p:cNvSpPr txBox="1"/>
          <p:nvPr/>
        </p:nvSpPr>
        <p:spPr>
          <a:xfrm>
            <a:off x="568027" y="836711"/>
            <a:ext cx="50405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3600" dirty="0" err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One</a:t>
            </a:r>
            <a:r>
              <a:rPr lang="nl-BE" sz="36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tool </a:t>
            </a:r>
            <a:r>
              <a:rPr lang="nl-BE" sz="3600" dirty="0" err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for</a:t>
            </a:r>
            <a:r>
              <a:rPr lang="nl-BE" sz="36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lang="nl-BE" sz="3600" dirty="0" err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all</a:t>
            </a:r>
            <a:r>
              <a:rPr lang="nl-BE" sz="36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, </a:t>
            </a:r>
          </a:p>
          <a:p>
            <a:r>
              <a:rPr lang="nl-BE" sz="3600" dirty="0" err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all</a:t>
            </a:r>
            <a:r>
              <a:rPr lang="nl-BE" sz="36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lang="nl-BE" sz="3600" dirty="0" err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for</a:t>
            </a:r>
            <a:r>
              <a:rPr lang="nl-BE" sz="36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lang="nl-BE" sz="3600" dirty="0" err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one</a:t>
            </a:r>
            <a:r>
              <a:rPr lang="nl-BE" sz="36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tool</a:t>
            </a:r>
            <a:endParaRPr lang="nl-BE" sz="36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pic>
        <p:nvPicPr>
          <p:cNvPr id="8" name="Afbeelding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201313">
            <a:off x="2958037" y="4853771"/>
            <a:ext cx="260544" cy="219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74721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BE" sz="3200" dirty="0" err="1" smtClean="0"/>
              <a:t>Usage</a:t>
            </a:r>
            <a:endParaRPr lang="nl-BE" sz="3200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820227"/>
            <a:ext cx="7200800" cy="5378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021054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2800" dirty="0" smtClean="0"/>
              <a:t>Data Governance </a:t>
            </a:r>
            <a:r>
              <a:rPr lang="en-GB" sz="2800" dirty="0" smtClean="0"/>
              <a:t>I</a:t>
            </a:r>
            <a:r>
              <a:rPr lang="en-GB" sz="2800" dirty="0" smtClean="0"/>
              <a:t>mplementation Strategy</a:t>
            </a:r>
            <a:endParaRPr lang="en-GB" sz="2800" dirty="0"/>
          </a:p>
        </p:txBody>
      </p:sp>
      <p:pic>
        <p:nvPicPr>
          <p:cNvPr id="4" name="Tijdelijke aanduiding voor inhoud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980728"/>
            <a:ext cx="7488832" cy="5395415"/>
          </a:xfrm>
        </p:spPr>
      </p:pic>
    </p:spTree>
    <p:extLst>
      <p:ext uri="{BB962C8B-B14F-4D97-AF65-F5344CB8AC3E}">
        <p14:creationId xmlns:p14="http://schemas.microsoft.com/office/powerpoint/2010/main" val="1872492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err="1" smtClean="0"/>
              <a:t>Governance</a:t>
            </a:r>
            <a:r>
              <a:rPr lang="nl-BE" dirty="0" smtClean="0"/>
              <a:t> </a:t>
            </a:r>
            <a:r>
              <a:rPr lang="nl-BE" dirty="0" err="1" smtClean="0"/>
              <a:t>Organisation</a:t>
            </a:r>
            <a:endParaRPr lang="nl-BE" dirty="0"/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1169166"/>
            <a:ext cx="7128792" cy="50727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68883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smtClean="0"/>
              <a:t>The FRIS Business Object</a:t>
            </a:r>
            <a:endParaRPr lang="nl-BE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755576" y="764704"/>
            <a:ext cx="8064896" cy="5472608"/>
          </a:xfrm>
        </p:spPr>
        <p:txBody>
          <a:bodyPr/>
          <a:lstStyle/>
          <a:p>
            <a:pPr marL="342900" lvl="2" indent="-342900">
              <a:buFont typeface="Wingdings" panose="05000000000000000000" pitchFamily="2" charset="2"/>
              <a:buChar char="§"/>
            </a:pPr>
            <a:r>
              <a:rPr lang="en-GB" sz="2800" b="1" i="1" dirty="0"/>
              <a:t>Business Object</a:t>
            </a:r>
          </a:p>
          <a:p>
            <a:pPr marL="750887" lvl="3" indent="-342900">
              <a:buFont typeface="Wingdings" panose="05000000000000000000" pitchFamily="2" charset="2"/>
              <a:buChar char="§"/>
            </a:pPr>
            <a:r>
              <a:rPr lang="en-US" sz="2400" dirty="0" smtClean="0"/>
              <a:t>Definition: “A </a:t>
            </a:r>
            <a:r>
              <a:rPr lang="en-US" sz="2400" i="1" dirty="0"/>
              <a:t>Business Object </a:t>
            </a:r>
            <a:r>
              <a:rPr lang="en-US" sz="2400" dirty="0"/>
              <a:t>is a </a:t>
            </a:r>
            <a:r>
              <a:rPr lang="en-US" sz="2400" i="1" dirty="0"/>
              <a:t>Business Concept</a:t>
            </a:r>
            <a:r>
              <a:rPr lang="en-US" sz="2400" dirty="0"/>
              <a:t>, concrete or abstract, that has the capability to influence behavior of a </a:t>
            </a:r>
            <a:r>
              <a:rPr lang="en-US" sz="2400" i="1" dirty="0"/>
              <a:t>Business System</a:t>
            </a:r>
            <a:r>
              <a:rPr lang="en-US" sz="2400" dirty="0"/>
              <a:t>. Typical examples are Person, Organization, Project, Location, Instruction, Account, etc. </a:t>
            </a:r>
            <a:r>
              <a:rPr lang="en-US" sz="2400" dirty="0" smtClean="0"/>
              <a:t>“</a:t>
            </a:r>
            <a:endParaRPr lang="en-US" sz="2400" dirty="0"/>
          </a:p>
          <a:p>
            <a:pPr marL="750887" lvl="3" indent="-342900">
              <a:buFont typeface="Wingdings" panose="05000000000000000000" pitchFamily="2" charset="2"/>
              <a:buChar char="§"/>
            </a:pPr>
            <a:r>
              <a:rPr lang="en-US" sz="2400" dirty="0"/>
              <a:t>A Business Object is represented by </a:t>
            </a:r>
            <a:r>
              <a:rPr lang="en-US" sz="2400" dirty="0" smtClean="0"/>
              <a:t>a </a:t>
            </a:r>
            <a:r>
              <a:rPr lang="en-US" sz="2400" dirty="0"/>
              <a:t>Business </a:t>
            </a:r>
            <a:r>
              <a:rPr lang="en-US" sz="2400" dirty="0" smtClean="0"/>
              <a:t>Term</a:t>
            </a:r>
          </a:p>
          <a:p>
            <a:pPr marL="750887" lvl="3" indent="-342900">
              <a:buFont typeface="Wingdings" panose="05000000000000000000" pitchFamily="2" charset="2"/>
              <a:buChar char="§"/>
            </a:pPr>
            <a:r>
              <a:rPr lang="en-US" sz="2400" dirty="0"/>
              <a:t>A FRIS Business is composed </a:t>
            </a:r>
            <a:r>
              <a:rPr lang="en-US" sz="2400" dirty="0" smtClean="0"/>
              <a:t>of</a:t>
            </a:r>
          </a:p>
          <a:p>
            <a:pPr marL="1208087" lvl="4" indent="-342900">
              <a:buFont typeface="Wingdings" panose="05000000000000000000" pitchFamily="2" charset="2"/>
              <a:buChar char="§"/>
            </a:pPr>
            <a:r>
              <a:rPr lang="en-US" sz="2400" dirty="0" smtClean="0"/>
              <a:t>Identifiers</a:t>
            </a:r>
          </a:p>
          <a:p>
            <a:pPr marL="1208087" lvl="4" indent="-342900">
              <a:buFont typeface="Wingdings" panose="05000000000000000000" pitchFamily="2" charset="2"/>
              <a:buChar char="§"/>
            </a:pPr>
            <a:r>
              <a:rPr lang="en-US" sz="2400" dirty="0" smtClean="0"/>
              <a:t>Properties</a:t>
            </a:r>
          </a:p>
          <a:p>
            <a:pPr marL="1208087" lvl="4" indent="-342900">
              <a:buFont typeface="Wingdings" panose="05000000000000000000" pitchFamily="2" charset="2"/>
              <a:buChar char="§"/>
            </a:pPr>
            <a:r>
              <a:rPr lang="en-US" sz="2400" dirty="0" smtClean="0"/>
              <a:t>Classifications</a:t>
            </a:r>
          </a:p>
          <a:p>
            <a:pPr marL="1208087" lvl="4" indent="-342900">
              <a:buFont typeface="Wingdings" panose="05000000000000000000" pitchFamily="2" charset="2"/>
              <a:buChar char="§"/>
            </a:pPr>
            <a:r>
              <a:rPr lang="en-US" sz="2400" dirty="0" smtClean="0"/>
              <a:t>Relationships</a:t>
            </a:r>
          </a:p>
          <a:p>
            <a:pPr marL="1208087" lvl="4" indent="-342900">
              <a:buFont typeface="Wingdings" panose="05000000000000000000" pitchFamily="2" charset="2"/>
              <a:buChar char="§"/>
            </a:pPr>
            <a:r>
              <a:rPr lang="en-US" sz="2400" dirty="0" smtClean="0"/>
              <a:t>Life Cycle</a:t>
            </a:r>
            <a:endParaRPr lang="en-US" sz="2400" dirty="0"/>
          </a:p>
          <a:p>
            <a:pPr marL="750887" lvl="3" indent="-342900"/>
            <a:endParaRPr lang="en-US" sz="2000" i="1" dirty="0" smtClean="0"/>
          </a:p>
          <a:p>
            <a:pPr marL="714375" lvl="3" indent="0">
              <a:buNone/>
            </a:pPr>
            <a:endParaRPr lang="en-US" sz="2000" i="1" dirty="0" smtClean="0"/>
          </a:p>
          <a:p>
            <a:pPr marL="714375" lvl="3" indent="0">
              <a:buNone/>
            </a:pPr>
            <a:endParaRPr lang="en-US" sz="2000" i="1" dirty="0" smtClean="0"/>
          </a:p>
          <a:p>
            <a:pPr marL="714375" lvl="3" indent="0">
              <a:buNone/>
            </a:pPr>
            <a:endParaRPr lang="en-US" sz="2000" i="1" dirty="0"/>
          </a:p>
          <a:p>
            <a:pPr lvl="1"/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1434687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FRIS Meta model</a:t>
            </a:r>
            <a:endParaRPr lang="en-GB" dirty="0"/>
          </a:p>
        </p:txBody>
      </p:sp>
      <p:pic>
        <p:nvPicPr>
          <p:cNvPr id="5" name="Picture 3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0222" y="906594"/>
            <a:ext cx="7272808" cy="55678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Rechthoek 2"/>
          <p:cNvSpPr/>
          <p:nvPr/>
        </p:nvSpPr>
        <p:spPr>
          <a:xfrm>
            <a:off x="1063080" y="1054155"/>
            <a:ext cx="1728192" cy="7200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Project</a:t>
            </a:r>
            <a:endParaRPr lang="en-GB" dirty="0"/>
          </a:p>
        </p:txBody>
      </p:sp>
      <p:sp>
        <p:nvSpPr>
          <p:cNvPr id="6" name="Rechthoek 5"/>
          <p:cNvSpPr/>
          <p:nvPr/>
        </p:nvSpPr>
        <p:spPr>
          <a:xfrm>
            <a:off x="1063080" y="1925216"/>
            <a:ext cx="1728192" cy="7200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Person</a:t>
            </a:r>
            <a:endParaRPr lang="en-GB" dirty="0"/>
          </a:p>
        </p:txBody>
      </p:sp>
      <p:sp>
        <p:nvSpPr>
          <p:cNvPr id="7" name="Rechthoek 6"/>
          <p:cNvSpPr/>
          <p:nvPr/>
        </p:nvSpPr>
        <p:spPr>
          <a:xfrm>
            <a:off x="1063080" y="2756722"/>
            <a:ext cx="1728192" cy="7200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Organisation</a:t>
            </a:r>
            <a:endParaRPr lang="en-GB" dirty="0"/>
          </a:p>
        </p:txBody>
      </p:sp>
      <p:sp>
        <p:nvSpPr>
          <p:cNvPr id="8" name="Rechthoek 7"/>
          <p:cNvSpPr/>
          <p:nvPr/>
        </p:nvSpPr>
        <p:spPr>
          <a:xfrm>
            <a:off x="1187624" y="4225145"/>
            <a:ext cx="1728192" cy="7200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Location</a:t>
            </a:r>
          </a:p>
        </p:txBody>
      </p:sp>
      <p:sp>
        <p:nvSpPr>
          <p:cNvPr id="9" name="Rechthoek 8"/>
          <p:cNvSpPr/>
          <p:nvPr/>
        </p:nvSpPr>
        <p:spPr>
          <a:xfrm>
            <a:off x="6012160" y="1569434"/>
            <a:ext cx="1728192" cy="7200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 algn="ctr"/>
            <a:r>
              <a:rPr lang="en-GB" dirty="0" smtClean="0"/>
              <a:t>Research Output</a:t>
            </a:r>
          </a:p>
        </p:txBody>
      </p:sp>
      <p:sp>
        <p:nvSpPr>
          <p:cNvPr id="10" name="Rechthoek 9"/>
          <p:cNvSpPr/>
          <p:nvPr/>
        </p:nvSpPr>
        <p:spPr>
          <a:xfrm>
            <a:off x="323528" y="5445224"/>
            <a:ext cx="1728192" cy="7200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Electronic</a:t>
            </a:r>
          </a:p>
          <a:p>
            <a:pPr algn="ctr"/>
            <a:r>
              <a:rPr lang="en-GB" dirty="0" smtClean="0"/>
              <a:t>Location</a:t>
            </a:r>
          </a:p>
        </p:txBody>
      </p:sp>
      <p:sp>
        <p:nvSpPr>
          <p:cNvPr id="11" name="Rechthoek 10"/>
          <p:cNvSpPr/>
          <p:nvPr/>
        </p:nvSpPr>
        <p:spPr>
          <a:xfrm>
            <a:off x="2339752" y="5445224"/>
            <a:ext cx="1728192" cy="7200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Physical</a:t>
            </a:r>
          </a:p>
          <a:p>
            <a:pPr algn="ctr"/>
            <a:r>
              <a:rPr lang="en-GB" dirty="0" smtClean="0"/>
              <a:t>Location</a:t>
            </a:r>
          </a:p>
        </p:txBody>
      </p:sp>
      <p:sp>
        <p:nvSpPr>
          <p:cNvPr id="13" name="Rechthoek 12"/>
          <p:cNvSpPr/>
          <p:nvPr/>
        </p:nvSpPr>
        <p:spPr>
          <a:xfrm>
            <a:off x="5003371" y="3005336"/>
            <a:ext cx="1728192" cy="7200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Book</a:t>
            </a:r>
          </a:p>
        </p:txBody>
      </p:sp>
      <p:sp>
        <p:nvSpPr>
          <p:cNvPr id="15" name="Rechthoek 14"/>
          <p:cNvSpPr/>
          <p:nvPr/>
        </p:nvSpPr>
        <p:spPr>
          <a:xfrm>
            <a:off x="5000734" y="4225145"/>
            <a:ext cx="1728192" cy="7200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Book Contribution</a:t>
            </a:r>
          </a:p>
        </p:txBody>
      </p:sp>
      <p:sp>
        <p:nvSpPr>
          <p:cNvPr id="16" name="Rechthoek 15"/>
          <p:cNvSpPr/>
          <p:nvPr/>
        </p:nvSpPr>
        <p:spPr>
          <a:xfrm>
            <a:off x="7021084" y="4257802"/>
            <a:ext cx="1728192" cy="7200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Journal Contribution</a:t>
            </a:r>
          </a:p>
        </p:txBody>
      </p:sp>
      <p:sp>
        <p:nvSpPr>
          <p:cNvPr id="17" name="Rechthoek 16"/>
          <p:cNvSpPr/>
          <p:nvPr/>
        </p:nvSpPr>
        <p:spPr>
          <a:xfrm>
            <a:off x="7021084" y="2970449"/>
            <a:ext cx="1728192" cy="7200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Journal</a:t>
            </a:r>
          </a:p>
        </p:txBody>
      </p:sp>
      <p:cxnSp>
        <p:nvCxnSpPr>
          <p:cNvPr id="18" name="Rechte verbindingslijn met pijl 17"/>
          <p:cNvCxnSpPr/>
          <p:nvPr/>
        </p:nvCxnSpPr>
        <p:spPr>
          <a:xfrm flipV="1">
            <a:off x="1419467" y="4945225"/>
            <a:ext cx="648072" cy="467342"/>
          </a:xfrm>
          <a:prstGeom prst="straightConnector1">
            <a:avLst/>
          </a:prstGeom>
          <a:ln w="127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Rechte verbindingslijn met pijl 21"/>
          <p:cNvCxnSpPr>
            <a:stCxn id="11" idx="0"/>
            <a:endCxn id="8" idx="2"/>
          </p:cNvCxnSpPr>
          <p:nvPr/>
        </p:nvCxnSpPr>
        <p:spPr>
          <a:xfrm flipH="1" flipV="1">
            <a:off x="2051720" y="4945225"/>
            <a:ext cx="1152128" cy="499999"/>
          </a:xfrm>
          <a:prstGeom prst="straightConnector1">
            <a:avLst/>
          </a:prstGeom>
          <a:ln w="127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Rechte verbindingslijn met pijl 24"/>
          <p:cNvCxnSpPr>
            <a:stCxn id="17" idx="0"/>
            <a:endCxn id="9" idx="2"/>
          </p:cNvCxnSpPr>
          <p:nvPr/>
        </p:nvCxnSpPr>
        <p:spPr>
          <a:xfrm flipH="1" flipV="1">
            <a:off x="6876256" y="2289514"/>
            <a:ext cx="1008924" cy="680935"/>
          </a:xfrm>
          <a:prstGeom prst="straightConnector1">
            <a:avLst/>
          </a:prstGeom>
          <a:ln w="127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Rechte verbindingslijn met pijl 26"/>
          <p:cNvCxnSpPr/>
          <p:nvPr/>
        </p:nvCxnSpPr>
        <p:spPr>
          <a:xfrm flipV="1">
            <a:off x="6104384" y="2289515"/>
            <a:ext cx="792765" cy="715821"/>
          </a:xfrm>
          <a:prstGeom prst="straightConnector1">
            <a:avLst/>
          </a:prstGeom>
          <a:ln w="127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Rechte verbindingslijn met pijl 29"/>
          <p:cNvCxnSpPr>
            <a:endCxn id="13" idx="2"/>
          </p:cNvCxnSpPr>
          <p:nvPr/>
        </p:nvCxnSpPr>
        <p:spPr>
          <a:xfrm flipV="1">
            <a:off x="5867467" y="3725416"/>
            <a:ext cx="0" cy="499729"/>
          </a:xfrm>
          <a:prstGeom prst="straightConnector1">
            <a:avLst/>
          </a:prstGeom>
          <a:ln w="127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Rechte verbindingslijn met pijl 32"/>
          <p:cNvCxnSpPr>
            <a:stCxn id="16" idx="0"/>
            <a:endCxn id="17" idx="2"/>
          </p:cNvCxnSpPr>
          <p:nvPr/>
        </p:nvCxnSpPr>
        <p:spPr>
          <a:xfrm flipV="1">
            <a:off x="7885180" y="3690529"/>
            <a:ext cx="0" cy="567273"/>
          </a:xfrm>
          <a:prstGeom prst="straightConnector1">
            <a:avLst/>
          </a:prstGeom>
          <a:ln w="127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239653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3" grpId="0" animBg="1"/>
      <p:bldP spid="15" grpId="0" animBg="1"/>
      <p:bldP spid="16" grpId="0" animBg="1"/>
      <p:bldP spid="17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smtClean="0"/>
              <a:t>FRIS Data </a:t>
            </a:r>
            <a:r>
              <a:rPr lang="nl-BE" dirty="0" err="1" smtClean="0"/>
              <a:t>Governance</a:t>
            </a:r>
            <a:r>
              <a:rPr lang="nl-BE" dirty="0" smtClean="0"/>
              <a:t>  Operating Model fragment</a:t>
            </a:r>
            <a:endParaRPr lang="nl-BE" dirty="0"/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668" y="1263205"/>
            <a:ext cx="8327213" cy="47885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37060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764704"/>
            <a:ext cx="7344816" cy="59087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FRIS Data </a:t>
            </a:r>
            <a:r>
              <a:rPr lang="nl-BE" dirty="0" err="1"/>
              <a:t>Goverance</a:t>
            </a:r>
            <a:r>
              <a:rPr lang="nl-BE" dirty="0"/>
              <a:t> Operating model </a:t>
            </a:r>
            <a:r>
              <a:rPr lang="nl-BE" dirty="0" smtClean="0"/>
              <a:t>fragment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2518710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smtClean="0"/>
              <a:t>A FRIS Business Object </a:t>
            </a:r>
            <a:endParaRPr lang="nl-BE" dirty="0"/>
          </a:p>
        </p:txBody>
      </p:sp>
      <p:pic>
        <p:nvPicPr>
          <p:cNvPr id="5" name="Afbeelding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915" y="947391"/>
            <a:ext cx="7840170" cy="4963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1383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Business Rule Traceability</a:t>
            </a:r>
            <a:endParaRPr lang="en-GB" dirty="0"/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93964"/>
            <a:ext cx="9144000" cy="4670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1686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200" dirty="0" smtClean="0"/>
              <a:t>What has been realised so far</a:t>
            </a:r>
            <a:endParaRPr lang="en-GB" sz="3200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827584" y="1628800"/>
            <a:ext cx="8064895" cy="4320480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GB" sz="3200" dirty="0" smtClean="0"/>
              <a:t>FRIS Business Objects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GB" sz="2800" dirty="0" smtClean="0"/>
              <a:t>I</a:t>
            </a:r>
            <a:r>
              <a:rPr lang="en-GB" sz="2800" dirty="0"/>
              <a:t>dentifiers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GB" sz="2800" dirty="0" smtClean="0"/>
              <a:t>Properties</a:t>
            </a:r>
            <a:endParaRPr lang="en-GB" sz="2800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n-GB" sz="2800" dirty="0" smtClean="0"/>
              <a:t>Classification</a:t>
            </a:r>
          </a:p>
          <a:p>
            <a:pPr lvl="2">
              <a:buFont typeface="Wingdings" panose="05000000000000000000" pitchFamily="2" charset="2"/>
              <a:buChar char="§"/>
            </a:pPr>
            <a:r>
              <a:rPr lang="en-GB" sz="2800" dirty="0" smtClean="0"/>
              <a:t>Taxonomies</a:t>
            </a:r>
          </a:p>
          <a:p>
            <a:pPr lvl="2">
              <a:buFont typeface="Wingdings" panose="05000000000000000000" pitchFamily="2" charset="2"/>
              <a:buChar char="§"/>
            </a:pPr>
            <a:r>
              <a:rPr lang="en-GB" sz="2800" dirty="0" smtClean="0"/>
              <a:t>Functional Classifications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GB" sz="2800" dirty="0" smtClean="0"/>
              <a:t>Relationships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GB" sz="2800" dirty="0" smtClean="0"/>
              <a:t>Life Cycle</a:t>
            </a:r>
          </a:p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2113813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200" dirty="0"/>
              <a:t>What has been realised so far</a:t>
            </a:r>
            <a:endParaRPr lang="nl-BE" sz="3200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971548" y="1286752"/>
            <a:ext cx="7488883" cy="4518512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GB" sz="3200" dirty="0" smtClean="0"/>
              <a:t>Codes, Codes </a:t>
            </a:r>
            <a:r>
              <a:rPr lang="en-GB" sz="3200" dirty="0"/>
              <a:t>sets and management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GB" sz="3200" dirty="0"/>
              <a:t>Business Rules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GB" sz="2800" dirty="0"/>
              <a:t>Policy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GB" sz="2800" dirty="0" smtClean="0"/>
              <a:t>Rule types</a:t>
            </a:r>
            <a:endParaRPr lang="en-GB" sz="2800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n-GB" sz="2800" dirty="0"/>
              <a:t>Versioning</a:t>
            </a:r>
          </a:p>
          <a:p>
            <a:pPr lvl="2">
              <a:buFont typeface="Wingdings" panose="05000000000000000000" pitchFamily="2" charset="2"/>
              <a:buChar char="§"/>
            </a:pPr>
            <a:r>
              <a:rPr lang="en-GB" sz="2800" dirty="0"/>
              <a:t>Implementation roadmap dependant</a:t>
            </a:r>
          </a:p>
          <a:p>
            <a:pPr lvl="2">
              <a:buFont typeface="Wingdings" panose="05000000000000000000" pitchFamily="2" charset="2"/>
              <a:buChar char="§"/>
            </a:pPr>
            <a:r>
              <a:rPr lang="en-GB" sz="2800" dirty="0"/>
              <a:t>Context </a:t>
            </a:r>
            <a:r>
              <a:rPr lang="en-GB" sz="2800" dirty="0" smtClean="0"/>
              <a:t>dependant</a:t>
            </a:r>
            <a:endParaRPr lang="nl-BE" sz="2800" dirty="0"/>
          </a:p>
        </p:txBody>
      </p:sp>
    </p:spTree>
    <p:extLst>
      <p:ext uri="{BB962C8B-B14F-4D97-AF65-F5344CB8AC3E}">
        <p14:creationId xmlns:p14="http://schemas.microsoft.com/office/powerpoint/2010/main" val="2073833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BE" sz="3600" dirty="0" err="1" smtClean="0"/>
              <a:t>Roadmap</a:t>
            </a:r>
            <a:r>
              <a:rPr lang="nl-BE" sz="3600" dirty="0" smtClean="0"/>
              <a:t> 2015</a:t>
            </a:r>
            <a:endParaRPr lang="nl-BE" sz="3600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971600" y="1268760"/>
            <a:ext cx="7488883" cy="4752528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GB" sz="2800" b="1" dirty="0" smtClean="0"/>
              <a:t>Implement complete governance structure in Data Governance </a:t>
            </a:r>
            <a:r>
              <a:rPr lang="en-GB" sz="2800" b="1" dirty="0" err="1" smtClean="0"/>
              <a:t>Center</a:t>
            </a:r>
            <a:endParaRPr lang="en-GB" sz="2800" b="1" dirty="0" smtClean="0"/>
          </a:p>
          <a:p>
            <a:pPr lvl="1">
              <a:buFont typeface="Wingdings" panose="05000000000000000000" pitchFamily="2" charset="2"/>
              <a:buChar char="§"/>
            </a:pPr>
            <a:r>
              <a:rPr lang="en-GB" sz="2800" dirty="0" smtClean="0"/>
              <a:t>Roles and responsibilities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GB" sz="2800" dirty="0" smtClean="0"/>
              <a:t>Workflows</a:t>
            </a:r>
          </a:p>
          <a:p>
            <a:pPr lvl="2">
              <a:buFont typeface="Wingdings" panose="05000000000000000000" pitchFamily="2" charset="2"/>
              <a:buChar char="§"/>
            </a:pPr>
            <a:r>
              <a:rPr lang="en-GB" sz="2800" dirty="0" smtClean="0"/>
              <a:t>Design</a:t>
            </a:r>
          </a:p>
          <a:p>
            <a:pPr lvl="2">
              <a:buFont typeface="Wingdings" panose="05000000000000000000" pitchFamily="2" charset="2"/>
              <a:buChar char="§"/>
            </a:pPr>
            <a:r>
              <a:rPr lang="en-GB" sz="2800" dirty="0" smtClean="0"/>
              <a:t>Implementation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GB" sz="2800" b="1" dirty="0" smtClean="0"/>
              <a:t>Implement </a:t>
            </a:r>
            <a:r>
              <a:rPr lang="en-GB" sz="2800" b="1" dirty="0" smtClean="0"/>
              <a:t>Data Governance </a:t>
            </a:r>
            <a:r>
              <a:rPr lang="en-GB" sz="2800" b="1" dirty="0" err="1" smtClean="0"/>
              <a:t>Center</a:t>
            </a:r>
            <a:r>
              <a:rPr lang="en-GB" sz="2800" b="1" dirty="0" smtClean="0"/>
              <a:t> Validation Rules</a:t>
            </a:r>
          </a:p>
          <a:p>
            <a:pPr marL="0" indent="0">
              <a:buNone/>
            </a:pPr>
            <a:endParaRPr lang="en-GB" sz="2800" dirty="0" smtClean="0"/>
          </a:p>
          <a:p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435744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BE" sz="3600" dirty="0" err="1"/>
              <a:t>Roadmap</a:t>
            </a:r>
            <a:r>
              <a:rPr lang="nl-BE" sz="3600" dirty="0"/>
              <a:t> 2015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971548" y="1286752"/>
            <a:ext cx="7704907" cy="4950560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GB" sz="2400" b="1" dirty="0"/>
              <a:t>Integrate the Data Governance </a:t>
            </a:r>
            <a:r>
              <a:rPr lang="en-GB" sz="2400" b="1" dirty="0" err="1"/>
              <a:t>Center</a:t>
            </a:r>
            <a:r>
              <a:rPr lang="en-GB" sz="2400" b="1" dirty="0"/>
              <a:t> API with FRIS services layer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GB" sz="2400" dirty="0"/>
              <a:t>Reference Data</a:t>
            </a:r>
          </a:p>
          <a:p>
            <a:pPr lvl="2">
              <a:buFont typeface="Wingdings" panose="05000000000000000000" pitchFamily="2" charset="2"/>
              <a:buChar char="§"/>
            </a:pPr>
            <a:r>
              <a:rPr lang="en-GB" sz="2400" dirty="0"/>
              <a:t>Classifications</a:t>
            </a:r>
          </a:p>
          <a:p>
            <a:pPr lvl="2">
              <a:buFont typeface="Wingdings" panose="05000000000000000000" pitchFamily="2" charset="2"/>
              <a:buChar char="§"/>
            </a:pPr>
            <a:r>
              <a:rPr lang="en-GB" sz="2400" dirty="0"/>
              <a:t>Allowed </a:t>
            </a:r>
            <a:r>
              <a:rPr lang="en-GB" sz="2400" dirty="0" smtClean="0"/>
              <a:t>values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GB" sz="2400" dirty="0" smtClean="0"/>
              <a:t>Rule based data validation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GB" sz="2400" b="1" dirty="0" smtClean="0"/>
              <a:t>Integration </a:t>
            </a:r>
            <a:r>
              <a:rPr lang="en-GB" sz="2400" b="1" dirty="0"/>
              <a:t>of Business Rules – Data Rules stack in Data Governance </a:t>
            </a:r>
            <a:r>
              <a:rPr lang="en-GB" sz="2400" b="1" dirty="0" err="1"/>
              <a:t>Center</a:t>
            </a:r>
            <a:r>
              <a:rPr lang="en-GB" sz="2400" b="1" dirty="0"/>
              <a:t> with the </a:t>
            </a:r>
            <a:r>
              <a:rPr lang="en-GB" sz="2400" b="1" dirty="0" err="1"/>
              <a:t>DataFlux</a:t>
            </a:r>
            <a:r>
              <a:rPr lang="en-GB" sz="2400" b="1" dirty="0"/>
              <a:t> validator services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GB" sz="2400" b="1" dirty="0"/>
              <a:t>KPI development.</a:t>
            </a:r>
          </a:p>
          <a:p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1186635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BE"/>
          </a:p>
        </p:txBody>
      </p:sp>
      <p:pic>
        <p:nvPicPr>
          <p:cNvPr id="20484" name="Picture 4" descr="Raised hand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62" y="548680"/>
            <a:ext cx="9433423" cy="54094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7831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IEWOFFICEVERSIE" val="2007.2.0.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TEMHOOGTE" val="78"/>
  <p:tag name="ITEMBREEDTE" val="570"/>
  <p:tag name="ITEMTOP" val="42"/>
  <p:tag name="ITEMLINKS" val="90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TEMHOOGTE" val="287,125"/>
  <p:tag name="ITEMBREEDTE" val="405,5"/>
  <p:tag name="ITEMTOP" val="179,25"/>
  <p:tag name="ITEMLINKS" val="138,875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TEMHOOGTE" val="18,25"/>
  <p:tag name="ITEMBREEDTE" val="14"/>
  <p:tag name="ITEMTOP" val="322,75"/>
  <p:tag name="ITEMLINKS" val="353,625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TEMHOOGTE" val="18,25"/>
  <p:tag name="ITEMBREEDTE" val="13,875"/>
  <p:tag name="ITEMTOP" val="330,75"/>
  <p:tag name="ITEMLINKS" val="361,625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TEMHOOGTE" val="18,125"/>
  <p:tag name="ITEMBREEDTE" val="14"/>
  <p:tag name="ITEMTOP" val="338,875"/>
  <p:tag name="ITEMLINKS" val="369,5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TEMHOOGTE" val="18,25"/>
  <p:tag name="ITEMBREEDTE" val="13,875"/>
  <p:tag name="ITEMTOP" val="357,125"/>
  <p:tag name="ITEMLINKS" val="333,75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TEMHOOGTE" val="18,125"/>
  <p:tag name="ITEMBREEDTE" val="14"/>
  <p:tag name="ITEMTOP" val="365,25"/>
  <p:tag name="ITEMLINKS" val="341,625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TEMHOOGTE" val="18,25"/>
  <p:tag name="ITEMBREEDTE" val="14"/>
  <p:tag name="ITEMTOP" val="373,25"/>
  <p:tag name="ITEMLINKS" val="349,625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TEMHOOGTE" val="18,25"/>
  <p:tag name="ITEMBREEDTE" val="13,875"/>
  <p:tag name="ITEMTOP" val="381,25"/>
  <p:tag name="ITEMLINKS" val="357,625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TEMHOOGTE" val="18,125"/>
  <p:tag name="ITEMBREEDTE" val="13,875"/>
  <p:tag name="ITEMTOP" val="336,875"/>
  <p:tag name="ITEMLINKS" val="307,75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TEMHOOGTE" val="18,25"/>
  <p:tag name="ITEMBREEDTE" val="14"/>
  <p:tag name="ITEMTOP" val="282,375"/>
  <p:tag name="ITEMLINKS" val="309,75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TEMHOOGTE" val="18,25"/>
  <p:tag name="ITEMBREEDTE" val="13,875"/>
  <p:tag name="ITEMTOP" val="290,375"/>
  <p:tag name="ITEMLINKS" val="317,75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TEMHOOGTE" val="18,125"/>
  <p:tag name="ITEMBREEDTE" val="13,875"/>
  <p:tag name="ITEMTOP" val="298,5"/>
  <p:tag name="ITEMLINKS" val="325,75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TEMHOOGTE" val="24"/>
  <p:tag name="ITEMBREEDTE" val="96,875"/>
  <p:tag name="ITEMTOP" val="299,75"/>
  <p:tag name="ITEMLINKS" val="236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TEMHOOGTE" val="28,375"/>
  <p:tag name="ITEMBREEDTE" val="28,75"/>
  <p:tag name="ITEMTOP" val="221,75"/>
  <p:tag name="ITEMLINKS" val="209,75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TEMHOOGTE" val="28,375"/>
  <p:tag name="ITEMBREEDTE" val="32,625"/>
  <p:tag name="ITEMTOP" val="238,875"/>
  <p:tag name="ITEMLINKS" val="246,625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TEMHOOGTE" val="28,375"/>
  <p:tag name="ITEMBREEDTE" val="32,625"/>
  <p:tag name="ITEMTOP" val="238,875"/>
  <p:tag name="ITEMLINKS" val="172,875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TEMHOOGTE" val="28,375"/>
  <p:tag name="ITEMBREEDTE" val="32,625"/>
  <p:tag name="ITEMTOP" val="257,25"/>
  <p:tag name="ITEMLINKS" val="204,125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TEMHOOGTE" val="21,625"/>
  <p:tag name="ITEMBREEDTE" val="138,5"/>
  <p:tag name="ITEMTOP" val="204,75"/>
  <p:tag name="ITEMLINKS" val="147,375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TEMHOOGTE" val="18,25"/>
  <p:tag name="ITEMBREEDTE" val="24,625"/>
  <p:tag name="ITEMTOP" val="224,625"/>
  <p:tag name="ITEMLINKS" val="340,125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TEMHOOGTE" val="18,125"/>
  <p:tag name="ITEMBREEDTE" val="23,875"/>
  <p:tag name="ITEMTOP" val="202,75"/>
  <p:tag name="ITEMLINKS" val="355,875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TEMHOOGTE" val="24"/>
  <p:tag name="ITEMBREEDTE" val="131,625"/>
  <p:tag name="ITEMTOP" val="182,125"/>
  <p:tag name="ITEMLINKS" val="309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TEMHOOGTE" val="22,25"/>
  <p:tag name="ITEMBREEDTE" val="22"/>
  <p:tag name="ITEMTOP" val="377,75"/>
  <p:tag name="ITEMLINKS" val="181,375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TEMHOOGTE" val="22,25"/>
  <p:tag name="ITEMBREEDTE" val="21,875"/>
  <p:tag name="ITEMTOP" val="357,875"/>
  <p:tag name="ITEMLINKS" val="201,25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TEMHOOGTE" val="22,25"/>
  <p:tag name="ITEMBREEDTE" val="22"/>
  <p:tag name="ITEMTOP" val="403,75"/>
  <p:tag name="ITEMLINKS" val="170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TEMHOOGTE" val="22,25"/>
  <p:tag name="ITEMBREEDTE" val="22"/>
  <p:tag name="ITEMTOP" val="436,125"/>
  <p:tag name="ITEMLINKS" val="172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TEMHOOGTE" val="24"/>
  <p:tag name="ITEMBREEDTE" val="72,5"/>
  <p:tag name="ITEMTOP" val="336,75"/>
  <p:tag name="ITEMLINKS" val="144,5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TEMHOOGTE" val="12,125"/>
  <p:tag name="ITEMBREEDTE" val="12,625"/>
  <p:tag name="ITEMTOP" val="423,125"/>
  <p:tag name="ITEMLINKS" val="450,75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TEMHOOGTE" val="12,125"/>
  <p:tag name="ITEMBREEDTE" val="12,625"/>
  <p:tag name="ITEMTOP" val="408,875"/>
  <p:tag name="ITEMLINKS" val="476,25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TEMHOOGTE" val="12,125"/>
  <p:tag name="ITEMBREEDTE" val="12,625"/>
  <p:tag name="ITEMTOP" val="434,125"/>
  <p:tag name="ITEMLINKS" val="489,375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TEMHOOGTE" val="12,125"/>
  <p:tag name="ITEMBREEDTE" val="12,625"/>
  <p:tag name="ITEMTOP" val="425,875"/>
  <p:tag name="ITEMLINKS" val="470,625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TEMHOOGTE" val="12,125"/>
  <p:tag name="ITEMBREEDTE" val="12,625"/>
  <p:tag name="ITEMTOP" val="442,875"/>
  <p:tag name="ITEMLINKS" val="453,5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TEMHOOGTE" val="12,125"/>
  <p:tag name="ITEMBREEDTE" val="12,625"/>
  <p:tag name="ITEMTOP" val="406,125"/>
  <p:tag name="ITEMLINKS" val="453,5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TEMHOOGTE" val="24"/>
  <p:tag name="ITEMBREEDTE" val="79,625"/>
  <p:tag name="ITEMTOP" val="193,5"/>
  <p:tag name="ITEMLINKS" val="445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TEMHOOGTE" val="12,125"/>
  <p:tag name="ITEMBREEDTE" val="18"/>
  <p:tag name="ITEMTOP" val="228,875"/>
  <p:tag name="ITEMLINKS" val="470,625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TEMHOOGTE" val="12,125"/>
  <p:tag name="ITEMBREEDTE" val="17,875"/>
  <p:tag name="ITEMTOP" val="220,75"/>
  <p:tag name="ITEMLINKS" val="490,625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TEMHOOGTE" val="12,125"/>
  <p:tag name="ITEMBREEDTE" val="17,875"/>
  <p:tag name="ITEMTOP" val="241"/>
  <p:tag name="ITEMLINKS" val="486,625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TEMHOOGTE" val="12,125"/>
  <p:tag name="ITEMBREEDTE" val="18"/>
  <p:tag name="ITEMTOP" val="241"/>
  <p:tag name="ITEMLINKS" val="456,625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TEMHOOGTE" val="12,125"/>
  <p:tag name="ITEMBREEDTE" val="18"/>
  <p:tag name="ITEMTOP" val="255,125"/>
  <p:tag name="ITEMLINKS" val="476,625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TEMHOOGTE" val="12,125"/>
  <p:tag name="ITEMBREEDTE" val="18"/>
  <p:tag name="ITEMTOP" val="220,75"/>
  <p:tag name="ITEMLINKS" val="450,625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TEMHOOGTE" val="12,125"/>
  <p:tag name="ITEMBREEDTE" val="17,875"/>
  <p:tag name="ITEMTOP" val="251,125"/>
  <p:tag name="ITEMLINKS" val="500,625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TEMHOOGTE" val="12,125"/>
  <p:tag name="ITEMBREEDTE" val="17,875"/>
  <p:tag name="ITEMTOP" val="234,875"/>
  <p:tag name="ITEMLINKS" val="510,625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TEMHOOGTE" val="10,125"/>
  <p:tag name="ITEMBREEDTE" val="15,875"/>
  <p:tag name="ITEMTOP" val="304,75"/>
  <p:tag name="ITEMLINKS" val="443,5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TEMHOOGTE" val="10,125"/>
  <p:tag name="ITEMBREEDTE" val="16"/>
  <p:tag name="ITEMTOP" val="312,5"/>
  <p:tag name="ITEMLINKS" val="450,75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TEMHOOGTE" val="10,125"/>
  <p:tag name="ITEMBREEDTE" val="15,875"/>
  <p:tag name="ITEMTOP" val="321"/>
  <p:tag name="ITEMLINKS" val="459,25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TEMHOOGTE" val="10,125"/>
  <p:tag name="ITEMBREEDTE" val="16"/>
  <p:tag name="ITEMTOP" val="329,5"/>
  <p:tag name="ITEMLINKS" val="467,75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TEMHOOGTE" val="24"/>
  <p:tag name="ITEMBREEDTE" val="69,125"/>
  <p:tag name="ITEMTOP" val="280"/>
  <p:tag name="ITEMLINKS" val="419,5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TEMHOOGTE" val="16,125"/>
  <p:tag name="ITEMBREEDTE" val="16"/>
  <p:tag name="ITEMTOP" val="337,75"/>
  <p:tag name="ITEMLINKS" val="498,375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TEMHOOGTE" val="16,125"/>
  <p:tag name="ITEMBREEDTE" val="16"/>
  <p:tag name="ITEMTOP" val="331,75"/>
  <p:tag name="ITEMLINKS" val="520,25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TEMHOOGTE" val="16,125"/>
  <p:tag name="ITEMBREEDTE" val="15,875"/>
  <p:tag name="ITEMTOP" val="309,5"/>
  <p:tag name="ITEMLINKS" val="502,375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TEMHOOGTE" val="16,125"/>
  <p:tag name="ITEMBREEDTE" val="16"/>
  <p:tag name="ITEMTOP" val="309,5"/>
  <p:tag name="ITEMLINKS" val="522,25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TEMHOOGTE" val="24"/>
  <p:tag name="ITEMBREEDTE" val="82,25"/>
  <p:tag name="ITEMTOP" val="402,5"/>
  <p:tag name="ITEMLINKS" val="279,625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TEMHOOGTE" val="36,625"/>
  <p:tag name="ITEMBREEDTE" val="85,875"/>
  <p:tag name="ITEMTOP" val="428,75"/>
  <p:tag name="ITEMLINKS" val="362,875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TEMHOOGTE" val="18,25"/>
  <p:tag name="ITEMBREEDTE" val="24,625"/>
  <p:tag name="ITEMTOP" val="227,5"/>
  <p:tag name="ITEMLINKS" val="360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TEMHOOGTE" val="18,25"/>
  <p:tag name="ITEMBREEDTE" val="24,625"/>
  <p:tag name="ITEMTOP" val="207,625"/>
  <p:tag name="ITEMLINKS" val="377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TEMHOOGTE" val="22,25"/>
  <p:tag name="ITEMBREEDTE" val="22"/>
  <p:tag name="ITEMTOP" val="394,75"/>
  <p:tag name="ITEMLINKS" val="209,75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TEMHOOGTE" val="22,25"/>
  <p:tag name="ITEMBREEDTE" val="22"/>
  <p:tag name="ITEMTOP" val="392,375"/>
  <p:tag name="ITEMLINKS" val="240,875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TEMHOOGTE" val="22,25"/>
  <p:tag name="ITEMBREEDTE" val="22"/>
  <p:tag name="ITEMTOP" val="369,625"/>
  <p:tag name="ITEMLINKS" val="223,875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TEMHOOGTE" val="22,25"/>
  <p:tag name="ITEMBREEDTE" val="21,875"/>
  <p:tag name="ITEMTOP" val="423,125"/>
  <p:tag name="ITEMLINKS" val="198,375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TEMHOOGTE" val="22,25"/>
  <p:tag name="ITEMBREEDTE" val="22"/>
  <p:tag name="ITEMTOP" val="420,25"/>
  <p:tag name="ITEMLINKS" val="229,625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TEMHOOGTE" val="13,25"/>
  <p:tag name="ITEMBREEDTE" val="14"/>
  <p:tag name="ITEMTOP" val="437,25"/>
  <p:tag name="ITEMLINKS" val="317,5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TEMHOOGTE" val="13,25"/>
  <p:tag name="ITEMBREEDTE" val="14"/>
  <p:tag name="ITEMTOP" val="450,625"/>
  <p:tag name="ITEMLINKS" val="298,75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TEMHOOGTE" val="13,25"/>
  <p:tag name="ITEMBREEDTE" val="14"/>
  <p:tag name="ITEMTOP" val="438,5"/>
  <p:tag name="ITEMLINKS" val="281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TEMHOOGTE" val="13,25"/>
  <p:tag name="ITEMBREEDTE" val="14"/>
  <p:tag name="ITEMTOP" val="424,25"/>
  <p:tag name="ITEMLINKS" val="298,25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TEMHOOGTE" val="24"/>
  <p:tag name="ITEMBREEDTE" val="77,125"/>
  <p:tag name="ITEMTOP" val="282"/>
  <p:tag name="ITEMLINKS" val="487,625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TEMHOOGTE" val="24"/>
  <p:tag name="ITEMBREEDTE" val="113,375"/>
  <p:tag name="ITEMTOP" val="383,375"/>
  <p:tag name="ITEMLINKS" val="433,75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TEMHOOGTE" val="24"/>
  <p:tag name="ITEMBREEDTE" val="77,625"/>
  <p:tag name="ITEMTOP" val="403,25"/>
  <p:tag name="ITEMLINKS" val="371,375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TEMHOOGTE" val="56,75"/>
  <p:tag name="ITEMBREEDTE" val="251,5"/>
  <p:tag name="ITEMTOP" val="445"/>
  <p:tag name="ITEMLINKS" val="133,25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TEMHOOGTE" val="48,875"/>
  <p:tag name="ITEMBREEDTE" val="7,125"/>
  <p:tag name="ITEMTOP" val="165,125"/>
  <p:tag name="ITEMLINKS" val="350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TEMHOOGTE" val="145,375"/>
  <p:tag name="ITEMBREEDTE" val="177,125"/>
  <p:tag name="ITEMTOP" val="356,375"/>
  <p:tag name="ITEMLINKS" val="133,25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TEMHOOGTE" val="26,5"/>
  <p:tag name="ITEMBREEDTE" val="84,875"/>
  <p:tag name="ITEMTOP" val="482,625"/>
  <p:tag name="ITEMLINKS" val="45,375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TEMHOOGTE" val="26,5"/>
  <p:tag name="ITEMBREEDTE" val="237"/>
  <p:tag name="ITEMTOP" val="477"/>
  <p:tag name="ITEMLINKS" val="240,875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TEMHOOGTE" val="26,5"/>
  <p:tag name="ITEMBREEDTE" val="133,25"/>
  <p:tag name="ITEMTOP" val="470,25"/>
  <p:tag name="ITEMLINKS" val="572,625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TEMHOOGTE" val="26,5"/>
  <p:tag name="ITEMBREEDTE" val="113,625"/>
  <p:tag name="ITEMTOP" val="153,75"/>
  <p:tag name="ITEMLINKS" val="552,75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TEMHOOGTE" val="26,5"/>
  <p:tag name="ITEMBREEDTE" val="115,875"/>
  <p:tag name="ITEMTOP" val="235"/>
  <p:tag name="ITEMLINKS" val="572,625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TEMHOOGTE" val="26,5"/>
  <p:tag name="ITEMBREEDTE" val="108,75"/>
  <p:tag name="ITEMTOP" val="295,5"/>
  <p:tag name="ITEMLINKS" val="575,5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TEMHOOGTE" val="26,5"/>
  <p:tag name="ITEMBREEDTE" val="201,125"/>
  <p:tag name="ITEMTOP" val="153,75"/>
  <p:tag name="ITEMLINKS" val="28,25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TEMHOOGTE" val="26,5"/>
  <p:tag name="ITEMBREEDTE" val="86,25"/>
  <p:tag name="ITEMTOP" val="142,375"/>
  <p:tag name="ITEMLINKS" val="314,625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TEMHOOGTE" val="95,625"/>
  <p:tag name="ITEMBREEDTE" val="68"/>
  <p:tag name="ITEMTOP" val="312,5"/>
  <p:tag name="ITEMLINKS" val="504,625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TEMHOOGTE" val="223,125"/>
  <p:tag name="ITEMBREEDTE" val="129"/>
  <p:tag name="ITEMTOP" val="165,125"/>
  <p:tag name="ITEMLINKS" val="225,375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TEMHOOGTE" val="36,75"/>
  <p:tag name="ITEMBREEDTE" val="80,125"/>
  <p:tag name="ITEMTOP" val="185"/>
  <p:tag name="ITEMLINKS" val="484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TEMHOOGTE" val="14,125"/>
  <p:tag name="ITEMBREEDTE" val="68"/>
  <p:tag name="ITEMTOP" val="233,25"/>
  <p:tag name="ITEMLINKS" val="501,75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TEMHOOGTE" val="141,75"/>
  <p:tag name="ITEMBREEDTE" val="96,375"/>
  <p:tag name="ITEMTOP" val="348,625"/>
  <p:tag name="ITEMLINKS" val="479,125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TEMHOOGTE" val="162,375"/>
  <p:tag name="ITEMBREEDTE" val="56"/>
  <p:tag name="ITEMTOP" val="328"/>
  <p:tag name="ITEMLINKS" val="519,5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TEMHOOGTE" val="141,75"/>
  <p:tag name="ITEMBREEDTE" val="226,875"/>
  <p:tag name="ITEMTOP" val="349,375"/>
  <p:tag name="ITEMLINKS" val="348,625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TEMHOOGTE" val="84,375"/>
  <p:tag name="ITEMBREEDTE" val="357,25"/>
  <p:tag name="ITEMTOP" val="406"/>
  <p:tag name="ITEMLINKS" val="218,25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TEMHOOGTE" val="48,875"/>
  <p:tag name="ITEMBREEDTE" val="272,25"/>
  <p:tag name="ITEMTOP" val="441,5"/>
  <p:tag name="ITEMLINKS" val="303,25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TEMHOOGTE" val="233,875"/>
  <p:tag name="ITEMBREEDTE" val="50,5"/>
  <p:tag name="ITEMTOP" val="168"/>
  <p:tag name="ITEMLINKS" val="303,875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TEMHOOGTE" val="233,875"/>
  <p:tag name="ITEMBREEDTE" val="41,625"/>
  <p:tag name="ITEMTOP" val="168"/>
  <p:tag name="ITEMLINKS" val="354,375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TEMHOOGTE" val="81,5"/>
  <p:tag name="ITEMBREEDTE" val="63,75"/>
  <p:tag name="ITEMTOP" val="420,25"/>
  <p:tag name="ITEMLINKS" val="133,25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TEMHOOGTE" val="56,75"/>
  <p:tag name="ITEMBREEDTE" val="163"/>
  <p:tag name="ITEMTOP" val="444,75"/>
  <p:tag name="ITEMLINKS" val="133,25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TEMHOOGTE" val="68"/>
  <p:tag name="ITEMBREEDTE" val="85,125"/>
  <p:tag name="ITEMTOP" val="422,375"/>
  <p:tag name="ITEMLINKS" val="490,375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TEMHOOGTE" val="249,5"/>
  <p:tag name="ITEMBREEDTE" val="90,75"/>
  <p:tag name="ITEMTOP" val="241,625"/>
  <p:tag name="ITEMLINKS" val="484,75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TEMHOOGTE" val="113,375"/>
  <p:tag name="ITEMBREEDTE" val="76,625"/>
  <p:tag name="ITEMTOP" val="168"/>
  <p:tag name="ITEMLINKS" val="357,125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TEMHOOGTE" val="215,375"/>
  <p:tag name="ITEMBREEDTE" val="99,125"/>
  <p:tag name="ITEMTOP" val="168"/>
  <p:tag name="ITEMLINKS" val="354,375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TEMHOOGTE" val="138,875"/>
  <p:tag name="ITEMBREEDTE" val="138,875"/>
  <p:tag name="ITEMTOP" val="165,125"/>
  <p:tag name="ITEMLINKS" val="354,375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TEMHOOGTE" val="31,125"/>
  <p:tag name="ITEMBREEDTE" val="90,625"/>
  <p:tag name="ITEMTOP" val="168"/>
  <p:tag name="ITEMLINKS" val="354,375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TEMHOOGTE" val="190"/>
  <p:tag name="ITEMBREEDTE" val="136"/>
  <p:tag name="ITEMTOP" val="162,25"/>
  <p:tag name="ITEMLINKS" val="221,125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TEMHOOGTE" val="65,125"/>
  <p:tag name="ITEMBREEDTE" val="99,25"/>
  <p:tag name="ITEMTOP" val="165,125"/>
  <p:tag name="ITEMLINKS" val="255,125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TEMHOOGTE" val="73"/>
  <p:tag name="ITEMBREEDTE" val="132,625"/>
  <p:tag name="ITEMTOP" val="184,125"/>
  <p:tag name="ITEMLINKS" val="82,125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TEMHOOGTE" val="243,125"/>
  <p:tag name="ITEMBREEDTE" val="210,5"/>
  <p:tag name="ITEMTOP" val="184,125"/>
  <p:tag name="ITEMLINKS" val="82,125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TEMHOOGTE" val="250,25"/>
  <p:tag name="ITEMBREEDTE" val="306,25"/>
  <p:tag name="ITEMTOP" val="184,125"/>
  <p:tag name="ITEMLINKS" val="82,125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TEMHOOGTE" val="232,5"/>
  <p:tag name="ITEMBREEDTE" val="370"/>
  <p:tag name="ITEMTOP" val="185"/>
  <p:tag name="ITEMLINKS" val="82,125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TEMHOOGTE" val="119,125"/>
  <p:tag name="ITEMBREEDTE" val="345,875"/>
  <p:tag name="ITEMTOP" val="185"/>
  <p:tag name="ITEMLINKS" val="82,125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TEMHOOGTE" val="219,75"/>
  <p:tag name="ITEMBREEDTE" val="116,875"/>
  <p:tag name="ITEMTOP" val="185"/>
  <p:tag name="ITEMLINKS" val="82,125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TEMHOOGTE" val="51,125"/>
  <p:tag name="ITEMBREEDTE" val="385,625"/>
  <p:tag name="ITEMTOP" val="185"/>
  <p:tag name="ITEMLINKS" val="82,125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TEMHOOGTE" val="51,125"/>
  <p:tag name="ITEMBREEDTE" val="266,5"/>
  <p:tag name="ITEMTOP" val="185"/>
  <p:tag name="ITEMLINKS" val="82,125"/>
</p:tagLst>
</file>

<file path=ppt/theme/theme1.xml><?xml version="1.0" encoding="utf-8"?>
<a:theme xmlns:a="http://schemas.openxmlformats.org/drawingml/2006/main" name="Empty">
  <a:themeElements>
    <a:clrScheme name="Slipstream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Kantoorthema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th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Powerpoint Departement EWI_EN_v1" id="{6081C4EA-32F8-4B5B-904C-682213E0F06E}" vid="{F50BEA4A-A29E-4BFF-8F7A-1E8F57B631C8}"/>
    </a:ext>
  </a:extLst>
</a:theme>
</file>

<file path=ppt/theme/theme2.xml><?xml version="1.0" encoding="utf-8"?>
<a:theme xmlns:a="http://schemas.openxmlformats.org/drawingml/2006/main" name="powerpoint eng departement EWI v2">
  <a:themeElements>
    <a:clrScheme name="powerpoint eng departement EWI v2 14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3399FF"/>
      </a:accent1>
      <a:accent2>
        <a:srgbClr val="9999FF"/>
      </a:accent2>
      <a:accent3>
        <a:srgbClr val="FFFFFF"/>
      </a:accent3>
      <a:accent4>
        <a:srgbClr val="000000"/>
      </a:accent4>
      <a:accent5>
        <a:srgbClr val="ADCAFF"/>
      </a:accent5>
      <a:accent6>
        <a:srgbClr val="8A8AE7"/>
      </a:accent6>
      <a:hlink>
        <a:srgbClr val="336699"/>
      </a:hlink>
      <a:folHlink>
        <a:srgbClr val="009999"/>
      </a:folHlink>
    </a:clrScheme>
    <a:fontScheme name="powerpoint eng departement EWI v2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251372"/>
        </a:solidFill>
        <a:ln w="9525" cap="flat" cmpd="sng" algn="ctr">
          <a:solidFill>
            <a:srgbClr val="251372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200" b="1" i="0" u="none" strike="noStrike" cap="none" normalizeH="0" baseline="0" smtClean="0">
            <a:ln>
              <a:noFill/>
            </a:ln>
            <a:solidFill>
              <a:schemeClr val="accent2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251372"/>
        </a:solidFill>
        <a:ln w="9525" cap="flat" cmpd="sng" algn="ctr">
          <a:solidFill>
            <a:srgbClr val="251372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200" b="1" i="0" u="none" strike="noStrike" cap="none" normalizeH="0" baseline="0" smtClean="0">
            <a:ln>
              <a:noFill/>
            </a:ln>
            <a:solidFill>
              <a:schemeClr val="accent2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powerpoint eng departement EWI v2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 eng departement EWI v2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 eng departement EWI v2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 eng departement EWI v2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 eng departement EWI v2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 eng departement EWI v2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owerpoint eng departement EWI v2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owerpoint eng departement EWI v2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owerpoint eng departement EWI v2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owerpoint eng departement EWI v2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owerpoint eng departement EWI v2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owerpoint eng departement EWI v2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owerpoint eng departement EWI v2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66FF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5CE7"/>
        </a:accent6>
        <a:hlink>
          <a:srgbClr val="336699"/>
        </a:hlink>
        <a:folHlink>
          <a:srgbClr val="0099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 eng departement EWI v2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99FF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8AE7"/>
        </a:accent6>
        <a:hlink>
          <a:srgbClr val="336699"/>
        </a:hlink>
        <a:folHlink>
          <a:srgbClr val="00999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Powerpoint Departement EWI_EN_v1</Template>
  <TotalTime>42683</TotalTime>
  <Words>840</Words>
  <Application>Microsoft Office PowerPoint</Application>
  <PresentationFormat>Diavoorstelling (4:3)</PresentationFormat>
  <Paragraphs>276</Paragraphs>
  <Slides>31</Slides>
  <Notes>9</Notes>
  <HiddenSlides>0</HiddenSlides>
  <MMClips>0</MMClips>
  <ScaleCrop>false</ScaleCrop>
  <HeadingPairs>
    <vt:vector size="4" baseType="variant">
      <vt:variant>
        <vt:lpstr>Thema</vt:lpstr>
      </vt:variant>
      <vt:variant>
        <vt:i4>2</vt:i4>
      </vt:variant>
      <vt:variant>
        <vt:lpstr>Diatitels</vt:lpstr>
      </vt:variant>
      <vt:variant>
        <vt:i4>31</vt:i4>
      </vt:variant>
    </vt:vector>
  </HeadingPairs>
  <TitlesOfParts>
    <vt:vector size="33" baseType="lpstr">
      <vt:lpstr>Empty</vt:lpstr>
      <vt:lpstr>powerpoint eng departement EWI v2</vt:lpstr>
      <vt:lpstr>FRIS: a research information infrastructure in Flanders</vt:lpstr>
      <vt:lpstr>PowerPoint-presentatie</vt:lpstr>
      <vt:lpstr>FRIS: Flanders Research Information Space</vt:lpstr>
      <vt:lpstr>FRIS Needs &amp; drivers</vt:lpstr>
      <vt:lpstr>The Information Providers Landscape</vt:lpstr>
      <vt:lpstr>The Challenge</vt:lpstr>
      <vt:lpstr>The core of the Architecture: FRIS Shared Services</vt:lpstr>
      <vt:lpstr>Goals</vt:lpstr>
      <vt:lpstr>Goals</vt:lpstr>
      <vt:lpstr>Goals</vt:lpstr>
      <vt:lpstr>PowerPoint-presentatie</vt:lpstr>
      <vt:lpstr>FRIS requirements for semantic management</vt:lpstr>
      <vt:lpstr>FRIS requirements for semantic management </vt:lpstr>
      <vt:lpstr>FRIS requirements for semantic management </vt:lpstr>
      <vt:lpstr>FRIS Information Modelling Stack</vt:lpstr>
      <vt:lpstr>TOOLS</vt:lpstr>
      <vt:lpstr>Tool Scope</vt:lpstr>
      <vt:lpstr>Usage</vt:lpstr>
      <vt:lpstr>Data Governance Implementation Strategy</vt:lpstr>
      <vt:lpstr>Governance Organisation</vt:lpstr>
      <vt:lpstr>The FRIS Business Object</vt:lpstr>
      <vt:lpstr>FRIS Meta model</vt:lpstr>
      <vt:lpstr>FRIS Data Governance  Operating Model fragment</vt:lpstr>
      <vt:lpstr>FRIS Data Goverance Operating model fragment</vt:lpstr>
      <vt:lpstr>A FRIS Business Object </vt:lpstr>
      <vt:lpstr>Business Rule Traceability</vt:lpstr>
      <vt:lpstr>What has been realised so far</vt:lpstr>
      <vt:lpstr>What has been realised so far</vt:lpstr>
      <vt:lpstr>Roadmap 2015</vt:lpstr>
      <vt:lpstr>Roadmap 2015</vt:lpstr>
      <vt:lpstr>PowerPoint-presentatie</vt:lpstr>
    </vt:vector>
  </TitlesOfParts>
  <Company>Vlaamse Overheid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FRIS: Flanders Research Information Space</dc:title>
  <dc:creator>Van Grootel, Geert</dc:creator>
  <cp:lastModifiedBy>Van Grootel, Geert</cp:lastModifiedBy>
  <cp:revision>165</cp:revision>
  <cp:lastPrinted>2014-10-24T14:38:43Z</cp:lastPrinted>
  <dcterms:created xsi:type="dcterms:W3CDTF">2014-09-23T07:22:28Z</dcterms:created>
  <dcterms:modified xsi:type="dcterms:W3CDTF">2014-11-14T15:26:06Z</dcterms:modified>
</cp:coreProperties>
</file>