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4.xml" ContentType="application/vnd.openxmlformats-officedocument.presentationml.notesSlide+xml"/>
  <Override PartName="/ppt/slides/slide22.xml" ContentType="application/vnd.openxmlformats-officedocument.presentationml.slide+xml"/>
  <Override PartName="/ppt/theme/theme2.xml" ContentType="application/vnd.openxmlformats-officedocument.theme+xml"/>
  <Override PartName="/ppt/notesSlides/notesSlide11.xml" ContentType="application/vnd.openxmlformats-officedocument.presentationml.notesSlid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notesSlides/notesSlide9.xml" ContentType="application/vnd.openxmlformats-officedocument.presentationml.notes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notesSlides/notesSlide16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notesSlides/notesSlide7.xml" ContentType="application/vnd.openxmlformats-officedocument.presentationml.notesSlide+xml"/>
  <Override PartName="/ppt/notesSlides/notesSlide15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Default Extension="wdp" ContentType="image/vnd.ms-photo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Default Extension="vml" ContentType="application/vnd.openxmlformats-officedocument.vmlDrawing"/>
  <Override PartName="/ppt/notesSlides/notesSlide18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Override PartName="/ppt/notesSlides/notesSlide10.xml" ContentType="application/vnd.openxmlformats-officedocument.presentationml.notesSlide+xml"/>
  <Default Extension="rels" ContentType="application/vnd.openxmlformats-package.relationships+xml"/>
  <Override PartName="/ppt/slides/slide9.xml" ContentType="application/vnd.openxmlformats-officedocument.presentationml.slide+xml"/>
  <Override PartName="/ppt/slides/slide24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81" r:id="rId4"/>
    <p:sldId id="282" r:id="rId5"/>
    <p:sldId id="258" r:id="rId6"/>
    <p:sldId id="259" r:id="rId7"/>
    <p:sldId id="274" r:id="rId8"/>
    <p:sldId id="275" r:id="rId9"/>
    <p:sldId id="276" r:id="rId10"/>
    <p:sldId id="279" r:id="rId11"/>
    <p:sldId id="261" r:id="rId12"/>
    <p:sldId id="262" r:id="rId13"/>
    <p:sldId id="263" r:id="rId14"/>
    <p:sldId id="264" r:id="rId15"/>
    <p:sldId id="265" r:id="rId16"/>
    <p:sldId id="269" r:id="rId17"/>
    <p:sldId id="266" r:id="rId18"/>
    <p:sldId id="267" r:id="rId19"/>
    <p:sldId id="268" r:id="rId20"/>
    <p:sldId id="270" r:id="rId21"/>
    <p:sldId id="271" r:id="rId22"/>
    <p:sldId id="272" r:id="rId23"/>
    <p:sldId id="273" r:id="rId24"/>
    <p:sldId id="280" r:id="rId25"/>
    <p:sldId id="260" r:id="rId26"/>
  </p:sldIdLst>
  <p:sldSz cx="9144000" cy="6858000" type="screen4x3"/>
  <p:notesSz cx="6858000" cy="9144000"/>
  <p:defaultTextStyle>
    <a:defPPr>
      <a:defRPr lang="es-ES_trad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FF66"/>
    <a:srgbClr val="BDDD89"/>
    <a:srgbClr val="FF3300"/>
    <a:srgbClr val="009900"/>
    <a:srgbClr val="FF6600"/>
    <a:srgbClr val="669900"/>
    <a:srgbClr val="006600"/>
    <a:srgbClr val="CC0000"/>
  </p:clrMru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2756" autoAdjust="0"/>
    <p:restoredTop sz="94652" autoAdjust="0"/>
  </p:normalViewPr>
  <p:slideViewPr>
    <p:cSldViewPr>
      <p:cViewPr varScale="1">
        <p:scale>
          <a:sx n="93" d="100"/>
          <a:sy n="93" d="100"/>
        </p:scale>
        <p:origin x="-760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1" Type="http://schemas.openxmlformats.org/officeDocument/2006/relationships/theme" Target="theme/theme1.xml"/><Relationship Id="rId7" Type="http://schemas.openxmlformats.org/officeDocument/2006/relationships/slide" Target="slides/slide6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tableStyles" Target="tableStyle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notesMaster" Target="notesMasters/notesMaster1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printerSettings" Target="printerSettings/printerSettings1.bin"/><Relationship Id="rId26" Type="http://schemas.openxmlformats.org/officeDocument/2006/relationships/slide" Target="slides/slide25.xml"/><Relationship Id="rId30" Type="http://schemas.openxmlformats.org/officeDocument/2006/relationships/viewProps" Target="viewProps.xml"/><Relationship Id="rId11" Type="http://schemas.openxmlformats.org/officeDocument/2006/relationships/slide" Target="slides/slide10.xml"/><Relationship Id="rId29" Type="http://schemas.openxmlformats.org/officeDocument/2006/relationships/presProps" Target="presProps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noProof="0" smtClean="0"/>
              <a:t>Haga clic para modificar el estilo de texto del patrón</a:t>
            </a:r>
          </a:p>
          <a:p>
            <a:pPr lvl="1"/>
            <a:r>
              <a:rPr lang="es-ES_tradnl" noProof="0" smtClean="0"/>
              <a:t>Segundo nivel</a:t>
            </a:r>
          </a:p>
          <a:p>
            <a:pPr lvl="2"/>
            <a:r>
              <a:rPr lang="es-ES_tradnl" noProof="0" smtClean="0"/>
              <a:t>Tercer nivel</a:t>
            </a:r>
          </a:p>
          <a:p>
            <a:pPr lvl="3"/>
            <a:r>
              <a:rPr lang="es-ES_tradnl" noProof="0" smtClean="0"/>
              <a:t>Cuarto nivel</a:t>
            </a:r>
          </a:p>
          <a:p>
            <a:pPr lvl="4"/>
            <a:r>
              <a:rPr lang="es-ES_tradnl" noProof="0" smtClean="0"/>
              <a:t>Quinto nivel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D83E1CB-E6F9-44FB-8776-FEBDD6A46AF7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273853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8701EE-1DE9-4EC6-A4B7-2D59DD5B6AAE}" type="slidenum">
              <a:rPr lang="es-ES_tradnl" smtClean="0"/>
              <a:pPr/>
              <a:t>1</a:t>
            </a:fld>
            <a:endParaRPr lang="es-ES_tradnl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83E1CB-E6F9-44FB-8776-FEBDD6A46AF7}" type="slidenum">
              <a:rPr lang="es-ES_tradnl" smtClean="0"/>
              <a:pPr>
                <a:defRPr/>
              </a:pPr>
              <a:t>16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50074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83E1CB-E6F9-44FB-8776-FEBDD6A46AF7}" type="slidenum">
              <a:rPr lang="es-ES_tradnl" smtClean="0"/>
              <a:pPr>
                <a:defRPr/>
              </a:pPr>
              <a:t>17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273261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83E1CB-E6F9-44FB-8776-FEBDD6A46AF7}" type="slidenum">
              <a:rPr lang="es-ES_tradnl" smtClean="0"/>
              <a:pPr>
                <a:defRPr/>
              </a:pPr>
              <a:t>18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152543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83E1CB-E6F9-44FB-8776-FEBDD6A46AF7}" type="slidenum">
              <a:rPr lang="es-ES_tradnl" smtClean="0"/>
              <a:pPr>
                <a:defRPr/>
              </a:pPr>
              <a:t>19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893271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83E1CB-E6F9-44FB-8776-FEBDD6A46AF7}" type="slidenum">
              <a:rPr lang="es-ES_tradnl" smtClean="0"/>
              <a:pPr>
                <a:defRPr/>
              </a:pPr>
              <a:t>20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900520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83E1CB-E6F9-44FB-8776-FEBDD6A46AF7}" type="slidenum">
              <a:rPr lang="es-ES_tradnl" smtClean="0"/>
              <a:pPr>
                <a:defRPr/>
              </a:pPr>
              <a:t>21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083384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83E1CB-E6F9-44FB-8776-FEBDD6A46AF7}" type="slidenum">
              <a:rPr lang="es-ES_tradnl" smtClean="0"/>
              <a:pPr>
                <a:defRPr/>
              </a:pPr>
              <a:t>22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329739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83E1CB-E6F9-44FB-8776-FEBDD6A46AF7}" type="slidenum">
              <a:rPr lang="es-ES_tradnl" smtClean="0"/>
              <a:pPr>
                <a:defRPr/>
              </a:pPr>
              <a:t>23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476127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83E1CB-E6F9-44FB-8776-FEBDD6A46AF7}" type="slidenum">
              <a:rPr lang="es-ES_tradnl" smtClean="0"/>
              <a:pPr>
                <a:defRPr/>
              </a:pPr>
              <a:t>25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7319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83E1CB-E6F9-44FB-8776-FEBDD6A46AF7}" type="slidenum">
              <a:rPr lang="es-ES_tradnl" smtClean="0"/>
              <a:pPr>
                <a:defRPr/>
              </a:pPr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01258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83E1CB-E6F9-44FB-8776-FEBDD6A46AF7}" type="slidenum">
              <a:rPr lang="es-ES_tradnl" smtClean="0"/>
              <a:pPr>
                <a:defRPr/>
              </a:pPr>
              <a:t>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08442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83E1CB-E6F9-44FB-8776-FEBDD6A46AF7}" type="slidenum">
              <a:rPr lang="es-ES_tradnl" smtClean="0"/>
              <a:pPr>
                <a:defRPr/>
              </a:pPr>
              <a:t>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05158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83E1CB-E6F9-44FB-8776-FEBDD6A46AF7}" type="slidenum">
              <a:rPr lang="es-ES_tradnl" smtClean="0"/>
              <a:pPr>
                <a:defRPr/>
              </a:pPr>
              <a:t>11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847152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83E1CB-E6F9-44FB-8776-FEBDD6A46AF7}" type="slidenum">
              <a:rPr lang="es-ES_tradnl" smtClean="0"/>
              <a:pPr>
                <a:defRPr/>
              </a:pPr>
              <a:t>12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813492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83E1CB-E6F9-44FB-8776-FEBDD6A46AF7}" type="slidenum">
              <a:rPr lang="es-ES_tradnl" smtClean="0"/>
              <a:pPr>
                <a:defRPr/>
              </a:pPr>
              <a:t>13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692358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83E1CB-E6F9-44FB-8776-FEBDD6A46AF7}" type="slidenum">
              <a:rPr lang="es-ES_tradnl" smtClean="0"/>
              <a:pPr>
                <a:defRPr/>
              </a:pPr>
              <a:t>14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3440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83E1CB-E6F9-44FB-8776-FEBDD6A46AF7}" type="slidenum">
              <a:rPr lang="es-ES_tradnl" smtClean="0"/>
              <a:pPr>
                <a:defRPr/>
              </a:pPr>
              <a:t>15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85970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3" Type="http://schemas.microsoft.com/office/2007/relationships/hdphoto" Target="../media/hdphoto1.wd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a de título">
    <p:bg>
      <p:bgPr>
        <a:blipFill dpi="0" rotWithShape="0">
          <a:blip r:embed="rId2" cstate="print">
            <a:extLst>
              <a:ext uri="{BEBA8EAE-BF5A-486C-A8C5-ECC9F3942E4B}">
                <a14:imgProp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14:imgLayer r:embed="rId3">
                    <a14:imgEffect>
                      <a14:sharpenSoften amount="21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BDC920-C7A1-40D1-BCEE-125A524D791F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9348AF-7D7E-419A-B461-4282F790C791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377C1-85CE-47E3-A667-961438E6BB80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E7CC30-73B5-4BD4-9773-70643E95B6AC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45614C-630F-47B8-BF3A-B7A7C8E08724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73FACC-EC2C-40A0-AC42-F918EAA88E72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8F5CD4-7D96-42E0-8F2B-73E72FB5C23F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C53CFC-74DC-4744-8A18-B872A9080CB5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355714-CBF6-4A8D-9974-54BA6AF879BA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99C57-2F1F-472B-BCF6-13DE0D5D1DF9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35F11-E20C-4A2F-BF38-718FB26FCA91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4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6" Type="http://schemas.openxmlformats.org/officeDocument/2006/relationships/image" Target="../media/image4.png"/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 userDrawn="1"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dirty="0" smtClean="0"/>
              <a:t>Haga clic para cambiar el estilo de título	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C844506-D23B-4436-A039-9F60EC016876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pic>
        <p:nvPicPr>
          <p:cNvPr id="7" name="8 Imagen" descr="Logotipo Consejería CEICE_traz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3049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7 Tabla"/>
          <p:cNvGraphicFramePr>
            <a:graphicFrameLocks noGrp="1"/>
          </p:cNvGraphicFramePr>
          <p:nvPr userDrawn="1"/>
        </p:nvGraphicFramePr>
        <p:xfrm>
          <a:off x="107950" y="6237288"/>
          <a:ext cx="4896544" cy="482828"/>
        </p:xfrm>
        <a:graphic>
          <a:graphicData uri="http://schemas.openxmlformats.org/drawingml/2006/table">
            <a:tbl>
              <a:tblPr/>
              <a:tblGrid>
                <a:gridCol w="4896544"/>
              </a:tblGrid>
              <a:tr h="408687">
                <a:tc>
                  <a:txBody>
                    <a:bodyPr/>
                    <a:lstStyle/>
                    <a:p>
                      <a:pPr indent="4500880" algn="l">
                        <a:lnSpc>
                          <a:spcPct val="83000"/>
                        </a:lnSpc>
                        <a:spcAft>
                          <a:spcPts val="0"/>
                        </a:spcAft>
                      </a:pPr>
                      <a:r>
                        <a:rPr lang="es-ES_tradnl" sz="1000" b="1" dirty="0" smtClean="0">
                          <a:solidFill>
                            <a:srgbClr val="008000"/>
                          </a:solidFill>
                          <a:latin typeface="Eras Bk BT"/>
                          <a:ea typeface="Times New Roman"/>
                        </a:rPr>
                        <a:t> CONSEJERÍA </a:t>
                      </a:r>
                      <a:r>
                        <a:rPr lang="es-ES_tradnl" sz="1000" b="1" dirty="0">
                          <a:solidFill>
                            <a:srgbClr val="008000"/>
                          </a:solidFill>
                          <a:latin typeface="Eras Bk BT"/>
                          <a:ea typeface="Times New Roman"/>
                        </a:rPr>
                        <a:t>DE ECONOMÍA, INNOVACIÓN, CIENCIA Y </a:t>
                      </a:r>
                      <a:r>
                        <a:rPr lang="es-ES_tradnl" sz="1000" b="1" dirty="0" smtClean="0">
                          <a:solidFill>
                            <a:srgbClr val="008000"/>
                          </a:solidFill>
                          <a:latin typeface="Eras Bk BT"/>
                          <a:ea typeface="Times New Roman"/>
                        </a:rPr>
                        <a:t>EMPLEO</a:t>
                      </a:r>
                      <a:endParaRPr lang="es-ES" sz="800" dirty="0" smtClean="0">
                        <a:latin typeface="Times New Roman"/>
                        <a:ea typeface="Times New Roman"/>
                      </a:endParaRPr>
                    </a:p>
                    <a:p>
                      <a:pPr indent="4500880" algn="l">
                        <a:lnSpc>
                          <a:spcPct val="83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 smtClean="0">
                          <a:solidFill>
                            <a:srgbClr val="008000"/>
                          </a:solidFill>
                          <a:latin typeface="Eras Md BT"/>
                          <a:ea typeface="Times New Roman"/>
                        </a:rPr>
                        <a:t> Dirección General de Investigación, Tecnología y Empresa</a:t>
                      </a:r>
                      <a:endParaRPr lang="es-ES" sz="8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9" name="8 Rectángulo"/>
          <p:cNvSpPr/>
          <p:nvPr userDrawn="1"/>
        </p:nvSpPr>
        <p:spPr>
          <a:xfrm>
            <a:off x="539750" y="692150"/>
            <a:ext cx="215900" cy="5545138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12" name="Imagen 11" descr="logo-sin-sombra-ok.jpg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7543800" y="6096000"/>
            <a:ext cx="1143000" cy="456253"/>
          </a:xfrm>
          <a:prstGeom prst="rect">
            <a:avLst/>
          </a:prstGeom>
        </p:spPr>
      </p:pic>
      <p:sp>
        <p:nvSpPr>
          <p:cNvPr id="13" name="CuadroTexto 12"/>
          <p:cNvSpPr txBox="1"/>
          <p:nvPr userDrawn="1"/>
        </p:nvSpPr>
        <p:spPr>
          <a:xfrm>
            <a:off x="7543800" y="6611779"/>
            <a:ext cx="11325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000" dirty="0" err="1" smtClean="0"/>
              <a:t>sisob.lcc.uma.es</a:t>
            </a:r>
            <a:endParaRPr lang="es-ES_tradnl" sz="1000" dirty="0"/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53200" y="6050845"/>
            <a:ext cx="838200" cy="8071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oleObject" Target="???" TargetMode="External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mailto:bbarros@lcc.uma.es" TargetMode="External"/><Relationship Id="rId3" Type="http://schemas.openxmlformats.org/officeDocument/2006/relationships/hyperlink" Target="mailto:miguel.aguirr.cice@juntadeandalucia.es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066800"/>
            <a:ext cx="8382000" cy="4419600"/>
          </a:xfrm>
        </p:spPr>
        <p:txBody>
          <a:bodyPr/>
          <a:lstStyle/>
          <a:p>
            <a:pPr>
              <a:defRPr/>
            </a:pPr>
            <a:r>
              <a:rPr lang="en-US" sz="3200" b="1" dirty="0" smtClean="0"/>
              <a:t>SICA2: a Regional Integrated CRIS for </a:t>
            </a:r>
            <a:r>
              <a:rPr lang="en-US" sz="3200" b="1" dirty="0" err="1" smtClean="0"/>
              <a:t>Andalusian</a:t>
            </a:r>
            <a:r>
              <a:rPr lang="en-US" sz="3200" b="1" dirty="0" smtClean="0"/>
              <a:t> Universities and Research Institutes</a:t>
            </a:r>
            <a:r>
              <a:rPr lang="es-ES_tradnl" sz="3000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/>
            </a:r>
            <a:br>
              <a:rPr lang="es-ES_tradnl" sz="3000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es-ES_tradnl" sz="1800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Beatriz Barros</a:t>
            </a:r>
            <a:r>
              <a:rPr lang="es-ES_tradnl" sz="1800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&amp; Miguel-Ángel </a:t>
            </a:r>
            <a:r>
              <a:rPr lang="es-ES_tradnl" sz="1800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Aguirre</a:t>
            </a:r>
            <a:br>
              <a:rPr lang="es-ES_tradnl" sz="1800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es-ES_tradnl" sz="1800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/>
            </a:r>
            <a:br>
              <a:rPr lang="es-ES_tradnl" sz="1800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es-ES_tradnl" sz="2000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Secretaría General de Universidades, Investigación y Tecnología</a:t>
            </a:r>
            <a:br>
              <a:rPr lang="es-ES_tradnl" sz="2000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es-ES_tradnl" sz="2000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Junta de Andalucía</a:t>
            </a: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3048000" y="5715000"/>
            <a:ext cx="3598863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s-ES_tradnl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Madrid, </a:t>
            </a:r>
            <a:r>
              <a:rPr lang="es-ES_tradnl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</a:t>
            </a:r>
            <a:r>
              <a:rPr lang="es-ES_tradnl" b="1" dirty="0" err="1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November</a:t>
            </a:r>
            <a:r>
              <a:rPr lang="es-ES_tradnl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5th </a:t>
            </a:r>
            <a:r>
              <a:rPr lang="es-ES_tradnl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2012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2051720" y="5301208"/>
            <a:ext cx="5480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Black" pitchFamily="34" charset="0"/>
              </a:rPr>
              <a:t>EUROCRIS: Autumn membership meeting</a:t>
            </a:r>
            <a:endParaRPr lang="en-US" dirty="0">
              <a:latin typeface="Arial Black" pitchFamily="34" charset="0"/>
            </a:endParaRPr>
          </a:p>
        </p:txBody>
      </p:sp>
      <p:graphicFrame>
        <p:nvGraphicFramePr>
          <p:cNvPr id="3" name="2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9541317"/>
              </p:ext>
            </p:extLst>
          </p:nvPr>
        </p:nvGraphicFramePr>
        <p:xfrm>
          <a:off x="2987824" y="476672"/>
          <a:ext cx="3037467" cy="1196752"/>
        </p:xfrm>
        <a:graphic>
          <a:graphicData uri="http://schemas.openxmlformats.org/presentationml/2006/ole">
            <p:oleObj spid="_x0000_s1031" name="Documento" r:id="rId4" imgW="4190846" imgH="1650939" progId="Word.Document.12">
              <p:link updateAutomatic="1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" y="0"/>
            <a:ext cx="9834056" cy="55626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838200" y="5867400"/>
            <a:ext cx="5030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err="1" smtClean="0">
                <a:solidFill>
                  <a:srgbClr val="009900"/>
                </a:solidFill>
              </a:rPr>
              <a:t>Available</a:t>
            </a:r>
            <a:r>
              <a:rPr lang="es-ES_tradnl" dirty="0" smtClean="0">
                <a:solidFill>
                  <a:srgbClr val="009900"/>
                </a:solidFill>
              </a:rPr>
              <a:t> at http://</a:t>
            </a:r>
            <a:r>
              <a:rPr lang="es-ES_tradnl" dirty="0" err="1" smtClean="0">
                <a:solidFill>
                  <a:srgbClr val="009900"/>
                </a:solidFill>
              </a:rPr>
              <a:t>sisob.lcc.uma.es</a:t>
            </a:r>
            <a:r>
              <a:rPr lang="es-ES_tradnl" dirty="0" smtClean="0">
                <a:solidFill>
                  <a:srgbClr val="009900"/>
                </a:solidFill>
              </a:rPr>
              <a:t>/</a:t>
            </a:r>
            <a:r>
              <a:rPr lang="es-ES_tradnl" dirty="0" err="1" smtClean="0">
                <a:solidFill>
                  <a:srgbClr val="009900"/>
                </a:solidFill>
              </a:rPr>
              <a:t>deliverables</a:t>
            </a:r>
            <a:endParaRPr lang="es-ES_tradnl" dirty="0">
              <a:solidFill>
                <a:srgbClr val="00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n 5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0" y="34352"/>
            <a:ext cx="8923921" cy="59492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4 Elipse"/>
          <p:cNvSpPr/>
          <p:nvPr/>
        </p:nvSpPr>
        <p:spPr>
          <a:xfrm>
            <a:off x="2195736" y="2708920"/>
            <a:ext cx="2736304" cy="8640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6348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5149" t="15403" r="16716" b="3642"/>
          <a:stretch/>
        </p:blipFill>
        <p:spPr bwMode="auto">
          <a:xfrm>
            <a:off x="251520" y="103144"/>
            <a:ext cx="8712968" cy="6470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Elipse"/>
          <p:cNvSpPr/>
          <p:nvPr/>
        </p:nvSpPr>
        <p:spPr>
          <a:xfrm>
            <a:off x="467544" y="3789040"/>
            <a:ext cx="5472608" cy="8640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3 Rectángulo redondeado"/>
          <p:cNvSpPr/>
          <p:nvPr/>
        </p:nvSpPr>
        <p:spPr>
          <a:xfrm>
            <a:off x="5940152" y="2276872"/>
            <a:ext cx="3024336" cy="43924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5353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5223" t="13791" r="16717" b="3404"/>
          <a:stretch/>
        </p:blipFill>
        <p:spPr bwMode="auto">
          <a:xfrm>
            <a:off x="179512" y="0"/>
            <a:ext cx="8745213" cy="6650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Elipse"/>
          <p:cNvSpPr/>
          <p:nvPr/>
        </p:nvSpPr>
        <p:spPr>
          <a:xfrm>
            <a:off x="467544" y="5013176"/>
            <a:ext cx="5472608" cy="8640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5 Rectángulo redondeado"/>
          <p:cNvSpPr/>
          <p:nvPr/>
        </p:nvSpPr>
        <p:spPr>
          <a:xfrm>
            <a:off x="5940152" y="2276872"/>
            <a:ext cx="3024336" cy="43924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2527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5001" t="13970" r="16604" b="3574"/>
          <a:stretch/>
        </p:blipFill>
        <p:spPr bwMode="auto">
          <a:xfrm>
            <a:off x="395536" y="281376"/>
            <a:ext cx="8338782" cy="6283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4520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34921" y="351000"/>
            <a:ext cx="9109080" cy="615924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6 CuadroTexto"/>
          <p:cNvSpPr txBox="1"/>
          <p:nvPr/>
        </p:nvSpPr>
        <p:spPr>
          <a:xfrm>
            <a:off x="1043608" y="4869160"/>
            <a:ext cx="2121093" cy="369332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Interchange 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7491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Network: </a:t>
            </a:r>
            <a:r>
              <a:rPr lang="en-US" dirty="0" err="1" smtClean="0"/>
              <a:t>Conect</a:t>
            </a:r>
            <a:r>
              <a:rPr lang="en-US" dirty="0" smtClean="0"/>
              <a:t>-An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99592" y="1600200"/>
            <a:ext cx="7787208" cy="4525963"/>
          </a:xfrm>
        </p:spPr>
        <p:txBody>
          <a:bodyPr/>
          <a:lstStyle/>
          <a:p>
            <a:pPr lvl="0">
              <a:buNone/>
            </a:pPr>
            <a:r>
              <a:rPr lang="es-ES" dirty="0" smtClean="0">
                <a:latin typeface="" pitchFamily="16"/>
              </a:rPr>
              <a:t>Social </a:t>
            </a:r>
            <a:r>
              <a:rPr lang="es-ES" dirty="0" err="1" smtClean="0">
                <a:latin typeface="" pitchFamily="16"/>
              </a:rPr>
              <a:t>networks</a:t>
            </a:r>
            <a:r>
              <a:rPr lang="es-ES" dirty="0" smtClean="0">
                <a:latin typeface="" pitchFamily="16"/>
              </a:rPr>
              <a:t> </a:t>
            </a:r>
            <a:r>
              <a:rPr lang="es-ES" dirty="0" err="1" smtClean="0">
                <a:latin typeface="" pitchFamily="16"/>
              </a:rPr>
              <a:t>based</a:t>
            </a:r>
            <a:r>
              <a:rPr lang="es-ES" dirty="0" smtClean="0">
                <a:latin typeface="" pitchFamily="16"/>
              </a:rPr>
              <a:t> </a:t>
            </a:r>
            <a:r>
              <a:rPr lang="es-ES" dirty="0" err="1" smtClean="0">
                <a:latin typeface="" pitchFamily="16"/>
              </a:rPr>
              <a:t>on</a:t>
            </a:r>
            <a:r>
              <a:rPr lang="es-ES" dirty="0" smtClean="0">
                <a:latin typeface="" pitchFamily="16"/>
              </a:rPr>
              <a:t> </a:t>
            </a:r>
            <a:r>
              <a:rPr lang="es-ES" dirty="0" err="1" smtClean="0">
                <a:latin typeface="" pitchFamily="16"/>
              </a:rPr>
              <a:t>the</a:t>
            </a:r>
            <a:r>
              <a:rPr lang="es-ES" dirty="0" smtClean="0">
                <a:latin typeface="" pitchFamily="16"/>
              </a:rPr>
              <a:t> </a:t>
            </a:r>
            <a:r>
              <a:rPr lang="es-ES" dirty="0" err="1" smtClean="0">
                <a:latin typeface="" pitchFamily="16"/>
              </a:rPr>
              <a:t>scientific</a:t>
            </a:r>
            <a:r>
              <a:rPr lang="es-ES" dirty="0" smtClean="0">
                <a:latin typeface="" pitchFamily="16"/>
              </a:rPr>
              <a:t> </a:t>
            </a:r>
            <a:r>
              <a:rPr lang="es-ES" dirty="0" err="1" smtClean="0">
                <a:latin typeface="" pitchFamily="16"/>
              </a:rPr>
              <a:t>activity</a:t>
            </a:r>
            <a:endParaRPr lang="es-ES" dirty="0">
              <a:latin typeface="" pitchFamily="16"/>
            </a:endParaRPr>
          </a:p>
          <a:p>
            <a:pPr lvl="0">
              <a:buNone/>
            </a:pPr>
            <a:r>
              <a:rPr lang="es-ES" dirty="0" smtClean="0">
                <a:latin typeface="" pitchFamily="16"/>
              </a:rPr>
              <a:t>Networks </a:t>
            </a:r>
            <a:r>
              <a:rPr lang="es-ES" dirty="0" err="1" smtClean="0">
                <a:latin typeface="" pitchFamily="16"/>
              </a:rPr>
              <a:t>based</a:t>
            </a:r>
            <a:r>
              <a:rPr lang="es-ES" dirty="0" smtClean="0">
                <a:latin typeface="" pitchFamily="16"/>
              </a:rPr>
              <a:t> </a:t>
            </a:r>
            <a:r>
              <a:rPr lang="es-ES" dirty="0" err="1" smtClean="0">
                <a:latin typeface="" pitchFamily="16"/>
              </a:rPr>
              <a:t>on</a:t>
            </a:r>
            <a:r>
              <a:rPr lang="es-ES" dirty="0" smtClean="0">
                <a:latin typeface="" pitchFamily="16"/>
              </a:rPr>
              <a:t> </a:t>
            </a:r>
            <a:r>
              <a:rPr lang="es-ES" dirty="0" err="1" smtClean="0">
                <a:latin typeface="" pitchFamily="16"/>
              </a:rPr>
              <a:t>the</a:t>
            </a:r>
            <a:r>
              <a:rPr lang="es-ES" dirty="0" smtClean="0">
                <a:latin typeface="" pitchFamily="16"/>
              </a:rPr>
              <a:t> </a:t>
            </a:r>
            <a:r>
              <a:rPr lang="es-ES" dirty="0" err="1" smtClean="0">
                <a:latin typeface="" pitchFamily="16"/>
              </a:rPr>
              <a:t>knowedge</a:t>
            </a:r>
            <a:endParaRPr lang="es-ES" dirty="0">
              <a:latin typeface="" pitchFamily="16"/>
            </a:endParaRPr>
          </a:p>
          <a:p>
            <a:pPr marL="0" lvl="1" indent="0">
              <a:buFont typeface="Arial" pitchFamily="34"/>
              <a:buChar char="•"/>
            </a:pPr>
            <a:r>
              <a:rPr lang="es-ES" sz="2000" dirty="0" err="1" smtClean="0">
                <a:latin typeface="" pitchFamily="16"/>
              </a:rPr>
              <a:t>Thematic</a:t>
            </a:r>
            <a:endParaRPr lang="es-ES" sz="2000" dirty="0">
              <a:latin typeface="" pitchFamily="16"/>
            </a:endParaRPr>
          </a:p>
          <a:p>
            <a:pPr marL="0" lvl="1" indent="0">
              <a:buFont typeface="Arial" pitchFamily="34"/>
              <a:buChar char="•"/>
            </a:pPr>
            <a:r>
              <a:rPr lang="es-ES" sz="2000" dirty="0" err="1" smtClean="0">
                <a:latin typeface="" pitchFamily="16"/>
              </a:rPr>
              <a:t>Colaborative</a:t>
            </a:r>
            <a:endParaRPr lang="es-ES" sz="2000" dirty="0">
              <a:latin typeface="" pitchFamily="16"/>
            </a:endParaRPr>
          </a:p>
          <a:p>
            <a:pPr marL="0" lvl="1" indent="0">
              <a:buFont typeface="Arial" pitchFamily="34"/>
              <a:buChar char="•"/>
            </a:pPr>
            <a:r>
              <a:rPr lang="es-ES" sz="2000" dirty="0" err="1" smtClean="0">
                <a:latin typeface="" pitchFamily="16"/>
              </a:rPr>
              <a:t>Citation</a:t>
            </a:r>
            <a:endParaRPr lang="es-ES" sz="2000" dirty="0">
              <a:latin typeface="" pitchFamily="16"/>
            </a:endParaRPr>
          </a:p>
          <a:p>
            <a:pPr marL="0" lvl="1" indent="0">
              <a:buFont typeface="Arial" pitchFamily="34"/>
              <a:buChar char="•"/>
            </a:pPr>
            <a:r>
              <a:rPr lang="es-ES" sz="2000" dirty="0" err="1" smtClean="0">
                <a:latin typeface="" pitchFamily="16"/>
              </a:rPr>
              <a:t>Followers</a:t>
            </a:r>
            <a:endParaRPr lang="es-ES" sz="2000" dirty="0">
              <a:latin typeface="" pitchFamily="16"/>
            </a:endParaRPr>
          </a:p>
          <a:p>
            <a:pPr marL="0" lvl="1" indent="0">
              <a:buFont typeface="Arial" pitchFamily="34"/>
              <a:buChar char="•"/>
            </a:pPr>
            <a:r>
              <a:rPr lang="es-ES" sz="2000" dirty="0" err="1" smtClean="0">
                <a:latin typeface="" pitchFamily="16"/>
              </a:rPr>
              <a:t>Followed</a:t>
            </a:r>
            <a:endParaRPr lang="es-ES" sz="2000" dirty="0">
              <a:latin typeface="" pitchFamily="16"/>
            </a:endParaRPr>
          </a:p>
          <a:p>
            <a:pPr marL="0" lvl="1" indent="0">
              <a:buFont typeface="Arial" pitchFamily="34"/>
              <a:buChar char="•"/>
            </a:pPr>
            <a:r>
              <a:rPr lang="es-ES" sz="2000" dirty="0" err="1" smtClean="0">
                <a:latin typeface="" pitchFamily="16"/>
              </a:rPr>
              <a:t>Entities</a:t>
            </a:r>
            <a:endParaRPr lang="es-ES" sz="2000" dirty="0">
              <a:latin typeface="" pitchFamily="16"/>
            </a:endParaRPr>
          </a:p>
          <a:p>
            <a:pPr marL="0" lvl="1" indent="0">
              <a:buFont typeface="Arial" pitchFamily="34"/>
              <a:buChar char="•"/>
            </a:pPr>
            <a:r>
              <a:rPr lang="es-ES" sz="2000" dirty="0" err="1" smtClean="0">
                <a:latin typeface="" pitchFamily="16"/>
              </a:rPr>
              <a:t>Knowledge</a:t>
            </a:r>
            <a:r>
              <a:rPr lang="es-ES" sz="2000" dirty="0" smtClean="0">
                <a:latin typeface="" pitchFamily="16"/>
              </a:rPr>
              <a:t> </a:t>
            </a:r>
            <a:r>
              <a:rPr lang="es-ES" sz="2000" dirty="0" err="1" smtClean="0">
                <a:latin typeface="" pitchFamily="16"/>
              </a:rPr>
              <a:t>areas</a:t>
            </a:r>
            <a:endParaRPr lang="es-ES" sz="2000" dirty="0">
              <a:latin typeface="" pitchFamily="16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6632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4888" t="16657" r="16604" b="4000"/>
          <a:stretch/>
        </p:blipFill>
        <p:spPr bwMode="auto">
          <a:xfrm>
            <a:off x="179512" y="548680"/>
            <a:ext cx="8352430" cy="6045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7953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28711" t="17779" r="27485" b="7825"/>
          <a:stretch/>
        </p:blipFill>
        <p:spPr bwMode="auto">
          <a:xfrm>
            <a:off x="1907704" y="332656"/>
            <a:ext cx="4872251" cy="5882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979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/>
              <a:t>Reposit</a:t>
            </a:r>
            <a:r>
              <a:rPr lang="en-US" sz="3600" dirty="0" smtClean="0"/>
              <a:t>-AN: Open Access </a:t>
            </a:r>
            <a:r>
              <a:rPr lang="en-US" sz="3600" dirty="0"/>
              <a:t>R</a:t>
            </a:r>
            <a:r>
              <a:rPr lang="en-US" sz="3600" dirty="0" smtClean="0"/>
              <a:t>epository</a:t>
            </a:r>
            <a:endParaRPr lang="en-US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55576" y="1600200"/>
            <a:ext cx="7931224" cy="4525963"/>
          </a:xfrm>
        </p:spPr>
        <p:txBody>
          <a:bodyPr/>
          <a:lstStyle/>
          <a:p>
            <a:pPr lvl="0">
              <a:buNone/>
            </a:pPr>
            <a:r>
              <a:rPr lang="es-ES" dirty="0" smtClean="0">
                <a:latin typeface="" pitchFamily="16"/>
              </a:rPr>
              <a:t>OBJECTIVES</a:t>
            </a:r>
            <a:r>
              <a:rPr lang="es-ES" dirty="0">
                <a:latin typeface="" pitchFamily="16"/>
              </a:rPr>
              <a:t>:</a:t>
            </a:r>
          </a:p>
          <a:p>
            <a:pPr lvl="0">
              <a:buNone/>
            </a:pPr>
            <a:r>
              <a:rPr lang="es-ES" sz="2800" dirty="0" err="1" smtClean="0">
                <a:latin typeface="" pitchFamily="16"/>
              </a:rPr>
              <a:t>Colect</a:t>
            </a:r>
            <a:r>
              <a:rPr lang="es-ES" sz="2800" dirty="0" smtClean="0">
                <a:latin typeface="" pitchFamily="16"/>
              </a:rPr>
              <a:t> and </a:t>
            </a:r>
            <a:r>
              <a:rPr lang="es-ES" sz="2800" dirty="0" err="1" smtClean="0">
                <a:latin typeface="" pitchFamily="16"/>
              </a:rPr>
              <a:t>disseminate</a:t>
            </a:r>
            <a:r>
              <a:rPr lang="es-ES" sz="2800" dirty="0" smtClean="0">
                <a:latin typeface="" pitchFamily="16"/>
              </a:rPr>
              <a:t> </a:t>
            </a:r>
            <a:r>
              <a:rPr lang="es-ES" sz="2800" dirty="0" err="1" smtClean="0">
                <a:latin typeface="" pitchFamily="16"/>
              </a:rPr>
              <a:t>the</a:t>
            </a:r>
            <a:r>
              <a:rPr lang="es-ES" sz="2800" dirty="0" smtClean="0">
                <a:latin typeface="" pitchFamily="16"/>
              </a:rPr>
              <a:t> </a:t>
            </a:r>
            <a:r>
              <a:rPr lang="es-ES" sz="2800" dirty="0" err="1" smtClean="0">
                <a:latin typeface="" pitchFamily="16"/>
              </a:rPr>
              <a:t>scientific</a:t>
            </a:r>
            <a:r>
              <a:rPr lang="es-ES" sz="2800" dirty="0" smtClean="0">
                <a:latin typeface="" pitchFamily="16"/>
              </a:rPr>
              <a:t> </a:t>
            </a:r>
            <a:r>
              <a:rPr lang="es-ES" sz="2800" dirty="0" err="1" smtClean="0">
                <a:latin typeface="" pitchFamily="16"/>
              </a:rPr>
              <a:t>production</a:t>
            </a:r>
            <a:r>
              <a:rPr lang="es-ES" sz="2800" dirty="0" smtClean="0">
                <a:latin typeface="" pitchFamily="16"/>
              </a:rPr>
              <a:t> </a:t>
            </a:r>
            <a:r>
              <a:rPr lang="es-ES" sz="2800" dirty="0" err="1" smtClean="0">
                <a:latin typeface="" pitchFamily="16"/>
              </a:rPr>
              <a:t>to</a:t>
            </a:r>
            <a:r>
              <a:rPr lang="es-ES" sz="2800" dirty="0" smtClean="0">
                <a:latin typeface="" pitchFamily="16"/>
              </a:rPr>
              <a:t> </a:t>
            </a:r>
            <a:r>
              <a:rPr lang="es-ES" sz="2800" dirty="0" err="1" smtClean="0">
                <a:latin typeface="" pitchFamily="16"/>
              </a:rPr>
              <a:t>the</a:t>
            </a:r>
            <a:r>
              <a:rPr lang="es-ES" sz="2800" dirty="0" smtClean="0">
                <a:latin typeface="" pitchFamily="16"/>
              </a:rPr>
              <a:t> </a:t>
            </a:r>
            <a:r>
              <a:rPr lang="es-ES" sz="2800" dirty="0" err="1" smtClean="0">
                <a:latin typeface="" pitchFamily="16"/>
              </a:rPr>
              <a:t>society</a:t>
            </a:r>
            <a:r>
              <a:rPr lang="es-ES" sz="2800" dirty="0" smtClean="0">
                <a:latin typeface="" pitchFamily="16"/>
              </a:rPr>
              <a:t>.</a:t>
            </a:r>
            <a:endParaRPr lang="es-ES" sz="2800" dirty="0">
              <a:latin typeface="" pitchFamily="16"/>
            </a:endParaRPr>
          </a:p>
          <a:p>
            <a:pPr lvl="0">
              <a:buNone/>
            </a:pPr>
            <a:r>
              <a:rPr lang="es-ES" sz="2800" dirty="0" err="1" smtClean="0">
                <a:latin typeface="" pitchFamily="16"/>
              </a:rPr>
              <a:t>Increase</a:t>
            </a:r>
            <a:r>
              <a:rPr lang="es-ES" sz="2800" dirty="0" smtClean="0">
                <a:latin typeface="" pitchFamily="16"/>
              </a:rPr>
              <a:t> </a:t>
            </a:r>
            <a:r>
              <a:rPr lang="es-ES" sz="2800" dirty="0" err="1" smtClean="0">
                <a:latin typeface="" pitchFamily="16"/>
              </a:rPr>
              <a:t>the</a:t>
            </a:r>
            <a:r>
              <a:rPr lang="es-ES" sz="2800" dirty="0" smtClean="0">
                <a:latin typeface="" pitchFamily="16"/>
              </a:rPr>
              <a:t> </a:t>
            </a:r>
            <a:r>
              <a:rPr lang="es-ES" sz="2800" dirty="0" err="1" smtClean="0">
                <a:latin typeface="" pitchFamily="16"/>
              </a:rPr>
              <a:t>visibility</a:t>
            </a:r>
            <a:r>
              <a:rPr lang="es-ES" sz="2800" dirty="0" smtClean="0">
                <a:latin typeface="" pitchFamily="16"/>
              </a:rPr>
              <a:t> and </a:t>
            </a:r>
            <a:r>
              <a:rPr lang="es-ES" sz="2800" dirty="0" err="1" smtClean="0">
                <a:latin typeface="" pitchFamily="16"/>
              </a:rPr>
              <a:t>the</a:t>
            </a:r>
            <a:r>
              <a:rPr lang="es-ES" sz="2800" dirty="0" smtClean="0">
                <a:latin typeface="" pitchFamily="16"/>
              </a:rPr>
              <a:t> </a:t>
            </a:r>
            <a:r>
              <a:rPr lang="es-ES" sz="2800" dirty="0" err="1" smtClean="0">
                <a:latin typeface="" pitchFamily="16"/>
              </a:rPr>
              <a:t>impact</a:t>
            </a:r>
            <a:r>
              <a:rPr lang="es-ES" sz="2800" dirty="0" smtClean="0">
                <a:latin typeface="" pitchFamily="16"/>
              </a:rPr>
              <a:t> of </a:t>
            </a:r>
            <a:r>
              <a:rPr lang="es-ES" sz="2800" dirty="0" err="1" smtClean="0">
                <a:latin typeface="" pitchFamily="16"/>
              </a:rPr>
              <a:t>the</a:t>
            </a:r>
            <a:r>
              <a:rPr lang="es-ES" sz="2800" dirty="0" smtClean="0">
                <a:latin typeface="" pitchFamily="16"/>
              </a:rPr>
              <a:t> </a:t>
            </a:r>
            <a:r>
              <a:rPr lang="es-ES" sz="2800" dirty="0" err="1" smtClean="0">
                <a:latin typeface="" pitchFamily="16"/>
              </a:rPr>
              <a:t>Andalusian</a:t>
            </a:r>
            <a:r>
              <a:rPr lang="es-ES" sz="2800" dirty="0" smtClean="0">
                <a:latin typeface="" pitchFamily="16"/>
              </a:rPr>
              <a:t> </a:t>
            </a:r>
            <a:r>
              <a:rPr lang="es-ES" sz="2800" dirty="0" err="1" smtClean="0">
                <a:latin typeface="" pitchFamily="16"/>
              </a:rPr>
              <a:t>Scientific</a:t>
            </a:r>
            <a:r>
              <a:rPr lang="es-ES" sz="2800" dirty="0" smtClean="0">
                <a:latin typeface="" pitchFamily="16"/>
              </a:rPr>
              <a:t> </a:t>
            </a:r>
            <a:r>
              <a:rPr lang="es-ES" sz="2800" dirty="0" err="1" smtClean="0">
                <a:latin typeface="" pitchFamily="16"/>
              </a:rPr>
              <a:t>production</a:t>
            </a:r>
            <a:r>
              <a:rPr lang="es-ES" sz="2800" dirty="0" smtClean="0">
                <a:latin typeface="" pitchFamily="16"/>
              </a:rPr>
              <a:t>, at </a:t>
            </a:r>
            <a:r>
              <a:rPr lang="es-ES" sz="2800" dirty="0" err="1" smtClean="0">
                <a:latin typeface="" pitchFamily="16"/>
              </a:rPr>
              <a:t>national</a:t>
            </a:r>
            <a:r>
              <a:rPr lang="es-ES" sz="2800" dirty="0" smtClean="0">
                <a:latin typeface="" pitchFamily="16"/>
              </a:rPr>
              <a:t> and </a:t>
            </a:r>
            <a:r>
              <a:rPr lang="es-ES" sz="2800" dirty="0" err="1" smtClean="0">
                <a:latin typeface="" pitchFamily="16"/>
              </a:rPr>
              <a:t>international</a:t>
            </a:r>
            <a:r>
              <a:rPr lang="es-ES" sz="2800" dirty="0" smtClean="0">
                <a:latin typeface="" pitchFamily="16"/>
              </a:rPr>
              <a:t> </a:t>
            </a:r>
            <a:r>
              <a:rPr lang="es-ES" sz="2800" dirty="0" err="1" smtClean="0">
                <a:latin typeface="" pitchFamily="16"/>
              </a:rPr>
              <a:t>level</a:t>
            </a:r>
            <a:r>
              <a:rPr lang="es-ES" sz="2800" dirty="0" smtClean="0">
                <a:latin typeface="" pitchFamily="16"/>
              </a:rPr>
              <a:t>.</a:t>
            </a:r>
            <a:endParaRPr lang="es-ES" sz="2800" dirty="0">
              <a:latin typeface="" pitchFamily="16"/>
            </a:endParaRPr>
          </a:p>
          <a:p>
            <a:pPr lvl="0">
              <a:buNone/>
            </a:pPr>
            <a:r>
              <a:rPr lang="es-ES" sz="2800" dirty="0" err="1" smtClean="0">
                <a:latin typeface="" pitchFamily="16"/>
              </a:rPr>
              <a:t>Searching</a:t>
            </a:r>
            <a:r>
              <a:rPr lang="es-ES" sz="2800" dirty="0" smtClean="0">
                <a:latin typeface="" pitchFamily="16"/>
              </a:rPr>
              <a:t> portal </a:t>
            </a:r>
            <a:r>
              <a:rPr lang="es-ES" sz="2800" dirty="0" err="1" smtClean="0">
                <a:latin typeface="" pitchFamily="16"/>
              </a:rPr>
              <a:t>for</a:t>
            </a:r>
            <a:r>
              <a:rPr lang="es-ES" sz="2800" dirty="0" smtClean="0">
                <a:latin typeface="" pitchFamily="16"/>
              </a:rPr>
              <a:t> </a:t>
            </a:r>
            <a:r>
              <a:rPr lang="es-ES" sz="2800" dirty="0" err="1" smtClean="0">
                <a:latin typeface="" pitchFamily="16"/>
              </a:rPr>
              <a:t>the</a:t>
            </a:r>
            <a:r>
              <a:rPr lang="es-ES" sz="2800" dirty="0" smtClean="0">
                <a:latin typeface="" pitchFamily="16"/>
              </a:rPr>
              <a:t> actual </a:t>
            </a:r>
            <a:r>
              <a:rPr lang="es-ES" sz="2800" dirty="0" err="1" smtClean="0">
                <a:latin typeface="" pitchFamily="16"/>
              </a:rPr>
              <a:t>scientific</a:t>
            </a:r>
            <a:r>
              <a:rPr lang="es-ES" sz="2800" dirty="0" smtClean="0">
                <a:latin typeface="" pitchFamily="16"/>
              </a:rPr>
              <a:t> </a:t>
            </a:r>
            <a:r>
              <a:rPr lang="es-ES" sz="2800" dirty="0" err="1" smtClean="0">
                <a:latin typeface="" pitchFamily="16"/>
              </a:rPr>
              <a:t>documents</a:t>
            </a:r>
            <a:r>
              <a:rPr lang="es-ES" sz="2800" dirty="0" smtClean="0">
                <a:latin typeface="" pitchFamily="16"/>
              </a:rPr>
              <a:t>.</a:t>
            </a:r>
          </a:p>
          <a:p>
            <a:pPr lvl="0">
              <a:buNone/>
            </a:pPr>
            <a:r>
              <a:rPr lang="es-ES_tradnl" sz="2800" dirty="0" err="1" smtClean="0">
                <a:latin typeface="" pitchFamily="16"/>
              </a:rPr>
              <a:t>Andalusia</a:t>
            </a:r>
            <a:r>
              <a:rPr lang="es-ES_tradnl" sz="2800" dirty="0" smtClean="0">
                <a:latin typeface="" pitchFamily="16"/>
              </a:rPr>
              <a:t> </a:t>
            </a:r>
            <a:r>
              <a:rPr lang="es-ES_tradnl" sz="2800" dirty="0" err="1" smtClean="0">
                <a:latin typeface="" pitchFamily="16"/>
              </a:rPr>
              <a:t>region</a:t>
            </a:r>
            <a:r>
              <a:rPr lang="es-ES_tradnl" sz="2800" dirty="0" smtClean="0">
                <a:latin typeface="" pitchFamily="16"/>
              </a:rPr>
              <a:t> </a:t>
            </a:r>
            <a:r>
              <a:rPr lang="es-ES_tradnl" sz="2800" dirty="0" err="1" smtClean="0">
                <a:latin typeface="" pitchFamily="16"/>
              </a:rPr>
              <a:t>is</a:t>
            </a:r>
            <a:r>
              <a:rPr lang="es-ES_tradnl" sz="2800" dirty="0" smtClean="0">
                <a:latin typeface="" pitchFamily="16"/>
              </a:rPr>
              <a:t> a </a:t>
            </a:r>
            <a:r>
              <a:rPr lang="es-ES_tradnl" sz="2800" dirty="0" err="1" smtClean="0">
                <a:latin typeface="" pitchFamily="16"/>
              </a:rPr>
              <a:t>member</a:t>
            </a:r>
            <a:r>
              <a:rPr lang="es-ES_tradnl" sz="2800" dirty="0" smtClean="0">
                <a:latin typeface="" pitchFamily="16"/>
              </a:rPr>
              <a:t> </a:t>
            </a:r>
            <a:r>
              <a:rPr lang="es-ES_tradnl" sz="2800" dirty="0" err="1" smtClean="0">
                <a:latin typeface="" pitchFamily="16"/>
              </a:rPr>
              <a:t>of</a:t>
            </a:r>
            <a:r>
              <a:rPr lang="es-ES_tradnl" sz="2800" dirty="0" smtClean="0">
                <a:latin typeface="" pitchFamily="16"/>
              </a:rPr>
              <a:t> </a:t>
            </a:r>
            <a:r>
              <a:rPr lang="es-ES_tradnl" sz="2800" dirty="0" err="1" smtClean="0">
                <a:latin typeface="" pitchFamily="16"/>
              </a:rPr>
              <a:t>the</a:t>
            </a:r>
            <a:r>
              <a:rPr lang="es-ES_tradnl" sz="2800" dirty="0" smtClean="0">
                <a:latin typeface="" pitchFamily="16"/>
              </a:rPr>
              <a:t> COAR</a:t>
            </a:r>
            <a:endParaRPr lang="es-ES" sz="2800" dirty="0">
              <a:latin typeface="" pitchFamily="16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4827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1219200"/>
            <a:ext cx="7787208" cy="4525963"/>
          </a:xfrm>
        </p:spPr>
        <p:txBody>
          <a:bodyPr/>
          <a:lstStyle/>
          <a:p>
            <a:r>
              <a:rPr lang="en-US" dirty="0" smtClean="0"/>
              <a:t>SICA in a nutshell</a:t>
            </a:r>
          </a:p>
          <a:p>
            <a:r>
              <a:rPr lang="en-US" dirty="0" smtClean="0"/>
              <a:t>SICA2 a Current Research Information System</a:t>
            </a:r>
          </a:p>
          <a:p>
            <a:r>
              <a:rPr lang="en-US" dirty="0" smtClean="0"/>
              <a:t>Normalized Curriculum Vitae</a:t>
            </a:r>
          </a:p>
          <a:p>
            <a:r>
              <a:rPr lang="en-US" dirty="0" smtClean="0"/>
              <a:t>New features:</a:t>
            </a:r>
          </a:p>
          <a:p>
            <a:pPr lvl="1"/>
            <a:r>
              <a:rPr lang="en-US" dirty="0" smtClean="0"/>
              <a:t>Open Access Repository</a:t>
            </a:r>
          </a:p>
          <a:p>
            <a:pPr lvl="1"/>
            <a:r>
              <a:rPr lang="en-US" dirty="0" smtClean="0"/>
              <a:t>Knowledge based Social Network</a:t>
            </a:r>
          </a:p>
          <a:p>
            <a:r>
              <a:rPr lang="en-US" dirty="0" smtClean="0"/>
              <a:t>The experience of 1 </a:t>
            </a:r>
            <a:r>
              <a:rPr lang="en-US" dirty="0" smtClean="0"/>
              <a:t>year with the new version, 11 with the </a:t>
            </a:r>
            <a:r>
              <a:rPr lang="en-US" dirty="0" smtClean="0"/>
              <a:t>previous one</a:t>
            </a:r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8815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4664" t="16120" r="16717" b="3284"/>
          <a:stretch/>
        </p:blipFill>
        <p:spPr bwMode="auto">
          <a:xfrm>
            <a:off x="539552" y="332656"/>
            <a:ext cx="8366077" cy="6141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0012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5112" t="14686" r="17052" b="4179"/>
          <a:stretch/>
        </p:blipFill>
        <p:spPr bwMode="auto">
          <a:xfrm>
            <a:off x="683568" y="188640"/>
            <a:ext cx="8270543" cy="6182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0596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5000" t="16657" r="20747" b="7761"/>
          <a:stretch/>
        </p:blipFill>
        <p:spPr bwMode="auto">
          <a:xfrm>
            <a:off x="1043608" y="404663"/>
            <a:ext cx="7833815" cy="5759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1336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3140969"/>
            <a:ext cx="2448272" cy="864096"/>
          </a:xfrm>
        </p:spPr>
        <p:txBody>
          <a:bodyPr/>
          <a:lstStyle/>
          <a:p>
            <a:r>
              <a:rPr lang="es-ES_tradnl" dirty="0" smtClean="0"/>
              <a:t>Institución</a:t>
            </a:r>
            <a:endParaRPr lang="es-ES" dirty="0"/>
          </a:p>
        </p:txBody>
      </p:sp>
      <p:grpSp>
        <p:nvGrpSpPr>
          <p:cNvPr id="10" name="9 Grupo"/>
          <p:cNvGrpSpPr/>
          <p:nvPr/>
        </p:nvGrpSpPr>
        <p:grpSpPr>
          <a:xfrm>
            <a:off x="2987824" y="332656"/>
            <a:ext cx="6010688" cy="5864721"/>
            <a:chOff x="2051720" y="332656"/>
            <a:chExt cx="6010688" cy="5864721"/>
          </a:xfrm>
        </p:grpSpPr>
        <p:pic>
          <p:nvPicPr>
            <p:cNvPr id="15363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21496" t="11841" r="22167"/>
            <a:stretch>
              <a:fillRect/>
            </a:stretch>
          </p:blipFill>
          <p:spPr bwMode="auto">
            <a:xfrm>
              <a:off x="2051720" y="332656"/>
              <a:ext cx="6010688" cy="5864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9" name="8 Grupo"/>
            <p:cNvGrpSpPr/>
            <p:nvPr/>
          </p:nvGrpSpPr>
          <p:grpSpPr>
            <a:xfrm>
              <a:off x="5508104" y="836712"/>
              <a:ext cx="1296144" cy="3096344"/>
              <a:chOff x="5508104" y="836712"/>
              <a:chExt cx="1296144" cy="3096344"/>
            </a:xfrm>
          </p:grpSpPr>
          <p:sp>
            <p:nvSpPr>
              <p:cNvPr id="6" name="5 Rectángulo"/>
              <p:cNvSpPr/>
              <p:nvPr/>
            </p:nvSpPr>
            <p:spPr>
              <a:xfrm>
                <a:off x="5508104" y="836712"/>
                <a:ext cx="1296144" cy="144016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" name="6 Rectángulo"/>
              <p:cNvSpPr/>
              <p:nvPr/>
            </p:nvSpPr>
            <p:spPr>
              <a:xfrm>
                <a:off x="5652120" y="3573016"/>
                <a:ext cx="216024" cy="144016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" name="7 Rectángulo"/>
              <p:cNvSpPr/>
              <p:nvPr/>
            </p:nvSpPr>
            <p:spPr>
              <a:xfrm>
                <a:off x="5652120" y="3789040"/>
                <a:ext cx="216024" cy="144016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sp>
        <p:nvSpPr>
          <p:cNvPr id="11" name="10 Rectángulo"/>
          <p:cNvSpPr/>
          <p:nvPr/>
        </p:nvSpPr>
        <p:spPr>
          <a:xfrm>
            <a:off x="3491880" y="5661248"/>
            <a:ext cx="216024" cy="14401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11 Rectángulo"/>
          <p:cNvSpPr/>
          <p:nvPr/>
        </p:nvSpPr>
        <p:spPr>
          <a:xfrm>
            <a:off x="6228184" y="5661248"/>
            <a:ext cx="216024" cy="14401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18 Rectángulo"/>
          <p:cNvSpPr/>
          <p:nvPr/>
        </p:nvSpPr>
        <p:spPr>
          <a:xfrm>
            <a:off x="6732240" y="5661248"/>
            <a:ext cx="216024" cy="14401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914400" y="1371600"/>
            <a:ext cx="5715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dirty="0" err="1" smtClean="0">
                <a:solidFill>
                  <a:srgbClr val="008000"/>
                </a:solidFill>
                <a:latin typeface="Arno Pro Light Italic Display"/>
              </a:rPr>
              <a:t>Thanks</a:t>
            </a:r>
            <a:r>
              <a:rPr lang="es-ES_tradnl" sz="3600" dirty="0" smtClean="0">
                <a:solidFill>
                  <a:srgbClr val="008000"/>
                </a:solidFill>
                <a:latin typeface="Arno Pro Light Italic Display"/>
              </a:rPr>
              <a:t> </a:t>
            </a:r>
            <a:r>
              <a:rPr lang="es-ES_tradnl" sz="3600" dirty="0" err="1" smtClean="0">
                <a:solidFill>
                  <a:srgbClr val="008000"/>
                </a:solidFill>
                <a:latin typeface="Arno Pro Light Italic Display"/>
              </a:rPr>
              <a:t>for</a:t>
            </a:r>
            <a:r>
              <a:rPr lang="es-ES_tradnl" sz="3600" dirty="0" smtClean="0">
                <a:solidFill>
                  <a:srgbClr val="008000"/>
                </a:solidFill>
                <a:latin typeface="Arno Pro Light Italic Display"/>
              </a:rPr>
              <a:t> </a:t>
            </a:r>
            <a:r>
              <a:rPr lang="es-ES_tradnl" sz="3600" dirty="0" err="1" smtClean="0">
                <a:solidFill>
                  <a:srgbClr val="008000"/>
                </a:solidFill>
                <a:latin typeface="Arno Pro Light Italic Display"/>
              </a:rPr>
              <a:t>your</a:t>
            </a:r>
            <a:r>
              <a:rPr lang="es-ES_tradnl" sz="3600" dirty="0" smtClean="0">
                <a:solidFill>
                  <a:srgbClr val="008000"/>
                </a:solidFill>
                <a:latin typeface="Arno Pro Light Italic Display"/>
              </a:rPr>
              <a:t> </a:t>
            </a:r>
            <a:r>
              <a:rPr lang="es-ES_tradnl" sz="3600" dirty="0" err="1" smtClean="0">
                <a:solidFill>
                  <a:srgbClr val="008000"/>
                </a:solidFill>
                <a:latin typeface="Arno Pro Light Italic Display"/>
              </a:rPr>
              <a:t>attention</a:t>
            </a:r>
            <a:endParaRPr lang="es-ES_tradnl" sz="3600" dirty="0" smtClean="0">
              <a:solidFill>
                <a:srgbClr val="008000"/>
              </a:solidFill>
              <a:latin typeface="Arno Pro Light Italic Display"/>
            </a:endParaRPr>
          </a:p>
          <a:p>
            <a:r>
              <a:rPr lang="es-ES_tradnl" sz="2000" dirty="0" err="1" smtClean="0">
                <a:solidFill>
                  <a:srgbClr val="008000"/>
                </a:solidFill>
              </a:rPr>
              <a:t>Questions</a:t>
            </a:r>
            <a:r>
              <a:rPr lang="es-ES_tradnl" sz="2000" dirty="0" smtClean="0">
                <a:solidFill>
                  <a:srgbClr val="008000"/>
                </a:solidFill>
              </a:rPr>
              <a:t>? </a:t>
            </a:r>
            <a:r>
              <a:rPr lang="es-ES_tradnl" sz="2000" dirty="0" err="1" smtClean="0">
                <a:solidFill>
                  <a:srgbClr val="008000"/>
                </a:solidFill>
              </a:rPr>
              <a:t>Comments</a:t>
            </a:r>
            <a:r>
              <a:rPr lang="es-ES_tradnl" sz="2000" dirty="0" smtClean="0">
                <a:solidFill>
                  <a:srgbClr val="008000"/>
                </a:solidFill>
              </a:rPr>
              <a:t>?</a:t>
            </a:r>
            <a:endParaRPr lang="es-ES_tradnl" sz="2000" dirty="0">
              <a:solidFill>
                <a:srgbClr val="008000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752600" y="4724400"/>
            <a:ext cx="72007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dirty="0" smtClean="0"/>
              <a:t>Beatriz Barros   </a:t>
            </a:r>
            <a:r>
              <a:rPr lang="es-ES_tradnl" dirty="0" smtClean="0">
                <a:hlinkClick r:id="rId2"/>
              </a:rPr>
              <a:t>bbarros@lcc.uma.es</a:t>
            </a:r>
            <a:endParaRPr lang="es-ES_tradnl" dirty="0" smtClean="0"/>
          </a:p>
          <a:p>
            <a:pPr algn="r"/>
            <a:r>
              <a:rPr lang="es-ES_tradnl" dirty="0" smtClean="0"/>
              <a:t>Miguel </a:t>
            </a:r>
            <a:r>
              <a:rPr lang="es-ES_tradnl" dirty="0" err="1" smtClean="0"/>
              <a:t>Angel</a:t>
            </a:r>
            <a:r>
              <a:rPr lang="es-ES_tradnl" dirty="0" smtClean="0"/>
              <a:t> Aguirre </a:t>
            </a:r>
            <a:r>
              <a:rPr lang="es-ES_tradnl" dirty="0" smtClean="0">
                <a:hlinkClick r:id="rId3"/>
              </a:rPr>
              <a:t>miguel.aguirre.ext@juntadeandalucia.es</a:t>
            </a:r>
            <a:endParaRPr lang="es-ES_tradnl" dirty="0" smtClean="0"/>
          </a:p>
          <a:p>
            <a:endParaRPr lang="es-ES_tradnl" dirty="0"/>
          </a:p>
        </p:txBody>
      </p:sp>
      <p:sp>
        <p:nvSpPr>
          <p:cNvPr id="6" name="CuadroTexto 5"/>
          <p:cNvSpPr txBox="1"/>
          <p:nvPr/>
        </p:nvSpPr>
        <p:spPr>
          <a:xfrm>
            <a:off x="6781800" y="3048000"/>
            <a:ext cx="1890887" cy="646331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s-ES_tradnl" dirty="0" smtClean="0"/>
              <a:t>s</a:t>
            </a:r>
            <a:r>
              <a:rPr lang="es-ES_tradnl" dirty="0" smtClean="0"/>
              <a:t>ica2.</a:t>
            </a:r>
            <a:r>
              <a:rPr lang="es-ES_tradnl" dirty="0" err="1" smtClean="0"/>
              <a:t>cica.es</a:t>
            </a:r>
            <a:endParaRPr lang="es-ES_tradnl" dirty="0" smtClean="0"/>
          </a:p>
          <a:p>
            <a:r>
              <a:rPr lang="es-ES_tradnl" dirty="0" err="1" smtClean="0"/>
              <a:t>sisob.lcc.uma.es</a:t>
            </a:r>
            <a:endParaRPr lang="es-ES_tradnl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CuadroTexto"/>
          <p:cNvSpPr txBox="1"/>
          <p:nvPr/>
        </p:nvSpPr>
        <p:spPr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8080" rIns="0" bIns="0" anchor="t" anchorCtr="0" compatLnSpc="0">
            <a:spAutoFit/>
          </a:bodyPr>
          <a:lstStyle/>
          <a:p>
            <a:pPr lvl="0" rtl="0" hangingPunct="0">
              <a:buNone/>
              <a:tabLst/>
            </a:pPr>
            <a:endParaRPr lang="es-ES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grpSp>
        <p:nvGrpSpPr>
          <p:cNvPr id="6" name="5 Grupo"/>
          <p:cNvGrpSpPr/>
          <p:nvPr/>
        </p:nvGrpSpPr>
        <p:grpSpPr>
          <a:xfrm>
            <a:off x="0" y="1"/>
            <a:ext cx="9144000" cy="6858000"/>
            <a:chOff x="-1055519" y="0"/>
            <a:chExt cx="12533039" cy="6893279"/>
          </a:xfrm>
        </p:grpSpPr>
        <p:pic>
          <p:nvPicPr>
            <p:cNvPr id="7" name="Marcador de contenido 3"/>
            <p:cNvPicPr>
              <a:picLocks noChangeAspect="1"/>
            </p:cNvPicPr>
            <p:nvPr/>
          </p:nvPicPr>
          <p:blipFill>
            <a:blip r:embed="rId3" cstate="print">
              <a:lum/>
              <a:alphaModFix/>
            </a:blip>
            <a:srcRect/>
            <a:stretch>
              <a:fillRect/>
            </a:stretch>
          </p:blipFill>
          <p:spPr>
            <a:xfrm>
              <a:off x="-1055519" y="0"/>
              <a:ext cx="12533039" cy="68929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7 CuadroTexto"/>
            <p:cNvSpPr txBox="1"/>
            <p:nvPr/>
          </p:nvSpPr>
          <p:spPr>
            <a:xfrm>
              <a:off x="-1055519" y="0"/>
              <a:ext cx="12533039" cy="6893279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0" tIns="28080" rIns="0" bIns="0" anchor="t" anchorCtr="0" compatLnSpc="0">
              <a:spAutoFit/>
            </a:bodyPr>
            <a:lstStyle/>
            <a:p>
              <a:pPr lvl="0" rtl="0" hangingPunct="0">
                <a:buNone/>
                <a:tabLst/>
              </a:pPr>
              <a:endParaRPr lang="es-ES" sz="2400">
                <a:latin typeface="Times New Roman" pitchFamily="18"/>
                <a:ea typeface="Arial Unicode MS" pitchFamily="2"/>
                <a:cs typeface="Tahoma" pitchFamily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3470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err="1" smtClean="0"/>
              <a:t>Summary</a:t>
            </a:r>
            <a:endParaRPr lang="es-ES_tradnl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143000"/>
            <a:ext cx="4279900" cy="2463800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err="1" smtClean="0"/>
              <a:t>Summary</a:t>
            </a:r>
            <a:endParaRPr lang="es-ES_tradnl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143000"/>
            <a:ext cx="4279900" cy="2463800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3352800"/>
            <a:ext cx="4457700" cy="2413000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SICA in a nutshell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55576" y="1600200"/>
            <a:ext cx="7931224" cy="4525963"/>
          </a:xfrm>
        </p:spPr>
        <p:txBody>
          <a:bodyPr/>
          <a:lstStyle/>
          <a:p>
            <a:r>
              <a:rPr lang="en-US" sz="2800" dirty="0" smtClean="0"/>
              <a:t>SICA is a centralized CRIS in the Spanish region of Andalusia</a:t>
            </a:r>
          </a:p>
          <a:p>
            <a:r>
              <a:rPr lang="en-US" sz="2800" dirty="0" smtClean="0"/>
              <a:t>Since 2001 SICA gives CV services to a huge researchers community</a:t>
            </a:r>
          </a:p>
          <a:p>
            <a:r>
              <a:rPr lang="en-US" sz="2800" dirty="0" smtClean="0"/>
              <a:t>It also answers to the demands of:</a:t>
            </a:r>
          </a:p>
          <a:p>
            <a:pPr lvl="1"/>
            <a:r>
              <a:rPr lang="en-US" sz="2400" dirty="0" smtClean="0"/>
              <a:t>Policy managers</a:t>
            </a:r>
          </a:p>
          <a:p>
            <a:pPr lvl="1"/>
            <a:r>
              <a:rPr lang="en-US" sz="2400" dirty="0" smtClean="0"/>
              <a:t>Institution supervisors</a:t>
            </a:r>
          </a:p>
          <a:p>
            <a:pPr lvl="1"/>
            <a:r>
              <a:rPr lang="en-US" sz="2400" dirty="0" smtClean="0"/>
              <a:t>Productive Sector Agents</a:t>
            </a:r>
          </a:p>
          <a:p>
            <a:pPr lvl="1"/>
            <a:r>
              <a:rPr lang="en-US" sz="2400" dirty="0" smtClean="0"/>
              <a:t>Society at large</a:t>
            </a:r>
          </a:p>
          <a:p>
            <a:pPr lvl="1"/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5652120" y="4077072"/>
            <a:ext cx="3197766" cy="2461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8852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SICA2 a Current Research Information </a:t>
            </a:r>
            <a:r>
              <a:rPr lang="en-US" sz="2800" dirty="0" smtClean="0"/>
              <a:t>System</a:t>
            </a:r>
            <a:endParaRPr lang="en-US" sz="3600" dirty="0"/>
          </a:p>
        </p:txBody>
      </p:sp>
      <p:pic>
        <p:nvPicPr>
          <p:cNvPr id="5" name="Imagen 4" descr="ARQUITECTURA-SICA2-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1143000"/>
            <a:ext cx="5537978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730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CVNOntolog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494" y="0"/>
            <a:ext cx="6724625" cy="6248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CVN API </a:t>
            </a:r>
            <a:endParaRPr lang="es-ES_tradnl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009" y="1295400"/>
            <a:ext cx="8791991" cy="4997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CVN API</a:t>
            </a:r>
            <a:endParaRPr lang="es-ES_tradnl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524000"/>
            <a:ext cx="7772400" cy="42280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6346</TotalTime>
  <Words>296</Words>
  <Application>Microsoft Macintosh PowerPoint</Application>
  <PresentationFormat>Presentación en pantalla (4:3)</PresentationFormat>
  <Paragraphs>67</Paragraphs>
  <Slides>25</Slides>
  <Notes>18</Notes>
  <HiddenSlides>0</HiddenSlides>
  <MMClips>0</MMClips>
  <ScaleCrop>false</ScaleCrop>
  <HeadingPairs>
    <vt:vector size="6" baseType="variant">
      <vt:variant>
        <vt:lpstr>Plantilla de diseño</vt:lpstr>
      </vt:variant>
      <vt:variant>
        <vt:i4>1</vt:i4>
      </vt:variant>
      <vt:variant>
        <vt:lpstr>Vínculos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7" baseType="lpstr">
      <vt:lpstr>Diseño predeterminado</vt:lpstr>
      <vt:lpstr>???</vt:lpstr>
      <vt:lpstr>SICA2: a Regional Integrated CRIS for Andalusian Universities and Research Institutes Beatriz Barros &amp; Miguel-Ángel Aguirre  Secretaría General de Universidades, Investigación y Tecnología Junta de Andalucía</vt:lpstr>
      <vt:lpstr>Summary</vt:lpstr>
      <vt:lpstr>Summary</vt:lpstr>
      <vt:lpstr>Summary</vt:lpstr>
      <vt:lpstr>SICA in a nutshell</vt:lpstr>
      <vt:lpstr>SICA2 a Current Research Information System</vt:lpstr>
      <vt:lpstr>Diapositiva 7</vt:lpstr>
      <vt:lpstr>CVN API </vt:lpstr>
      <vt:lpstr>CVN API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Social Network: Conect-An</vt:lpstr>
      <vt:lpstr>Diapositiva 17</vt:lpstr>
      <vt:lpstr>Diapositiva 18</vt:lpstr>
      <vt:lpstr>Reposit-AN: Open Access Repository</vt:lpstr>
      <vt:lpstr>Diapositiva 20</vt:lpstr>
      <vt:lpstr>Diapositiva 21</vt:lpstr>
      <vt:lpstr>Diapositiva 22</vt:lpstr>
      <vt:lpstr>Diapositiva 23</vt:lpstr>
      <vt:lpstr>Diapositiva 24</vt:lpstr>
      <vt:lpstr>Diapositiva 25</vt:lpstr>
    </vt:vector>
  </TitlesOfParts>
  <Company>The houze!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WinuE</dc:creator>
  <cp:lastModifiedBy>B B</cp:lastModifiedBy>
  <cp:revision>394</cp:revision>
  <dcterms:created xsi:type="dcterms:W3CDTF">2012-11-04T21:34:20Z</dcterms:created>
  <dcterms:modified xsi:type="dcterms:W3CDTF">2012-11-05T10:20:49Z</dcterms:modified>
</cp:coreProperties>
</file>