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1"/>
  </p:sldMasterIdLst>
  <p:notesMasterIdLst>
    <p:notesMasterId r:id="rId31"/>
  </p:notesMasterIdLst>
  <p:handoutMasterIdLst>
    <p:handoutMasterId r:id="rId32"/>
  </p:handoutMasterIdLst>
  <p:sldIdLst>
    <p:sldId id="311" r:id="rId2"/>
    <p:sldId id="404" r:id="rId3"/>
    <p:sldId id="386" r:id="rId4"/>
    <p:sldId id="396" r:id="rId5"/>
    <p:sldId id="400" r:id="rId6"/>
    <p:sldId id="403" r:id="rId7"/>
    <p:sldId id="397" r:id="rId8"/>
    <p:sldId id="355" r:id="rId9"/>
    <p:sldId id="356" r:id="rId10"/>
    <p:sldId id="358" r:id="rId11"/>
    <p:sldId id="365" r:id="rId12"/>
    <p:sldId id="392" r:id="rId13"/>
    <p:sldId id="375" r:id="rId14"/>
    <p:sldId id="295" r:id="rId15"/>
    <p:sldId id="384" r:id="rId16"/>
    <p:sldId id="382" r:id="rId17"/>
    <p:sldId id="383" r:id="rId18"/>
    <p:sldId id="289" r:id="rId19"/>
    <p:sldId id="379" r:id="rId20"/>
    <p:sldId id="380" r:id="rId21"/>
    <p:sldId id="381" r:id="rId22"/>
    <p:sldId id="401" r:id="rId23"/>
    <p:sldId id="398" r:id="rId24"/>
    <p:sldId id="364" r:id="rId25"/>
    <p:sldId id="402" r:id="rId26"/>
    <p:sldId id="399" r:id="rId27"/>
    <p:sldId id="377" r:id="rId28"/>
    <p:sldId id="341" r:id="rId29"/>
    <p:sldId id="393" r:id="rId30"/>
  </p:sldIdLst>
  <p:sldSz cx="9144000" cy="6858000" type="screen4x3"/>
  <p:notesSz cx="6797675" cy="9874250"/>
  <p:defaultTextStyle>
    <a:defPPr>
      <a:defRPr lang="ca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  <p15:guide id="3" orient="horz" pos="3128" userDrawn="1">
          <p15:clr>
            <a:srgbClr val="A4A3A4"/>
          </p15:clr>
        </p15:guide>
        <p15:guide id="4" pos="2141" userDrawn="1">
          <p15:clr>
            <a:srgbClr val="A4A3A4"/>
          </p15:clr>
        </p15:guide>
        <p15:guide id="5" orient="horz" pos="3129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05FF"/>
    <a:srgbClr val="000096"/>
    <a:srgbClr val="2878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Estilo medio 4 - Énfasi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37CE84F3-28C3-443E-9E96-99CF82512B78}" styleName="Estilo oscuro 1 - Énfasis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626" autoAdjust="0"/>
    <p:restoredTop sz="93154" autoAdjust="0"/>
  </p:normalViewPr>
  <p:slideViewPr>
    <p:cSldViewPr showGuides="1">
      <p:cViewPr>
        <p:scale>
          <a:sx n="71" d="100"/>
          <a:sy n="71" d="100"/>
        </p:scale>
        <p:origin x="-1122" y="-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48" d="100"/>
        <a:sy n="148" d="100"/>
      </p:scale>
      <p:origin x="0" y="0"/>
    </p:cViewPr>
  </p:sorterViewPr>
  <p:notesViewPr>
    <p:cSldViewPr showGuides="1">
      <p:cViewPr varScale="1">
        <p:scale>
          <a:sx n="53" d="100"/>
          <a:sy n="53" d="100"/>
        </p:scale>
        <p:origin x="-2820" y="-168"/>
      </p:cViewPr>
      <p:guideLst>
        <p:guide orient="horz" pos="2864"/>
        <p:guide orient="horz" pos="3111"/>
        <p:guide orient="horz" pos="3112"/>
        <p:guide pos="2160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\\192.168.200.110\personal\iparusel\Portal%20de%20la%20Recerca\ORCID\Evoluci&#243;%20investigadors%20amb%20ORCID.xls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'[Evolució investigadors amb ORCID.xls]abr14'!$C$4</c:f>
              <c:strCache>
                <c:ptCount val="1"/>
                <c:pt idx="0">
                  <c:v>oct-13</c:v>
                </c:pt>
              </c:strCache>
            </c:strRef>
          </c:tx>
          <c:invertIfNegative val="0"/>
          <c:cat>
            <c:strRef>
              <c:f>'[Evolució investigadors amb ORCID.xls]abr14'!$B$5:$B$15</c:f>
              <c:strCache>
                <c:ptCount val="11"/>
                <c:pt idx="0">
                  <c:v>UB</c:v>
                </c:pt>
                <c:pt idx="1">
                  <c:v>UAB</c:v>
                </c:pt>
                <c:pt idx="2">
                  <c:v>UPC</c:v>
                </c:pt>
                <c:pt idx="3">
                  <c:v>UPF</c:v>
                </c:pt>
                <c:pt idx="4">
                  <c:v>UdG</c:v>
                </c:pt>
                <c:pt idx="5">
                  <c:v>UdL</c:v>
                </c:pt>
                <c:pt idx="6">
                  <c:v>URV</c:v>
                </c:pt>
                <c:pt idx="7">
                  <c:v>UOC</c:v>
                </c:pt>
                <c:pt idx="8">
                  <c:v>UVic</c:v>
                </c:pt>
                <c:pt idx="9">
                  <c:v>UIC</c:v>
                </c:pt>
                <c:pt idx="10">
                  <c:v>URL</c:v>
                </c:pt>
              </c:strCache>
            </c:strRef>
          </c:cat>
          <c:val>
            <c:numRef>
              <c:f>'[Evolució investigadors amb ORCID.xls]abr14'!$C$5:$C$15</c:f>
              <c:numCache>
                <c:formatCode>General</c:formatCode>
                <c:ptCount val="11"/>
                <c:pt idx="0">
                  <c:v>206</c:v>
                </c:pt>
                <c:pt idx="1">
                  <c:v>176</c:v>
                </c:pt>
                <c:pt idx="2">
                  <c:v>368</c:v>
                </c:pt>
                <c:pt idx="3">
                  <c:v>135</c:v>
                </c:pt>
                <c:pt idx="4">
                  <c:v>69</c:v>
                </c:pt>
                <c:pt idx="5">
                  <c:v>6</c:v>
                </c:pt>
                <c:pt idx="6">
                  <c:v>102</c:v>
                </c:pt>
                <c:pt idx="7">
                  <c:v>43</c:v>
                </c:pt>
                <c:pt idx="8">
                  <c:v>18</c:v>
                </c:pt>
                <c:pt idx="9">
                  <c:v>11</c:v>
                </c:pt>
                <c:pt idx="10">
                  <c:v>30</c:v>
                </c:pt>
              </c:numCache>
            </c:numRef>
          </c:val>
        </c:ser>
        <c:ser>
          <c:idx val="1"/>
          <c:order val="1"/>
          <c:tx>
            <c:strRef>
              <c:f>'[Evolució investigadors amb ORCID.xls]abr14'!$D$4</c:f>
              <c:strCache>
                <c:ptCount val="1"/>
                <c:pt idx="0">
                  <c:v>feb-14</c:v>
                </c:pt>
              </c:strCache>
            </c:strRef>
          </c:tx>
          <c:invertIfNegative val="0"/>
          <c:cat>
            <c:strRef>
              <c:f>'[Evolució investigadors amb ORCID.xls]abr14'!$B$5:$B$15</c:f>
              <c:strCache>
                <c:ptCount val="11"/>
                <c:pt idx="0">
                  <c:v>UB</c:v>
                </c:pt>
                <c:pt idx="1">
                  <c:v>UAB</c:v>
                </c:pt>
                <c:pt idx="2">
                  <c:v>UPC</c:v>
                </c:pt>
                <c:pt idx="3">
                  <c:v>UPF</c:v>
                </c:pt>
                <c:pt idx="4">
                  <c:v>UdG</c:v>
                </c:pt>
                <c:pt idx="5">
                  <c:v>UdL</c:v>
                </c:pt>
                <c:pt idx="6">
                  <c:v>URV</c:v>
                </c:pt>
                <c:pt idx="7">
                  <c:v>UOC</c:v>
                </c:pt>
                <c:pt idx="8">
                  <c:v>UVic</c:v>
                </c:pt>
                <c:pt idx="9">
                  <c:v>UIC</c:v>
                </c:pt>
                <c:pt idx="10">
                  <c:v>URL</c:v>
                </c:pt>
              </c:strCache>
            </c:strRef>
          </c:cat>
          <c:val>
            <c:numRef>
              <c:f>'[Evolució investigadors amb ORCID.xls]abr14'!$D$5:$D$15</c:f>
              <c:numCache>
                <c:formatCode>General</c:formatCode>
                <c:ptCount val="11"/>
                <c:pt idx="0">
                  <c:v>106</c:v>
                </c:pt>
                <c:pt idx="1">
                  <c:v>90</c:v>
                </c:pt>
                <c:pt idx="2">
                  <c:v>59</c:v>
                </c:pt>
                <c:pt idx="3">
                  <c:v>75</c:v>
                </c:pt>
                <c:pt idx="4">
                  <c:v>38</c:v>
                </c:pt>
                <c:pt idx="5">
                  <c:v>7</c:v>
                </c:pt>
                <c:pt idx="6">
                  <c:v>48</c:v>
                </c:pt>
                <c:pt idx="7">
                  <c:v>11</c:v>
                </c:pt>
                <c:pt idx="8">
                  <c:v>150</c:v>
                </c:pt>
                <c:pt idx="9">
                  <c:v>2</c:v>
                </c:pt>
                <c:pt idx="10">
                  <c:v>33</c:v>
                </c:pt>
              </c:numCache>
            </c:numRef>
          </c:val>
        </c:ser>
        <c:ser>
          <c:idx val="2"/>
          <c:order val="2"/>
          <c:tx>
            <c:strRef>
              <c:f>'[Evolució investigadors amb ORCID.xls]abr14'!$E$4</c:f>
              <c:strCache>
                <c:ptCount val="1"/>
                <c:pt idx="0">
                  <c:v>abr-14</c:v>
                </c:pt>
              </c:strCache>
            </c:strRef>
          </c:tx>
          <c:invertIfNegative val="0"/>
          <c:cat>
            <c:strRef>
              <c:f>'[Evolució investigadors amb ORCID.xls]abr14'!$B$5:$B$15</c:f>
              <c:strCache>
                <c:ptCount val="11"/>
                <c:pt idx="0">
                  <c:v>UB</c:v>
                </c:pt>
                <c:pt idx="1">
                  <c:v>UAB</c:v>
                </c:pt>
                <c:pt idx="2">
                  <c:v>UPC</c:v>
                </c:pt>
                <c:pt idx="3">
                  <c:v>UPF</c:v>
                </c:pt>
                <c:pt idx="4">
                  <c:v>UdG</c:v>
                </c:pt>
                <c:pt idx="5">
                  <c:v>UdL</c:v>
                </c:pt>
                <c:pt idx="6">
                  <c:v>URV</c:v>
                </c:pt>
                <c:pt idx="7">
                  <c:v>UOC</c:v>
                </c:pt>
                <c:pt idx="8">
                  <c:v>UVic</c:v>
                </c:pt>
                <c:pt idx="9">
                  <c:v>UIC</c:v>
                </c:pt>
                <c:pt idx="10">
                  <c:v>URL</c:v>
                </c:pt>
              </c:strCache>
            </c:strRef>
          </c:cat>
          <c:val>
            <c:numRef>
              <c:f>'[Evolució investigadors amb ORCID.xls]abr14'!$E$5:$E$15</c:f>
              <c:numCache>
                <c:formatCode>General</c:formatCode>
                <c:ptCount val="11"/>
                <c:pt idx="0">
                  <c:v>1263</c:v>
                </c:pt>
                <c:pt idx="1">
                  <c:v>36</c:v>
                </c:pt>
                <c:pt idx="2">
                  <c:v>39</c:v>
                </c:pt>
                <c:pt idx="3">
                  <c:v>299</c:v>
                </c:pt>
                <c:pt idx="4">
                  <c:v>16</c:v>
                </c:pt>
                <c:pt idx="5">
                  <c:v>1</c:v>
                </c:pt>
                <c:pt idx="6">
                  <c:v>42</c:v>
                </c:pt>
                <c:pt idx="7">
                  <c:v>11</c:v>
                </c:pt>
                <c:pt idx="8">
                  <c:v>2</c:v>
                </c:pt>
                <c:pt idx="9">
                  <c:v>5</c:v>
                </c:pt>
                <c:pt idx="10">
                  <c:v>78</c:v>
                </c:pt>
              </c:numCache>
            </c:numRef>
          </c:val>
        </c:ser>
        <c:ser>
          <c:idx val="3"/>
          <c:order val="3"/>
          <c:tx>
            <c:strRef>
              <c:f>'[Evolució investigadors amb ORCID.xls]abr14'!$F$4</c:f>
              <c:strCache>
                <c:ptCount val="1"/>
                <c:pt idx="0">
                  <c:v>jun-14</c:v>
                </c:pt>
              </c:strCache>
            </c:strRef>
          </c:tx>
          <c:invertIfNegative val="0"/>
          <c:cat>
            <c:strRef>
              <c:f>'[Evolució investigadors amb ORCID.xls]abr14'!$B$5:$B$15</c:f>
              <c:strCache>
                <c:ptCount val="11"/>
                <c:pt idx="0">
                  <c:v>UB</c:v>
                </c:pt>
                <c:pt idx="1">
                  <c:v>UAB</c:v>
                </c:pt>
                <c:pt idx="2">
                  <c:v>UPC</c:v>
                </c:pt>
                <c:pt idx="3">
                  <c:v>UPF</c:v>
                </c:pt>
                <c:pt idx="4">
                  <c:v>UdG</c:v>
                </c:pt>
                <c:pt idx="5">
                  <c:v>UdL</c:v>
                </c:pt>
                <c:pt idx="6">
                  <c:v>URV</c:v>
                </c:pt>
                <c:pt idx="7">
                  <c:v>UOC</c:v>
                </c:pt>
                <c:pt idx="8">
                  <c:v>UVic</c:v>
                </c:pt>
                <c:pt idx="9">
                  <c:v>UIC</c:v>
                </c:pt>
                <c:pt idx="10">
                  <c:v>URL</c:v>
                </c:pt>
              </c:strCache>
            </c:strRef>
          </c:cat>
          <c:val>
            <c:numRef>
              <c:f>'[Evolució investigadors amb ORCID.xls]abr14'!$F$5:$F$15</c:f>
              <c:numCache>
                <c:formatCode>General</c:formatCode>
                <c:ptCount val="11"/>
                <c:pt idx="0">
                  <c:v>128</c:v>
                </c:pt>
                <c:pt idx="1">
                  <c:v>287</c:v>
                </c:pt>
                <c:pt idx="2">
                  <c:v>196</c:v>
                </c:pt>
                <c:pt idx="3">
                  <c:v>119</c:v>
                </c:pt>
                <c:pt idx="4">
                  <c:v>20</c:v>
                </c:pt>
                <c:pt idx="5">
                  <c:v>2</c:v>
                </c:pt>
                <c:pt idx="6">
                  <c:v>25</c:v>
                </c:pt>
                <c:pt idx="7">
                  <c:v>14</c:v>
                </c:pt>
                <c:pt idx="8">
                  <c:v>24</c:v>
                </c:pt>
                <c:pt idx="9">
                  <c:v>41</c:v>
                </c:pt>
                <c:pt idx="10">
                  <c:v>22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87297024"/>
        <c:axId val="95892224"/>
      </c:barChart>
      <c:catAx>
        <c:axId val="8729702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crossAx val="95892224"/>
        <c:crosses val="autoZero"/>
        <c:auto val="1"/>
        <c:lblAlgn val="ctr"/>
        <c:lblOffset val="100"/>
        <c:noMultiLvlLbl val="0"/>
      </c:catAx>
      <c:valAx>
        <c:axId val="95892224"/>
        <c:scaling>
          <c:orientation val="minMax"/>
          <c:max val="1800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87297024"/>
        <c:crosses val="max"/>
        <c:crossBetween val="between"/>
      </c:valAx>
    </c:plotArea>
    <c:legend>
      <c:legendPos val="r"/>
      <c:layout>
        <c:manualLayout>
          <c:xMode val="edge"/>
          <c:yMode val="edge"/>
          <c:x val="0.90610295177212641"/>
          <c:y val="0.30280484391900575"/>
          <c:w val="4.1131736764293499E-2"/>
          <c:h val="0.27793142571875923"/>
        </c:manualLayout>
      </c:layout>
      <c:overlay val="1"/>
    </c:legend>
    <c:plotVisOnly val="1"/>
    <c:dispBlanksAs val="gap"/>
    <c:showDLblsOverMax val="0"/>
  </c:chart>
  <c:externalData r:id="rId2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EBDD4D3-F496-4175-9634-1FC031AD9E3A}" type="doc">
      <dgm:prSet loTypeId="urn:microsoft.com/office/officeart/2005/8/layout/hierarchy4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ca-ES"/>
        </a:p>
      </dgm:t>
    </dgm:pt>
    <dgm:pt modelId="{3B594C57-FC0F-446B-86DA-80E65717DF62}">
      <dgm:prSet phldrT="[Texto]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ca-ES" dirty="0" err="1" smtClean="0"/>
            <a:t>Universities</a:t>
          </a:r>
          <a:endParaRPr lang="ca-ES" dirty="0"/>
        </a:p>
      </dgm:t>
    </dgm:pt>
    <dgm:pt modelId="{16386429-E18F-4074-9527-7F02CAB449DE}" type="parTrans" cxnId="{FACC35E2-3FD7-4D9A-8C39-DFECD5C13C7A}">
      <dgm:prSet/>
      <dgm:spPr/>
      <dgm:t>
        <a:bodyPr/>
        <a:lstStyle/>
        <a:p>
          <a:endParaRPr lang="ca-ES"/>
        </a:p>
      </dgm:t>
    </dgm:pt>
    <dgm:pt modelId="{F65DD0C4-E8DB-4404-B236-25F56931C67A}" type="sibTrans" cxnId="{FACC35E2-3FD7-4D9A-8C39-DFECD5C13C7A}">
      <dgm:prSet/>
      <dgm:spPr/>
      <dgm:t>
        <a:bodyPr/>
        <a:lstStyle/>
        <a:p>
          <a:endParaRPr lang="ca-ES"/>
        </a:p>
      </dgm:t>
    </dgm:pt>
    <dgm:pt modelId="{2FD75045-93E0-48C4-887C-D1E002FDFBA6}">
      <dgm:prSet phldrT="[Texto]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ca-ES" dirty="0" smtClean="0"/>
            <a:t>Departaments &amp; Institutes</a:t>
          </a:r>
          <a:endParaRPr lang="ca-ES" dirty="0"/>
        </a:p>
      </dgm:t>
    </dgm:pt>
    <dgm:pt modelId="{C6CEBDC4-3EE7-48A8-B051-8576BDCB8728}" type="parTrans" cxnId="{7A3C7A30-7FF2-45C7-9EC8-1BFB75E8042B}">
      <dgm:prSet/>
      <dgm:spPr/>
      <dgm:t>
        <a:bodyPr/>
        <a:lstStyle/>
        <a:p>
          <a:endParaRPr lang="ca-ES"/>
        </a:p>
      </dgm:t>
    </dgm:pt>
    <dgm:pt modelId="{B5028058-97A6-4409-A616-256410F0D449}" type="sibTrans" cxnId="{7A3C7A30-7FF2-45C7-9EC8-1BFB75E8042B}">
      <dgm:prSet/>
      <dgm:spPr/>
      <dgm:t>
        <a:bodyPr/>
        <a:lstStyle/>
        <a:p>
          <a:endParaRPr lang="ca-ES"/>
        </a:p>
      </dgm:t>
    </dgm:pt>
    <dgm:pt modelId="{0AA70C8F-CD37-478F-9851-FAC68864029D}">
      <dgm:prSet phldrT="[Texto]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ca-ES" dirty="0" err="1" smtClean="0"/>
            <a:t>Research</a:t>
          </a:r>
          <a:r>
            <a:rPr lang="ca-ES" dirty="0" smtClean="0"/>
            <a:t> </a:t>
          </a:r>
          <a:r>
            <a:rPr lang="ca-ES" dirty="0" err="1" smtClean="0"/>
            <a:t>groups</a:t>
          </a:r>
          <a:endParaRPr lang="ca-ES" dirty="0"/>
        </a:p>
      </dgm:t>
    </dgm:pt>
    <dgm:pt modelId="{F681CCA3-17B5-4094-89B8-A8890CC3D380}" type="parTrans" cxnId="{889B4BC9-C413-46ED-8123-886CA30D22E5}">
      <dgm:prSet/>
      <dgm:spPr/>
      <dgm:t>
        <a:bodyPr/>
        <a:lstStyle/>
        <a:p>
          <a:endParaRPr lang="ca-ES"/>
        </a:p>
      </dgm:t>
    </dgm:pt>
    <dgm:pt modelId="{4D00524E-6276-4C60-99E7-58ABDF736B42}" type="sibTrans" cxnId="{889B4BC9-C413-46ED-8123-886CA30D22E5}">
      <dgm:prSet/>
      <dgm:spPr/>
      <dgm:t>
        <a:bodyPr/>
        <a:lstStyle/>
        <a:p>
          <a:endParaRPr lang="ca-ES"/>
        </a:p>
      </dgm:t>
    </dgm:pt>
    <dgm:pt modelId="{F32F57CE-B06D-4856-93CA-E3697AF82626}">
      <dgm:prSet phldrT="[Texto]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ca-ES" dirty="0" err="1" smtClean="0"/>
            <a:t>Researchers</a:t>
          </a:r>
          <a:endParaRPr lang="ca-ES" dirty="0" smtClean="0"/>
        </a:p>
      </dgm:t>
    </dgm:pt>
    <dgm:pt modelId="{3681F7C0-BC72-49C3-AF72-7887F1F2AA1B}" type="parTrans" cxnId="{A3A86CD2-1B13-423A-B477-A15C68D83D6C}">
      <dgm:prSet/>
      <dgm:spPr/>
      <dgm:t>
        <a:bodyPr/>
        <a:lstStyle/>
        <a:p>
          <a:endParaRPr lang="ca-ES"/>
        </a:p>
      </dgm:t>
    </dgm:pt>
    <dgm:pt modelId="{6ED1D2C4-0B4A-483C-92E7-7988BCE277D0}" type="sibTrans" cxnId="{A3A86CD2-1B13-423A-B477-A15C68D83D6C}">
      <dgm:prSet/>
      <dgm:spPr/>
      <dgm:t>
        <a:bodyPr/>
        <a:lstStyle/>
        <a:p>
          <a:endParaRPr lang="ca-ES"/>
        </a:p>
      </dgm:t>
    </dgm:pt>
    <dgm:pt modelId="{74F5C9ED-54FB-4EEC-B0F4-2037C0F7ECE9}">
      <dgm:prSet phldrT="[Texto]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ca-ES" dirty="0" err="1" smtClean="0"/>
            <a:t>Research</a:t>
          </a:r>
          <a:r>
            <a:rPr lang="ca-ES" dirty="0" smtClean="0"/>
            <a:t> </a:t>
          </a:r>
          <a:r>
            <a:rPr lang="ca-ES" dirty="0" err="1" smtClean="0"/>
            <a:t>projects</a:t>
          </a:r>
          <a:endParaRPr lang="ca-ES" dirty="0"/>
        </a:p>
      </dgm:t>
    </dgm:pt>
    <dgm:pt modelId="{A48E5DC0-8224-4F06-9AA3-37CC68655345}" type="parTrans" cxnId="{DBF83B77-E6DD-4153-85D1-2199815CCBDD}">
      <dgm:prSet/>
      <dgm:spPr/>
      <dgm:t>
        <a:bodyPr/>
        <a:lstStyle/>
        <a:p>
          <a:endParaRPr lang="ca-ES"/>
        </a:p>
      </dgm:t>
    </dgm:pt>
    <dgm:pt modelId="{1AB9EB42-8CB4-42B3-A8D7-2FC0EAC2B3EF}" type="sibTrans" cxnId="{DBF83B77-E6DD-4153-85D1-2199815CCBDD}">
      <dgm:prSet/>
      <dgm:spPr/>
      <dgm:t>
        <a:bodyPr/>
        <a:lstStyle/>
        <a:p>
          <a:endParaRPr lang="ca-ES"/>
        </a:p>
      </dgm:t>
    </dgm:pt>
    <dgm:pt modelId="{A0CF644F-373E-427A-A8B9-0298B6AB0CFC}">
      <dgm:prSet phldrT="[Texto]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ca-ES" dirty="0" err="1" smtClean="0"/>
            <a:t>Publications</a:t>
          </a:r>
          <a:endParaRPr lang="ca-ES" dirty="0" smtClean="0"/>
        </a:p>
        <a:p>
          <a:r>
            <a:rPr lang="ca-ES" dirty="0" smtClean="0"/>
            <a:t>(Articles + </a:t>
          </a:r>
          <a:r>
            <a:rPr lang="ca-ES" dirty="0" err="1" smtClean="0"/>
            <a:t>Books</a:t>
          </a:r>
          <a:r>
            <a:rPr lang="ca-ES" dirty="0" smtClean="0"/>
            <a:t>+ </a:t>
          </a:r>
          <a:r>
            <a:rPr lang="ca-ES" dirty="0" err="1" smtClean="0"/>
            <a:t>ETDs</a:t>
          </a:r>
          <a:r>
            <a:rPr lang="ca-ES" dirty="0" smtClean="0"/>
            <a:t>)</a:t>
          </a:r>
          <a:endParaRPr lang="ca-ES" dirty="0"/>
        </a:p>
      </dgm:t>
    </dgm:pt>
    <dgm:pt modelId="{57273431-3841-4C24-B4EC-B33E13D39F7E}" type="parTrans" cxnId="{4B41F41F-68F8-418F-A400-A0B6492A3CE7}">
      <dgm:prSet/>
      <dgm:spPr/>
      <dgm:t>
        <a:bodyPr/>
        <a:lstStyle/>
        <a:p>
          <a:endParaRPr lang="ca-ES"/>
        </a:p>
      </dgm:t>
    </dgm:pt>
    <dgm:pt modelId="{7A880C4C-F629-490B-9859-2AB0F1CF91DE}" type="sibTrans" cxnId="{4B41F41F-68F8-418F-A400-A0B6492A3CE7}">
      <dgm:prSet/>
      <dgm:spPr/>
      <dgm:t>
        <a:bodyPr/>
        <a:lstStyle/>
        <a:p>
          <a:endParaRPr lang="ca-ES"/>
        </a:p>
      </dgm:t>
    </dgm:pt>
    <dgm:pt modelId="{1C725758-AE48-46A3-9FC3-A01C74B1D77A}" type="pres">
      <dgm:prSet presAssocID="{AEBDD4D3-F496-4175-9634-1FC031AD9E3A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ca-ES"/>
        </a:p>
      </dgm:t>
    </dgm:pt>
    <dgm:pt modelId="{25B04F1F-8ACA-4AE0-A849-89E43B838EA4}" type="pres">
      <dgm:prSet presAssocID="{3B594C57-FC0F-446B-86DA-80E65717DF62}" presName="vertOne" presStyleCnt="0"/>
      <dgm:spPr/>
    </dgm:pt>
    <dgm:pt modelId="{07C63C2A-6AB9-4068-A7BA-53F51172D4EC}" type="pres">
      <dgm:prSet presAssocID="{3B594C57-FC0F-446B-86DA-80E65717DF62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ca-ES"/>
        </a:p>
      </dgm:t>
    </dgm:pt>
    <dgm:pt modelId="{8BBAD836-A521-4671-9802-FE13528DCFCA}" type="pres">
      <dgm:prSet presAssocID="{3B594C57-FC0F-446B-86DA-80E65717DF62}" presName="parTransOne" presStyleCnt="0"/>
      <dgm:spPr/>
    </dgm:pt>
    <dgm:pt modelId="{9D56337C-0FDE-465D-AA6B-89B50599B918}" type="pres">
      <dgm:prSet presAssocID="{3B594C57-FC0F-446B-86DA-80E65717DF62}" presName="horzOne" presStyleCnt="0"/>
      <dgm:spPr/>
    </dgm:pt>
    <dgm:pt modelId="{258D220F-8442-4EB3-A068-616954F418A8}" type="pres">
      <dgm:prSet presAssocID="{2FD75045-93E0-48C4-887C-D1E002FDFBA6}" presName="vertTwo" presStyleCnt="0"/>
      <dgm:spPr/>
    </dgm:pt>
    <dgm:pt modelId="{3BC8F9C9-8AAE-4148-9791-D3AFB34CC87F}" type="pres">
      <dgm:prSet presAssocID="{2FD75045-93E0-48C4-887C-D1E002FDFBA6}" presName="txTwo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ca-ES"/>
        </a:p>
      </dgm:t>
    </dgm:pt>
    <dgm:pt modelId="{C4F97045-353E-4107-BAF6-C351F7E7E18B}" type="pres">
      <dgm:prSet presAssocID="{2FD75045-93E0-48C4-887C-D1E002FDFBA6}" presName="horzTwo" presStyleCnt="0"/>
      <dgm:spPr/>
    </dgm:pt>
    <dgm:pt modelId="{0BB477A9-84ED-46A1-B270-086602E0139E}" type="pres">
      <dgm:prSet presAssocID="{B5028058-97A6-4409-A616-256410F0D449}" presName="sibSpaceTwo" presStyleCnt="0"/>
      <dgm:spPr/>
    </dgm:pt>
    <dgm:pt modelId="{1A66846E-EFD6-4C31-B5F0-6CCE6D3D683E}" type="pres">
      <dgm:prSet presAssocID="{0AA70C8F-CD37-478F-9851-FAC68864029D}" presName="vertTwo" presStyleCnt="0"/>
      <dgm:spPr/>
    </dgm:pt>
    <dgm:pt modelId="{07E1799E-785C-414F-A5A8-0CA5E76ABECC}" type="pres">
      <dgm:prSet presAssocID="{0AA70C8F-CD37-478F-9851-FAC68864029D}" presName="txTwo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ca-ES"/>
        </a:p>
      </dgm:t>
    </dgm:pt>
    <dgm:pt modelId="{40DBAE74-B09E-4F7C-BABA-39AFA0966F2C}" type="pres">
      <dgm:prSet presAssocID="{0AA70C8F-CD37-478F-9851-FAC68864029D}" presName="horzTwo" presStyleCnt="0"/>
      <dgm:spPr/>
    </dgm:pt>
    <dgm:pt modelId="{213AB099-B317-4EBF-9BB0-6090A20A66B5}" type="pres">
      <dgm:prSet presAssocID="{4D00524E-6276-4C60-99E7-58ABDF736B42}" presName="sibSpaceTwo" presStyleCnt="0"/>
      <dgm:spPr/>
    </dgm:pt>
    <dgm:pt modelId="{007C5D78-7E95-4259-9839-0C4BD164EC37}" type="pres">
      <dgm:prSet presAssocID="{F32F57CE-B06D-4856-93CA-E3697AF82626}" presName="vertTwo" presStyleCnt="0"/>
      <dgm:spPr/>
    </dgm:pt>
    <dgm:pt modelId="{3A284DCD-C090-48FC-946A-260BB3291BED}" type="pres">
      <dgm:prSet presAssocID="{F32F57CE-B06D-4856-93CA-E3697AF82626}" presName="txTwo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ca-ES"/>
        </a:p>
      </dgm:t>
    </dgm:pt>
    <dgm:pt modelId="{7E88E860-4940-41B5-B129-AC7667E83D8F}" type="pres">
      <dgm:prSet presAssocID="{F32F57CE-B06D-4856-93CA-E3697AF82626}" presName="parTransTwo" presStyleCnt="0"/>
      <dgm:spPr/>
    </dgm:pt>
    <dgm:pt modelId="{8459FDDF-FE0A-4803-8A51-F8AA5A16A757}" type="pres">
      <dgm:prSet presAssocID="{F32F57CE-B06D-4856-93CA-E3697AF82626}" presName="horzTwo" presStyleCnt="0"/>
      <dgm:spPr/>
    </dgm:pt>
    <dgm:pt modelId="{73890074-C85B-42BC-8324-29105C728051}" type="pres">
      <dgm:prSet presAssocID="{74F5C9ED-54FB-4EEC-B0F4-2037C0F7ECE9}" presName="vertThree" presStyleCnt="0"/>
      <dgm:spPr/>
    </dgm:pt>
    <dgm:pt modelId="{9F2BB5D7-264D-412C-8894-2A14B3198352}" type="pres">
      <dgm:prSet presAssocID="{74F5C9ED-54FB-4EEC-B0F4-2037C0F7ECE9}" presName="txThree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ca-ES"/>
        </a:p>
      </dgm:t>
    </dgm:pt>
    <dgm:pt modelId="{B2F7FD5D-C776-4376-A328-58C81174F8BD}" type="pres">
      <dgm:prSet presAssocID="{74F5C9ED-54FB-4EEC-B0F4-2037C0F7ECE9}" presName="horzThree" presStyleCnt="0"/>
      <dgm:spPr/>
    </dgm:pt>
    <dgm:pt modelId="{39EBC99A-68D9-4F18-8CF7-0F3EB25D8E71}" type="pres">
      <dgm:prSet presAssocID="{1AB9EB42-8CB4-42B3-A8D7-2FC0EAC2B3EF}" presName="sibSpaceThree" presStyleCnt="0"/>
      <dgm:spPr/>
    </dgm:pt>
    <dgm:pt modelId="{EFFE4EE3-6444-4175-BA96-734CA9C33779}" type="pres">
      <dgm:prSet presAssocID="{A0CF644F-373E-427A-A8B9-0298B6AB0CFC}" presName="vertThree" presStyleCnt="0"/>
      <dgm:spPr/>
    </dgm:pt>
    <dgm:pt modelId="{8DAE486F-965B-48D1-9265-29693D2502C7}" type="pres">
      <dgm:prSet presAssocID="{A0CF644F-373E-427A-A8B9-0298B6AB0CFC}" presName="txThre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ca-ES"/>
        </a:p>
      </dgm:t>
    </dgm:pt>
    <dgm:pt modelId="{EBEA031A-959E-4757-B2DA-029CE1A7E2F9}" type="pres">
      <dgm:prSet presAssocID="{A0CF644F-373E-427A-A8B9-0298B6AB0CFC}" presName="horzThree" presStyleCnt="0"/>
      <dgm:spPr/>
    </dgm:pt>
  </dgm:ptLst>
  <dgm:cxnLst>
    <dgm:cxn modelId="{864979FB-F7A8-49BC-A961-D3D9B2D25780}" type="presOf" srcId="{74F5C9ED-54FB-4EEC-B0F4-2037C0F7ECE9}" destId="{9F2BB5D7-264D-412C-8894-2A14B3198352}" srcOrd="0" destOrd="0" presId="urn:microsoft.com/office/officeart/2005/8/layout/hierarchy4"/>
    <dgm:cxn modelId="{A3A86CD2-1B13-423A-B477-A15C68D83D6C}" srcId="{3B594C57-FC0F-446B-86DA-80E65717DF62}" destId="{F32F57CE-B06D-4856-93CA-E3697AF82626}" srcOrd="2" destOrd="0" parTransId="{3681F7C0-BC72-49C3-AF72-7887F1F2AA1B}" sibTransId="{6ED1D2C4-0B4A-483C-92E7-7988BCE277D0}"/>
    <dgm:cxn modelId="{4D808E8D-CFAF-4BBA-8CCB-3DE112C1755C}" type="presOf" srcId="{2FD75045-93E0-48C4-887C-D1E002FDFBA6}" destId="{3BC8F9C9-8AAE-4148-9791-D3AFB34CC87F}" srcOrd="0" destOrd="0" presId="urn:microsoft.com/office/officeart/2005/8/layout/hierarchy4"/>
    <dgm:cxn modelId="{FACC35E2-3FD7-4D9A-8C39-DFECD5C13C7A}" srcId="{AEBDD4D3-F496-4175-9634-1FC031AD9E3A}" destId="{3B594C57-FC0F-446B-86DA-80E65717DF62}" srcOrd="0" destOrd="0" parTransId="{16386429-E18F-4074-9527-7F02CAB449DE}" sibTransId="{F65DD0C4-E8DB-4404-B236-25F56931C67A}"/>
    <dgm:cxn modelId="{889B4BC9-C413-46ED-8123-886CA30D22E5}" srcId="{3B594C57-FC0F-446B-86DA-80E65717DF62}" destId="{0AA70C8F-CD37-478F-9851-FAC68864029D}" srcOrd="1" destOrd="0" parTransId="{F681CCA3-17B5-4094-89B8-A8890CC3D380}" sibTransId="{4D00524E-6276-4C60-99E7-58ABDF736B42}"/>
    <dgm:cxn modelId="{7A3C7A30-7FF2-45C7-9EC8-1BFB75E8042B}" srcId="{3B594C57-FC0F-446B-86DA-80E65717DF62}" destId="{2FD75045-93E0-48C4-887C-D1E002FDFBA6}" srcOrd="0" destOrd="0" parTransId="{C6CEBDC4-3EE7-48A8-B051-8576BDCB8728}" sibTransId="{B5028058-97A6-4409-A616-256410F0D449}"/>
    <dgm:cxn modelId="{DBF83B77-E6DD-4153-85D1-2199815CCBDD}" srcId="{F32F57CE-B06D-4856-93CA-E3697AF82626}" destId="{74F5C9ED-54FB-4EEC-B0F4-2037C0F7ECE9}" srcOrd="0" destOrd="0" parTransId="{A48E5DC0-8224-4F06-9AA3-37CC68655345}" sibTransId="{1AB9EB42-8CB4-42B3-A8D7-2FC0EAC2B3EF}"/>
    <dgm:cxn modelId="{22699176-1F08-4024-9C7B-324F5625AC5E}" type="presOf" srcId="{A0CF644F-373E-427A-A8B9-0298B6AB0CFC}" destId="{8DAE486F-965B-48D1-9265-29693D2502C7}" srcOrd="0" destOrd="0" presId="urn:microsoft.com/office/officeart/2005/8/layout/hierarchy4"/>
    <dgm:cxn modelId="{7500B36D-5274-4846-B5A0-03BA74152B2E}" type="presOf" srcId="{3B594C57-FC0F-446B-86DA-80E65717DF62}" destId="{07C63C2A-6AB9-4068-A7BA-53F51172D4EC}" srcOrd="0" destOrd="0" presId="urn:microsoft.com/office/officeart/2005/8/layout/hierarchy4"/>
    <dgm:cxn modelId="{4B41F41F-68F8-418F-A400-A0B6492A3CE7}" srcId="{F32F57CE-B06D-4856-93CA-E3697AF82626}" destId="{A0CF644F-373E-427A-A8B9-0298B6AB0CFC}" srcOrd="1" destOrd="0" parTransId="{57273431-3841-4C24-B4EC-B33E13D39F7E}" sibTransId="{7A880C4C-F629-490B-9859-2AB0F1CF91DE}"/>
    <dgm:cxn modelId="{558D1998-632E-44A8-9069-60BCD033F61C}" type="presOf" srcId="{F32F57CE-B06D-4856-93CA-E3697AF82626}" destId="{3A284DCD-C090-48FC-946A-260BB3291BED}" srcOrd="0" destOrd="0" presId="urn:microsoft.com/office/officeart/2005/8/layout/hierarchy4"/>
    <dgm:cxn modelId="{B0DF4588-52CC-4A46-90C9-93E45B767931}" type="presOf" srcId="{AEBDD4D3-F496-4175-9634-1FC031AD9E3A}" destId="{1C725758-AE48-46A3-9FC3-A01C74B1D77A}" srcOrd="0" destOrd="0" presId="urn:microsoft.com/office/officeart/2005/8/layout/hierarchy4"/>
    <dgm:cxn modelId="{5B8B52A3-7B37-49C5-BBDC-AECDCBD060CE}" type="presOf" srcId="{0AA70C8F-CD37-478F-9851-FAC68864029D}" destId="{07E1799E-785C-414F-A5A8-0CA5E76ABECC}" srcOrd="0" destOrd="0" presId="urn:microsoft.com/office/officeart/2005/8/layout/hierarchy4"/>
    <dgm:cxn modelId="{C83229BB-A646-4205-A6B7-DD579022899E}" type="presParOf" srcId="{1C725758-AE48-46A3-9FC3-A01C74B1D77A}" destId="{25B04F1F-8ACA-4AE0-A849-89E43B838EA4}" srcOrd="0" destOrd="0" presId="urn:microsoft.com/office/officeart/2005/8/layout/hierarchy4"/>
    <dgm:cxn modelId="{53FF3C34-D43F-4DD6-8758-3CE9E8A17589}" type="presParOf" srcId="{25B04F1F-8ACA-4AE0-A849-89E43B838EA4}" destId="{07C63C2A-6AB9-4068-A7BA-53F51172D4EC}" srcOrd="0" destOrd="0" presId="urn:microsoft.com/office/officeart/2005/8/layout/hierarchy4"/>
    <dgm:cxn modelId="{A5A5D2F5-95FC-407B-92FB-EE03C4C38EDC}" type="presParOf" srcId="{25B04F1F-8ACA-4AE0-A849-89E43B838EA4}" destId="{8BBAD836-A521-4671-9802-FE13528DCFCA}" srcOrd="1" destOrd="0" presId="urn:microsoft.com/office/officeart/2005/8/layout/hierarchy4"/>
    <dgm:cxn modelId="{48A4344C-87C4-44EE-83C2-3A1065287A8E}" type="presParOf" srcId="{25B04F1F-8ACA-4AE0-A849-89E43B838EA4}" destId="{9D56337C-0FDE-465D-AA6B-89B50599B918}" srcOrd="2" destOrd="0" presId="urn:microsoft.com/office/officeart/2005/8/layout/hierarchy4"/>
    <dgm:cxn modelId="{7FF2D2F6-E12A-4E82-8660-FEE09530EE3D}" type="presParOf" srcId="{9D56337C-0FDE-465D-AA6B-89B50599B918}" destId="{258D220F-8442-4EB3-A068-616954F418A8}" srcOrd="0" destOrd="0" presId="urn:microsoft.com/office/officeart/2005/8/layout/hierarchy4"/>
    <dgm:cxn modelId="{3DB84FA8-E688-4303-A8EC-2D1289C651D5}" type="presParOf" srcId="{258D220F-8442-4EB3-A068-616954F418A8}" destId="{3BC8F9C9-8AAE-4148-9791-D3AFB34CC87F}" srcOrd="0" destOrd="0" presId="urn:microsoft.com/office/officeart/2005/8/layout/hierarchy4"/>
    <dgm:cxn modelId="{160D55D8-BCCA-41A4-8F90-C8DFAF89AF76}" type="presParOf" srcId="{258D220F-8442-4EB3-A068-616954F418A8}" destId="{C4F97045-353E-4107-BAF6-C351F7E7E18B}" srcOrd="1" destOrd="0" presId="urn:microsoft.com/office/officeart/2005/8/layout/hierarchy4"/>
    <dgm:cxn modelId="{12EFBC5F-7463-45B0-A36B-CB3E74DB37FD}" type="presParOf" srcId="{9D56337C-0FDE-465D-AA6B-89B50599B918}" destId="{0BB477A9-84ED-46A1-B270-086602E0139E}" srcOrd="1" destOrd="0" presId="urn:microsoft.com/office/officeart/2005/8/layout/hierarchy4"/>
    <dgm:cxn modelId="{394582C5-85F5-4B54-AC95-36E6DF1B7D98}" type="presParOf" srcId="{9D56337C-0FDE-465D-AA6B-89B50599B918}" destId="{1A66846E-EFD6-4C31-B5F0-6CCE6D3D683E}" srcOrd="2" destOrd="0" presId="urn:microsoft.com/office/officeart/2005/8/layout/hierarchy4"/>
    <dgm:cxn modelId="{9E06A9BB-C31E-42B0-BC1E-A47CA61939E6}" type="presParOf" srcId="{1A66846E-EFD6-4C31-B5F0-6CCE6D3D683E}" destId="{07E1799E-785C-414F-A5A8-0CA5E76ABECC}" srcOrd="0" destOrd="0" presId="urn:microsoft.com/office/officeart/2005/8/layout/hierarchy4"/>
    <dgm:cxn modelId="{0D3F60FD-44FA-4351-A9AF-9542F7892DC6}" type="presParOf" srcId="{1A66846E-EFD6-4C31-B5F0-6CCE6D3D683E}" destId="{40DBAE74-B09E-4F7C-BABA-39AFA0966F2C}" srcOrd="1" destOrd="0" presId="urn:microsoft.com/office/officeart/2005/8/layout/hierarchy4"/>
    <dgm:cxn modelId="{82B2C81E-7817-4210-AE4E-701EB7C74E4C}" type="presParOf" srcId="{9D56337C-0FDE-465D-AA6B-89B50599B918}" destId="{213AB099-B317-4EBF-9BB0-6090A20A66B5}" srcOrd="3" destOrd="0" presId="urn:microsoft.com/office/officeart/2005/8/layout/hierarchy4"/>
    <dgm:cxn modelId="{B8BC9345-3B01-442D-A44D-EEBA4802D5F5}" type="presParOf" srcId="{9D56337C-0FDE-465D-AA6B-89B50599B918}" destId="{007C5D78-7E95-4259-9839-0C4BD164EC37}" srcOrd="4" destOrd="0" presId="urn:microsoft.com/office/officeart/2005/8/layout/hierarchy4"/>
    <dgm:cxn modelId="{ACDFEA6E-9BC0-413E-824E-78EEBB3FEE50}" type="presParOf" srcId="{007C5D78-7E95-4259-9839-0C4BD164EC37}" destId="{3A284DCD-C090-48FC-946A-260BB3291BED}" srcOrd="0" destOrd="0" presId="urn:microsoft.com/office/officeart/2005/8/layout/hierarchy4"/>
    <dgm:cxn modelId="{FC5A6307-8804-43E6-B052-3B3BE8FC63C6}" type="presParOf" srcId="{007C5D78-7E95-4259-9839-0C4BD164EC37}" destId="{7E88E860-4940-41B5-B129-AC7667E83D8F}" srcOrd="1" destOrd="0" presId="urn:microsoft.com/office/officeart/2005/8/layout/hierarchy4"/>
    <dgm:cxn modelId="{9DA568F0-40EB-4B84-B95B-DF0166D9F7F6}" type="presParOf" srcId="{007C5D78-7E95-4259-9839-0C4BD164EC37}" destId="{8459FDDF-FE0A-4803-8A51-F8AA5A16A757}" srcOrd="2" destOrd="0" presId="urn:microsoft.com/office/officeart/2005/8/layout/hierarchy4"/>
    <dgm:cxn modelId="{1AF11676-B6E5-450A-808E-9B9804CFB6BF}" type="presParOf" srcId="{8459FDDF-FE0A-4803-8A51-F8AA5A16A757}" destId="{73890074-C85B-42BC-8324-29105C728051}" srcOrd="0" destOrd="0" presId="urn:microsoft.com/office/officeart/2005/8/layout/hierarchy4"/>
    <dgm:cxn modelId="{03B8F403-16FC-413C-9F16-1DE5D5EB21B4}" type="presParOf" srcId="{73890074-C85B-42BC-8324-29105C728051}" destId="{9F2BB5D7-264D-412C-8894-2A14B3198352}" srcOrd="0" destOrd="0" presId="urn:microsoft.com/office/officeart/2005/8/layout/hierarchy4"/>
    <dgm:cxn modelId="{B7529009-5518-4A70-9F69-64DF6679638F}" type="presParOf" srcId="{73890074-C85B-42BC-8324-29105C728051}" destId="{B2F7FD5D-C776-4376-A328-58C81174F8BD}" srcOrd="1" destOrd="0" presId="urn:microsoft.com/office/officeart/2005/8/layout/hierarchy4"/>
    <dgm:cxn modelId="{2AD7F4B0-6407-408A-9BCB-80937E71C1B5}" type="presParOf" srcId="{8459FDDF-FE0A-4803-8A51-F8AA5A16A757}" destId="{39EBC99A-68D9-4F18-8CF7-0F3EB25D8E71}" srcOrd="1" destOrd="0" presId="urn:microsoft.com/office/officeart/2005/8/layout/hierarchy4"/>
    <dgm:cxn modelId="{B3339FFD-02F6-46C9-B666-E42A99EA1CE7}" type="presParOf" srcId="{8459FDDF-FE0A-4803-8A51-F8AA5A16A757}" destId="{EFFE4EE3-6444-4175-BA96-734CA9C33779}" srcOrd="2" destOrd="0" presId="urn:microsoft.com/office/officeart/2005/8/layout/hierarchy4"/>
    <dgm:cxn modelId="{D9925C14-F84E-4D30-81AA-6DB849BD05A5}" type="presParOf" srcId="{EFFE4EE3-6444-4175-BA96-734CA9C33779}" destId="{8DAE486F-965B-48D1-9265-29693D2502C7}" srcOrd="0" destOrd="0" presId="urn:microsoft.com/office/officeart/2005/8/layout/hierarchy4"/>
    <dgm:cxn modelId="{7F9D851D-F865-489B-98C0-556440A933DF}" type="presParOf" srcId="{EFFE4EE3-6444-4175-BA96-734CA9C33779}" destId="{EBEA031A-959E-4757-B2DA-029CE1A7E2F9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72CFEBE-00C9-47B7-83B3-B176AF6AD459}" type="doc">
      <dgm:prSet loTypeId="urn:microsoft.com/office/officeart/2005/8/layout/lProcess2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ca-ES"/>
        </a:p>
      </dgm:t>
    </dgm:pt>
    <dgm:pt modelId="{BD6B2019-C19F-40BC-BBE3-E100B42C204C}">
      <dgm:prSet phldrT="[Texto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ca-ES" sz="4400" b="1" dirty="0" err="1" smtClean="0"/>
            <a:t>DSpace</a:t>
          </a:r>
          <a:endParaRPr lang="ca-ES" sz="6500" b="1" dirty="0"/>
        </a:p>
      </dgm:t>
    </dgm:pt>
    <dgm:pt modelId="{DCFBB9E9-7AC4-4041-B65C-F4E572AFF088}" type="parTrans" cxnId="{33FD6DDC-3DE9-4579-9D41-710004040529}">
      <dgm:prSet/>
      <dgm:spPr/>
      <dgm:t>
        <a:bodyPr/>
        <a:lstStyle/>
        <a:p>
          <a:endParaRPr lang="ca-ES"/>
        </a:p>
      </dgm:t>
    </dgm:pt>
    <dgm:pt modelId="{907F3C1F-7974-413B-B1AE-66FE17824C53}" type="sibTrans" cxnId="{33FD6DDC-3DE9-4579-9D41-710004040529}">
      <dgm:prSet/>
      <dgm:spPr/>
      <dgm:t>
        <a:bodyPr/>
        <a:lstStyle/>
        <a:p>
          <a:endParaRPr lang="ca-ES"/>
        </a:p>
      </dgm:t>
    </dgm:pt>
    <dgm:pt modelId="{A3837CDB-8DCA-4664-A293-27AE75592660}">
      <dgm:prSet phldrT="[Texto]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ca-ES" dirty="0" err="1" smtClean="0"/>
            <a:t>Publication</a:t>
          </a:r>
          <a:endParaRPr lang="ca-ES" dirty="0"/>
        </a:p>
      </dgm:t>
    </dgm:pt>
    <dgm:pt modelId="{F9D43E17-FFB4-4628-BD37-BE9DBE29550A}" type="parTrans" cxnId="{D294D056-0943-4CF4-BBDD-8296C9874394}">
      <dgm:prSet/>
      <dgm:spPr/>
      <dgm:t>
        <a:bodyPr/>
        <a:lstStyle/>
        <a:p>
          <a:endParaRPr lang="ca-ES"/>
        </a:p>
      </dgm:t>
    </dgm:pt>
    <dgm:pt modelId="{F68FEEB6-7D2B-4084-8479-D070AB040038}" type="sibTrans" cxnId="{D294D056-0943-4CF4-BBDD-8296C9874394}">
      <dgm:prSet/>
      <dgm:spPr/>
      <dgm:t>
        <a:bodyPr/>
        <a:lstStyle/>
        <a:p>
          <a:endParaRPr lang="ca-ES"/>
        </a:p>
      </dgm:t>
    </dgm:pt>
    <dgm:pt modelId="{0245069D-3F91-44DD-879F-B9E0521B61A2}">
      <dgm:prSet phldrT="[Texto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ca-ES" sz="4400" b="1" dirty="0" err="1" smtClean="0"/>
            <a:t>CRIS</a:t>
          </a:r>
          <a:r>
            <a:rPr lang="ca-ES" sz="4400" b="1" dirty="0" smtClean="0"/>
            <a:t> </a:t>
          </a:r>
          <a:r>
            <a:rPr lang="ca-ES" sz="4400" b="1" dirty="0" err="1" smtClean="0"/>
            <a:t>module</a:t>
          </a:r>
          <a:endParaRPr lang="ca-ES" sz="4400" b="1" dirty="0" smtClean="0"/>
        </a:p>
      </dgm:t>
    </dgm:pt>
    <dgm:pt modelId="{E6538CC9-A791-4D93-A642-B60BA5EACB5C}" type="parTrans" cxnId="{223D9B36-6963-4C6C-8F3E-83FAA74C3582}">
      <dgm:prSet/>
      <dgm:spPr/>
      <dgm:t>
        <a:bodyPr/>
        <a:lstStyle/>
        <a:p>
          <a:endParaRPr lang="ca-ES"/>
        </a:p>
      </dgm:t>
    </dgm:pt>
    <dgm:pt modelId="{C9902B91-BF0C-4DAC-BA04-3A18191CB7B9}" type="sibTrans" cxnId="{223D9B36-6963-4C6C-8F3E-83FAA74C3582}">
      <dgm:prSet/>
      <dgm:spPr/>
      <dgm:t>
        <a:bodyPr/>
        <a:lstStyle/>
        <a:p>
          <a:endParaRPr lang="ca-ES"/>
        </a:p>
      </dgm:t>
    </dgm:pt>
    <dgm:pt modelId="{3A3812A2-3F89-40E1-91F0-38C0CE29AD70}">
      <dgm:prSet phldrT="[Texto]"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ca-ES" dirty="0" err="1" smtClean="0"/>
            <a:t>Person</a:t>
          </a:r>
          <a:endParaRPr lang="ca-ES" b="1" dirty="0" smtClean="0"/>
        </a:p>
      </dgm:t>
    </dgm:pt>
    <dgm:pt modelId="{6C4DE191-EFD2-45BA-84E4-C1B77E365289}" type="parTrans" cxnId="{55BA87AA-1E4D-4733-BF49-2732BC4083BE}">
      <dgm:prSet/>
      <dgm:spPr/>
      <dgm:t>
        <a:bodyPr/>
        <a:lstStyle/>
        <a:p>
          <a:endParaRPr lang="ca-ES"/>
        </a:p>
      </dgm:t>
    </dgm:pt>
    <dgm:pt modelId="{73EF910E-A12E-4A4C-98DE-D1A02CB653DE}" type="sibTrans" cxnId="{55BA87AA-1E4D-4733-BF49-2732BC4083BE}">
      <dgm:prSet/>
      <dgm:spPr/>
      <dgm:t>
        <a:bodyPr/>
        <a:lstStyle/>
        <a:p>
          <a:endParaRPr lang="ca-ES"/>
        </a:p>
      </dgm:t>
    </dgm:pt>
    <dgm:pt modelId="{835411F3-AD74-4F2E-89E5-14D63C29BACB}">
      <dgm:prSet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ca-ES" dirty="0" smtClean="0"/>
            <a:t>Organization</a:t>
          </a:r>
          <a:endParaRPr lang="ca-ES" dirty="0"/>
        </a:p>
      </dgm:t>
    </dgm:pt>
    <dgm:pt modelId="{7A481426-B9F0-447E-94D3-04355CC2C78A}" type="parTrans" cxnId="{10D49592-D77E-4688-BD69-A28813060961}">
      <dgm:prSet/>
      <dgm:spPr/>
      <dgm:t>
        <a:bodyPr/>
        <a:lstStyle/>
        <a:p>
          <a:endParaRPr lang="ca-ES"/>
        </a:p>
      </dgm:t>
    </dgm:pt>
    <dgm:pt modelId="{67B93242-D12C-40DF-849B-A58A3B66A245}" type="sibTrans" cxnId="{10D49592-D77E-4688-BD69-A28813060961}">
      <dgm:prSet/>
      <dgm:spPr/>
      <dgm:t>
        <a:bodyPr/>
        <a:lstStyle/>
        <a:p>
          <a:endParaRPr lang="ca-ES"/>
        </a:p>
      </dgm:t>
    </dgm:pt>
    <dgm:pt modelId="{BFD691D6-3F82-477E-9A3C-61892E9A674A}">
      <dgm:prSet/>
      <dgm:spPr/>
      <dgm:t>
        <a:bodyPr/>
        <a:lstStyle/>
        <a:p>
          <a:r>
            <a:rPr lang="ca-ES" dirty="0" smtClean="0"/>
            <a:t>Project</a:t>
          </a:r>
          <a:endParaRPr lang="ca-ES" dirty="0"/>
        </a:p>
      </dgm:t>
    </dgm:pt>
    <dgm:pt modelId="{92A00A6E-3195-4B4E-9DA0-1EFC1E4D0575}" type="parTrans" cxnId="{7D4D278C-F231-4466-8A57-E108B2DCAE73}">
      <dgm:prSet/>
      <dgm:spPr/>
      <dgm:t>
        <a:bodyPr/>
        <a:lstStyle/>
        <a:p>
          <a:endParaRPr lang="ca-ES"/>
        </a:p>
      </dgm:t>
    </dgm:pt>
    <dgm:pt modelId="{C5E936EC-FCCC-49CD-964E-17A156255755}" type="sibTrans" cxnId="{7D4D278C-F231-4466-8A57-E108B2DCAE73}">
      <dgm:prSet/>
      <dgm:spPr/>
      <dgm:t>
        <a:bodyPr/>
        <a:lstStyle/>
        <a:p>
          <a:endParaRPr lang="ca-ES"/>
        </a:p>
      </dgm:t>
    </dgm:pt>
    <dgm:pt modelId="{5BB0EDFE-A8EE-4F57-B86D-9939AA80EEF7}">
      <dgm:prSet/>
      <dgm:spPr/>
      <dgm:t>
        <a:bodyPr/>
        <a:lstStyle/>
        <a:p>
          <a:r>
            <a:rPr lang="ca-ES" dirty="0" smtClean="0"/>
            <a:t>Organization</a:t>
          </a:r>
          <a:endParaRPr lang="ca-ES" dirty="0"/>
        </a:p>
      </dgm:t>
    </dgm:pt>
    <dgm:pt modelId="{BB4F93C4-5005-4269-972A-A7648F6E474B}" type="parTrans" cxnId="{07232C75-3C30-41FA-99AE-26A72D50E793}">
      <dgm:prSet/>
      <dgm:spPr/>
      <dgm:t>
        <a:bodyPr/>
        <a:lstStyle/>
        <a:p>
          <a:endParaRPr lang="es-ES"/>
        </a:p>
      </dgm:t>
    </dgm:pt>
    <dgm:pt modelId="{235AFE07-1258-4DE3-B297-46C05CF6532C}" type="sibTrans" cxnId="{07232C75-3C30-41FA-99AE-26A72D50E793}">
      <dgm:prSet/>
      <dgm:spPr/>
      <dgm:t>
        <a:bodyPr/>
        <a:lstStyle/>
        <a:p>
          <a:endParaRPr lang="es-ES"/>
        </a:p>
      </dgm:t>
    </dgm:pt>
    <dgm:pt modelId="{44B0CC02-C193-4106-8BB6-452E96704334}" type="pres">
      <dgm:prSet presAssocID="{B72CFEBE-00C9-47B7-83B3-B176AF6AD459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DE2F9D67-5F7F-46CE-B566-82FD68076919}" type="pres">
      <dgm:prSet presAssocID="{BD6B2019-C19F-40BC-BBE3-E100B42C204C}" presName="compNode" presStyleCnt="0"/>
      <dgm:spPr/>
    </dgm:pt>
    <dgm:pt modelId="{6A6FA9CF-4716-49B9-87DB-9B1CE232F299}" type="pres">
      <dgm:prSet presAssocID="{BD6B2019-C19F-40BC-BBE3-E100B42C204C}" presName="aNode" presStyleLbl="bgShp" presStyleIdx="0" presStyleCnt="2"/>
      <dgm:spPr/>
      <dgm:t>
        <a:bodyPr/>
        <a:lstStyle/>
        <a:p>
          <a:endParaRPr lang="ca-ES"/>
        </a:p>
      </dgm:t>
    </dgm:pt>
    <dgm:pt modelId="{D54F06A6-8D1C-4045-A300-B6A759407CA7}" type="pres">
      <dgm:prSet presAssocID="{BD6B2019-C19F-40BC-BBE3-E100B42C204C}" presName="textNode" presStyleLbl="bgShp" presStyleIdx="0" presStyleCnt="2"/>
      <dgm:spPr/>
      <dgm:t>
        <a:bodyPr/>
        <a:lstStyle/>
        <a:p>
          <a:endParaRPr lang="ca-ES"/>
        </a:p>
      </dgm:t>
    </dgm:pt>
    <dgm:pt modelId="{55E20219-65E2-4D72-A9C5-B583460DD203}" type="pres">
      <dgm:prSet presAssocID="{BD6B2019-C19F-40BC-BBE3-E100B42C204C}" presName="compChildNode" presStyleCnt="0"/>
      <dgm:spPr/>
    </dgm:pt>
    <dgm:pt modelId="{A63C0277-BF66-4294-8F21-B54B2593A196}" type="pres">
      <dgm:prSet presAssocID="{BD6B2019-C19F-40BC-BBE3-E100B42C204C}" presName="theInnerList" presStyleCnt="0"/>
      <dgm:spPr/>
    </dgm:pt>
    <dgm:pt modelId="{68C8839F-9B83-4216-907C-840A40056D65}" type="pres">
      <dgm:prSet presAssocID="{A3837CDB-8DCA-4664-A293-27AE75592660}" presName="childNode" presStyleLbl="node1" presStyleIdx="0" presStyleCnt="5" custScaleY="14226" custLinFactNeighborX="572" custLinFactNeighborY="-44784">
        <dgm:presLayoutVars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398A66D7-8971-4DFF-A52A-464F2B3162CF}" type="pres">
      <dgm:prSet presAssocID="{BD6B2019-C19F-40BC-BBE3-E100B42C204C}" presName="aSpace" presStyleCnt="0"/>
      <dgm:spPr/>
    </dgm:pt>
    <dgm:pt modelId="{DB96FD91-C027-4165-A1A5-CF7DAA43DED6}" type="pres">
      <dgm:prSet presAssocID="{0245069D-3F91-44DD-879F-B9E0521B61A2}" presName="compNode" presStyleCnt="0"/>
      <dgm:spPr/>
    </dgm:pt>
    <dgm:pt modelId="{0BC3343A-A3F1-4493-80F3-BAB1E9B88295}" type="pres">
      <dgm:prSet presAssocID="{0245069D-3F91-44DD-879F-B9E0521B61A2}" presName="aNode" presStyleLbl="bgShp" presStyleIdx="1" presStyleCnt="2"/>
      <dgm:spPr/>
      <dgm:t>
        <a:bodyPr/>
        <a:lstStyle/>
        <a:p>
          <a:endParaRPr lang="ca-ES"/>
        </a:p>
      </dgm:t>
    </dgm:pt>
    <dgm:pt modelId="{5D07DE66-E1C4-466B-A661-E90747DE7CC4}" type="pres">
      <dgm:prSet presAssocID="{0245069D-3F91-44DD-879F-B9E0521B61A2}" presName="textNode" presStyleLbl="bgShp" presStyleIdx="1" presStyleCnt="2"/>
      <dgm:spPr/>
      <dgm:t>
        <a:bodyPr/>
        <a:lstStyle/>
        <a:p>
          <a:endParaRPr lang="ca-ES"/>
        </a:p>
      </dgm:t>
    </dgm:pt>
    <dgm:pt modelId="{DE975763-92D5-47A0-BAB2-D4C5DF7F2577}" type="pres">
      <dgm:prSet presAssocID="{0245069D-3F91-44DD-879F-B9E0521B61A2}" presName="compChildNode" presStyleCnt="0"/>
      <dgm:spPr/>
    </dgm:pt>
    <dgm:pt modelId="{8C27491F-5902-432C-ADDA-29840FB13EAC}" type="pres">
      <dgm:prSet presAssocID="{0245069D-3F91-44DD-879F-B9E0521B61A2}" presName="theInnerList" presStyleCnt="0"/>
      <dgm:spPr/>
    </dgm:pt>
    <dgm:pt modelId="{2636EB8B-FF34-45C2-A475-3D2CB0B2C414}" type="pres">
      <dgm:prSet presAssocID="{3A3812A2-3F89-40E1-91F0-38C0CE29AD70}" presName="childNode" presStyleLbl="node1" presStyleIdx="1" presStyleCnt="5" custScaleY="14244" custLinFactNeighborX="415" custLinFactNeighborY="-12549">
        <dgm:presLayoutVars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DEB91028-127C-4917-8127-EEF3FACA4265}" type="pres">
      <dgm:prSet presAssocID="{3A3812A2-3F89-40E1-91F0-38C0CE29AD70}" presName="aSpace2" presStyleCnt="0"/>
      <dgm:spPr/>
    </dgm:pt>
    <dgm:pt modelId="{75CD5805-BB45-4B8D-95EA-8CAE31F472BE}" type="pres">
      <dgm:prSet presAssocID="{835411F3-AD74-4F2E-89E5-14D63C29BACB}" presName="childNode" presStyleLbl="node1" presStyleIdx="2" presStyleCnt="5" custScaleY="14888" custLinFactNeighborX="415" custLinFactNeighborY="67541">
        <dgm:presLayoutVars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EC7E5FDD-529A-4C8D-8663-79C1718F5EE6}" type="pres">
      <dgm:prSet presAssocID="{835411F3-AD74-4F2E-89E5-14D63C29BACB}" presName="aSpace2" presStyleCnt="0"/>
      <dgm:spPr/>
    </dgm:pt>
    <dgm:pt modelId="{EAE458BE-7162-44DA-B501-D5E11D397C8D}" type="pres">
      <dgm:prSet presAssocID="{5BB0EDFE-A8EE-4F57-B86D-9939AA80EEF7}" presName="childNode" presStyleLbl="node1" presStyleIdx="3" presStyleCnt="5" custScaleY="14888" custLinFactX="-31603" custLinFactY="-4497" custLinFactNeighborX="-100000" custLinFactNeighborY="-10000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34700D7-F68A-4BF2-AFAB-ADC2FE29DA67}" type="pres">
      <dgm:prSet presAssocID="{5BB0EDFE-A8EE-4F57-B86D-9939AA80EEF7}" presName="aSpace2" presStyleCnt="0"/>
      <dgm:spPr/>
    </dgm:pt>
    <dgm:pt modelId="{E5ABF5F7-8830-4CA1-B721-B525D35D57CD}" type="pres">
      <dgm:prSet presAssocID="{BFD691D6-3F82-477E-9A3C-61892E9A674A}" presName="childNode" presStyleLbl="node1" presStyleIdx="4" presStyleCnt="5" custScaleY="14766" custLinFactNeighborX="415" custLinFactNeighborY="-38261">
        <dgm:presLayoutVars>
          <dgm:bulletEnabled val="1"/>
        </dgm:presLayoutVars>
      </dgm:prSet>
      <dgm:spPr/>
      <dgm:t>
        <a:bodyPr/>
        <a:lstStyle/>
        <a:p>
          <a:endParaRPr lang="ca-ES"/>
        </a:p>
      </dgm:t>
    </dgm:pt>
  </dgm:ptLst>
  <dgm:cxnLst>
    <dgm:cxn modelId="{D294D056-0943-4CF4-BBDD-8296C9874394}" srcId="{BD6B2019-C19F-40BC-BBE3-E100B42C204C}" destId="{A3837CDB-8DCA-4664-A293-27AE75592660}" srcOrd="0" destOrd="0" parTransId="{F9D43E17-FFB4-4628-BD37-BE9DBE29550A}" sibTransId="{F68FEEB6-7D2B-4084-8479-D070AB040038}"/>
    <dgm:cxn modelId="{33FD6DDC-3DE9-4579-9D41-710004040529}" srcId="{B72CFEBE-00C9-47B7-83B3-B176AF6AD459}" destId="{BD6B2019-C19F-40BC-BBE3-E100B42C204C}" srcOrd="0" destOrd="0" parTransId="{DCFBB9E9-7AC4-4041-B65C-F4E572AFF088}" sibTransId="{907F3C1F-7974-413B-B1AE-66FE17824C53}"/>
    <dgm:cxn modelId="{55BA87AA-1E4D-4733-BF49-2732BC4083BE}" srcId="{0245069D-3F91-44DD-879F-B9E0521B61A2}" destId="{3A3812A2-3F89-40E1-91F0-38C0CE29AD70}" srcOrd="0" destOrd="0" parTransId="{6C4DE191-EFD2-45BA-84E4-C1B77E365289}" sibTransId="{73EF910E-A12E-4A4C-98DE-D1A02CB653DE}"/>
    <dgm:cxn modelId="{10D49592-D77E-4688-BD69-A28813060961}" srcId="{0245069D-3F91-44DD-879F-B9E0521B61A2}" destId="{835411F3-AD74-4F2E-89E5-14D63C29BACB}" srcOrd="1" destOrd="0" parTransId="{7A481426-B9F0-447E-94D3-04355CC2C78A}" sibTransId="{67B93242-D12C-40DF-849B-A58A3B66A245}"/>
    <dgm:cxn modelId="{F4909D6D-989C-4DF3-B350-B90ED7D2723D}" type="presOf" srcId="{BD6B2019-C19F-40BC-BBE3-E100B42C204C}" destId="{6A6FA9CF-4716-49B9-87DB-9B1CE232F299}" srcOrd="0" destOrd="0" presId="urn:microsoft.com/office/officeart/2005/8/layout/lProcess2"/>
    <dgm:cxn modelId="{2A782B51-AE8E-4CAA-8F5B-81D43256E694}" type="presOf" srcId="{A3837CDB-8DCA-4664-A293-27AE75592660}" destId="{68C8839F-9B83-4216-907C-840A40056D65}" srcOrd="0" destOrd="0" presId="urn:microsoft.com/office/officeart/2005/8/layout/lProcess2"/>
    <dgm:cxn modelId="{9C09D15D-CD8C-40B8-B8AD-8B1672302FE7}" type="presOf" srcId="{0245069D-3F91-44DD-879F-B9E0521B61A2}" destId="{0BC3343A-A3F1-4493-80F3-BAB1E9B88295}" srcOrd="0" destOrd="0" presId="urn:microsoft.com/office/officeart/2005/8/layout/lProcess2"/>
    <dgm:cxn modelId="{7D4D278C-F231-4466-8A57-E108B2DCAE73}" srcId="{0245069D-3F91-44DD-879F-B9E0521B61A2}" destId="{BFD691D6-3F82-477E-9A3C-61892E9A674A}" srcOrd="3" destOrd="0" parTransId="{92A00A6E-3195-4B4E-9DA0-1EFC1E4D0575}" sibTransId="{C5E936EC-FCCC-49CD-964E-17A156255755}"/>
    <dgm:cxn modelId="{DC7D03CF-AE81-4D6B-B353-2F9A10408E48}" type="presOf" srcId="{0245069D-3F91-44DD-879F-B9E0521B61A2}" destId="{5D07DE66-E1C4-466B-A661-E90747DE7CC4}" srcOrd="1" destOrd="0" presId="urn:microsoft.com/office/officeart/2005/8/layout/lProcess2"/>
    <dgm:cxn modelId="{223D9B36-6963-4C6C-8F3E-83FAA74C3582}" srcId="{B72CFEBE-00C9-47B7-83B3-B176AF6AD459}" destId="{0245069D-3F91-44DD-879F-B9E0521B61A2}" srcOrd="1" destOrd="0" parTransId="{E6538CC9-A791-4D93-A642-B60BA5EACB5C}" sibTransId="{C9902B91-BF0C-4DAC-BA04-3A18191CB7B9}"/>
    <dgm:cxn modelId="{CCC0BCE2-533C-41F8-9624-483880BE191B}" type="presOf" srcId="{3A3812A2-3F89-40E1-91F0-38C0CE29AD70}" destId="{2636EB8B-FF34-45C2-A475-3D2CB0B2C414}" srcOrd="0" destOrd="0" presId="urn:microsoft.com/office/officeart/2005/8/layout/lProcess2"/>
    <dgm:cxn modelId="{5A52E1D8-CC8E-40C7-9D55-A7B43AEE84F0}" type="presOf" srcId="{BFD691D6-3F82-477E-9A3C-61892E9A674A}" destId="{E5ABF5F7-8830-4CA1-B721-B525D35D57CD}" srcOrd="0" destOrd="0" presId="urn:microsoft.com/office/officeart/2005/8/layout/lProcess2"/>
    <dgm:cxn modelId="{15B6826B-5A67-49F7-A752-E4D128C8454E}" type="presOf" srcId="{BD6B2019-C19F-40BC-BBE3-E100B42C204C}" destId="{D54F06A6-8D1C-4045-A300-B6A759407CA7}" srcOrd="1" destOrd="0" presId="urn:microsoft.com/office/officeart/2005/8/layout/lProcess2"/>
    <dgm:cxn modelId="{07232C75-3C30-41FA-99AE-26A72D50E793}" srcId="{0245069D-3F91-44DD-879F-B9E0521B61A2}" destId="{5BB0EDFE-A8EE-4F57-B86D-9939AA80EEF7}" srcOrd="2" destOrd="0" parTransId="{BB4F93C4-5005-4269-972A-A7648F6E474B}" sibTransId="{235AFE07-1258-4DE3-B297-46C05CF6532C}"/>
    <dgm:cxn modelId="{A3034A8A-174A-4C06-ADA8-A8D43AB9268B}" type="presOf" srcId="{5BB0EDFE-A8EE-4F57-B86D-9939AA80EEF7}" destId="{EAE458BE-7162-44DA-B501-D5E11D397C8D}" srcOrd="0" destOrd="0" presId="urn:microsoft.com/office/officeart/2005/8/layout/lProcess2"/>
    <dgm:cxn modelId="{BF7642EC-EAE4-45E7-B9E3-A0CD60795FE4}" type="presOf" srcId="{835411F3-AD74-4F2E-89E5-14D63C29BACB}" destId="{75CD5805-BB45-4B8D-95EA-8CAE31F472BE}" srcOrd="0" destOrd="0" presId="urn:microsoft.com/office/officeart/2005/8/layout/lProcess2"/>
    <dgm:cxn modelId="{674CE419-C07D-4FD7-A48D-27C4273E1FE7}" type="presOf" srcId="{B72CFEBE-00C9-47B7-83B3-B176AF6AD459}" destId="{44B0CC02-C193-4106-8BB6-452E96704334}" srcOrd="0" destOrd="0" presId="urn:microsoft.com/office/officeart/2005/8/layout/lProcess2"/>
    <dgm:cxn modelId="{44ED1278-B45C-456B-AB67-E2E975210908}" type="presParOf" srcId="{44B0CC02-C193-4106-8BB6-452E96704334}" destId="{DE2F9D67-5F7F-46CE-B566-82FD68076919}" srcOrd="0" destOrd="0" presId="urn:microsoft.com/office/officeart/2005/8/layout/lProcess2"/>
    <dgm:cxn modelId="{F0768749-800B-477D-96F8-FFE788D5F0A1}" type="presParOf" srcId="{DE2F9D67-5F7F-46CE-B566-82FD68076919}" destId="{6A6FA9CF-4716-49B9-87DB-9B1CE232F299}" srcOrd="0" destOrd="0" presId="urn:microsoft.com/office/officeart/2005/8/layout/lProcess2"/>
    <dgm:cxn modelId="{4D22EA5F-138E-46DC-A697-73F3E6C53422}" type="presParOf" srcId="{DE2F9D67-5F7F-46CE-B566-82FD68076919}" destId="{D54F06A6-8D1C-4045-A300-B6A759407CA7}" srcOrd="1" destOrd="0" presId="urn:microsoft.com/office/officeart/2005/8/layout/lProcess2"/>
    <dgm:cxn modelId="{634B8EBC-C2B4-4986-A4C6-8364689A6286}" type="presParOf" srcId="{DE2F9D67-5F7F-46CE-B566-82FD68076919}" destId="{55E20219-65E2-4D72-A9C5-B583460DD203}" srcOrd="2" destOrd="0" presId="urn:microsoft.com/office/officeart/2005/8/layout/lProcess2"/>
    <dgm:cxn modelId="{50FC0D77-DF05-4877-915A-54F3AEA0DF2F}" type="presParOf" srcId="{55E20219-65E2-4D72-A9C5-B583460DD203}" destId="{A63C0277-BF66-4294-8F21-B54B2593A196}" srcOrd="0" destOrd="0" presId="urn:microsoft.com/office/officeart/2005/8/layout/lProcess2"/>
    <dgm:cxn modelId="{0D2174AB-74AE-4B3A-A03E-317E6E33AE35}" type="presParOf" srcId="{A63C0277-BF66-4294-8F21-B54B2593A196}" destId="{68C8839F-9B83-4216-907C-840A40056D65}" srcOrd="0" destOrd="0" presId="urn:microsoft.com/office/officeart/2005/8/layout/lProcess2"/>
    <dgm:cxn modelId="{3EEB5589-25E9-483C-A404-CB74364CE051}" type="presParOf" srcId="{44B0CC02-C193-4106-8BB6-452E96704334}" destId="{398A66D7-8971-4DFF-A52A-464F2B3162CF}" srcOrd="1" destOrd="0" presId="urn:microsoft.com/office/officeart/2005/8/layout/lProcess2"/>
    <dgm:cxn modelId="{4DA0CEDA-13C8-4ADE-8169-DED494314DCF}" type="presParOf" srcId="{44B0CC02-C193-4106-8BB6-452E96704334}" destId="{DB96FD91-C027-4165-A1A5-CF7DAA43DED6}" srcOrd="2" destOrd="0" presId="urn:microsoft.com/office/officeart/2005/8/layout/lProcess2"/>
    <dgm:cxn modelId="{FD8F939A-00E1-4932-88D4-25FDF1782D31}" type="presParOf" srcId="{DB96FD91-C027-4165-A1A5-CF7DAA43DED6}" destId="{0BC3343A-A3F1-4493-80F3-BAB1E9B88295}" srcOrd="0" destOrd="0" presId="urn:microsoft.com/office/officeart/2005/8/layout/lProcess2"/>
    <dgm:cxn modelId="{A2FB02AB-28B9-4F7B-9672-A5AED343B98D}" type="presParOf" srcId="{DB96FD91-C027-4165-A1A5-CF7DAA43DED6}" destId="{5D07DE66-E1C4-466B-A661-E90747DE7CC4}" srcOrd="1" destOrd="0" presId="urn:microsoft.com/office/officeart/2005/8/layout/lProcess2"/>
    <dgm:cxn modelId="{C11A222E-65D2-492C-A8C9-A51A382BFE06}" type="presParOf" srcId="{DB96FD91-C027-4165-A1A5-CF7DAA43DED6}" destId="{DE975763-92D5-47A0-BAB2-D4C5DF7F2577}" srcOrd="2" destOrd="0" presId="urn:microsoft.com/office/officeart/2005/8/layout/lProcess2"/>
    <dgm:cxn modelId="{7B513CB0-06AC-492C-ACC1-790C68247493}" type="presParOf" srcId="{DE975763-92D5-47A0-BAB2-D4C5DF7F2577}" destId="{8C27491F-5902-432C-ADDA-29840FB13EAC}" srcOrd="0" destOrd="0" presId="urn:microsoft.com/office/officeart/2005/8/layout/lProcess2"/>
    <dgm:cxn modelId="{9449F3C4-DFF8-475B-8156-B7C059A80959}" type="presParOf" srcId="{8C27491F-5902-432C-ADDA-29840FB13EAC}" destId="{2636EB8B-FF34-45C2-A475-3D2CB0B2C414}" srcOrd="0" destOrd="0" presId="urn:microsoft.com/office/officeart/2005/8/layout/lProcess2"/>
    <dgm:cxn modelId="{74146A69-CE9C-4AFE-BE85-E68240D58363}" type="presParOf" srcId="{8C27491F-5902-432C-ADDA-29840FB13EAC}" destId="{DEB91028-127C-4917-8127-EEF3FACA4265}" srcOrd="1" destOrd="0" presId="urn:microsoft.com/office/officeart/2005/8/layout/lProcess2"/>
    <dgm:cxn modelId="{DA6C6AE1-81B5-4A72-9EC5-97A6A5A0AF8B}" type="presParOf" srcId="{8C27491F-5902-432C-ADDA-29840FB13EAC}" destId="{75CD5805-BB45-4B8D-95EA-8CAE31F472BE}" srcOrd="2" destOrd="0" presId="urn:microsoft.com/office/officeart/2005/8/layout/lProcess2"/>
    <dgm:cxn modelId="{B5136ACB-DDAD-41AE-AB4E-1A5444C36BFC}" type="presParOf" srcId="{8C27491F-5902-432C-ADDA-29840FB13EAC}" destId="{EC7E5FDD-529A-4C8D-8663-79C1718F5EE6}" srcOrd="3" destOrd="0" presId="urn:microsoft.com/office/officeart/2005/8/layout/lProcess2"/>
    <dgm:cxn modelId="{3EDE85DD-82DF-4852-A15E-8AA0F6A1300B}" type="presParOf" srcId="{8C27491F-5902-432C-ADDA-29840FB13EAC}" destId="{EAE458BE-7162-44DA-B501-D5E11D397C8D}" srcOrd="4" destOrd="0" presId="urn:microsoft.com/office/officeart/2005/8/layout/lProcess2"/>
    <dgm:cxn modelId="{3A826248-DC55-4B58-8107-3533FAD5E761}" type="presParOf" srcId="{8C27491F-5902-432C-ADDA-29840FB13EAC}" destId="{534700D7-F68A-4BF2-AFAB-ADC2FE29DA67}" srcOrd="5" destOrd="0" presId="urn:microsoft.com/office/officeart/2005/8/layout/lProcess2"/>
    <dgm:cxn modelId="{DA7A42CC-9D11-4D5A-8A37-E70537873046}" type="presParOf" srcId="{8C27491F-5902-432C-ADDA-29840FB13EAC}" destId="{E5ABF5F7-8830-4CA1-B721-B525D35D57CD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72CFEBE-00C9-47B7-83B3-B176AF6AD459}" type="doc">
      <dgm:prSet loTypeId="urn:microsoft.com/office/officeart/2005/8/layout/lProcess2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ca-ES"/>
        </a:p>
      </dgm:t>
    </dgm:pt>
    <dgm:pt modelId="{BD6B2019-C19F-40BC-BBE3-E100B42C204C}">
      <dgm:prSet phldrT="[Texto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ca-ES" sz="4400" b="1" dirty="0" err="1" smtClean="0"/>
            <a:t>DSpace</a:t>
          </a:r>
          <a:endParaRPr lang="ca-ES" sz="6500" b="1" dirty="0"/>
        </a:p>
      </dgm:t>
    </dgm:pt>
    <dgm:pt modelId="{DCFBB9E9-7AC4-4041-B65C-F4E572AFF088}" type="parTrans" cxnId="{33FD6DDC-3DE9-4579-9D41-710004040529}">
      <dgm:prSet/>
      <dgm:spPr/>
      <dgm:t>
        <a:bodyPr/>
        <a:lstStyle/>
        <a:p>
          <a:endParaRPr lang="ca-ES"/>
        </a:p>
      </dgm:t>
    </dgm:pt>
    <dgm:pt modelId="{907F3C1F-7974-413B-B1AE-66FE17824C53}" type="sibTrans" cxnId="{33FD6DDC-3DE9-4579-9D41-710004040529}">
      <dgm:prSet/>
      <dgm:spPr/>
      <dgm:t>
        <a:bodyPr/>
        <a:lstStyle/>
        <a:p>
          <a:endParaRPr lang="ca-ES"/>
        </a:p>
      </dgm:t>
    </dgm:pt>
    <dgm:pt modelId="{A3837CDB-8DCA-4664-A293-27AE75592660}">
      <dgm:prSet phldrT="[Texto]"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ca-ES" sz="1600" dirty="0" err="1" smtClean="0"/>
            <a:t>Publication</a:t>
          </a:r>
          <a:endParaRPr lang="ca-ES" sz="1500" dirty="0"/>
        </a:p>
      </dgm:t>
    </dgm:pt>
    <dgm:pt modelId="{F9D43E17-FFB4-4628-BD37-BE9DBE29550A}" type="parTrans" cxnId="{D294D056-0943-4CF4-BBDD-8296C9874394}">
      <dgm:prSet/>
      <dgm:spPr/>
      <dgm:t>
        <a:bodyPr/>
        <a:lstStyle/>
        <a:p>
          <a:endParaRPr lang="ca-ES"/>
        </a:p>
      </dgm:t>
    </dgm:pt>
    <dgm:pt modelId="{F68FEEB6-7D2B-4084-8479-D070AB040038}" type="sibTrans" cxnId="{D294D056-0943-4CF4-BBDD-8296C9874394}">
      <dgm:prSet/>
      <dgm:spPr/>
      <dgm:t>
        <a:bodyPr/>
        <a:lstStyle/>
        <a:p>
          <a:endParaRPr lang="ca-ES"/>
        </a:p>
      </dgm:t>
    </dgm:pt>
    <dgm:pt modelId="{0245069D-3F91-44DD-879F-B9E0521B61A2}">
      <dgm:prSet phldrT="[Texto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ca-ES" sz="4400" b="1" dirty="0" err="1" smtClean="0"/>
            <a:t>CRIS</a:t>
          </a:r>
          <a:r>
            <a:rPr lang="ca-ES" sz="4400" b="1" dirty="0" smtClean="0"/>
            <a:t> </a:t>
          </a:r>
          <a:r>
            <a:rPr lang="ca-ES" sz="4400" b="1" dirty="0" err="1" smtClean="0"/>
            <a:t>module</a:t>
          </a:r>
          <a:endParaRPr lang="ca-ES" sz="4400" b="1" dirty="0" smtClean="0"/>
        </a:p>
      </dgm:t>
    </dgm:pt>
    <dgm:pt modelId="{E6538CC9-A791-4D93-A642-B60BA5EACB5C}" type="parTrans" cxnId="{223D9B36-6963-4C6C-8F3E-83FAA74C3582}">
      <dgm:prSet/>
      <dgm:spPr/>
      <dgm:t>
        <a:bodyPr/>
        <a:lstStyle/>
        <a:p>
          <a:endParaRPr lang="ca-ES"/>
        </a:p>
      </dgm:t>
    </dgm:pt>
    <dgm:pt modelId="{C9902B91-BF0C-4DAC-BA04-3A18191CB7B9}" type="sibTrans" cxnId="{223D9B36-6963-4C6C-8F3E-83FAA74C3582}">
      <dgm:prSet/>
      <dgm:spPr/>
      <dgm:t>
        <a:bodyPr/>
        <a:lstStyle/>
        <a:p>
          <a:endParaRPr lang="ca-ES"/>
        </a:p>
      </dgm:t>
    </dgm:pt>
    <dgm:pt modelId="{3A3812A2-3F89-40E1-91F0-38C0CE29AD70}">
      <dgm:prSet phldrT="[Texto]" custT="1"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ca-ES" sz="1600" dirty="0" err="1" smtClean="0"/>
            <a:t>Person</a:t>
          </a:r>
          <a:r>
            <a:rPr lang="ca-ES" sz="1600" dirty="0" smtClean="0"/>
            <a:t>. </a:t>
          </a:r>
          <a:r>
            <a:rPr lang="ca-ES" sz="1600" dirty="0" err="1" smtClean="0"/>
            <a:t>Researcher</a:t>
          </a:r>
          <a:endParaRPr lang="ca-ES" sz="1600" b="1" dirty="0" smtClean="0"/>
        </a:p>
      </dgm:t>
    </dgm:pt>
    <dgm:pt modelId="{6C4DE191-EFD2-45BA-84E4-C1B77E365289}" type="parTrans" cxnId="{55BA87AA-1E4D-4733-BF49-2732BC4083BE}">
      <dgm:prSet/>
      <dgm:spPr/>
      <dgm:t>
        <a:bodyPr/>
        <a:lstStyle/>
        <a:p>
          <a:endParaRPr lang="ca-ES"/>
        </a:p>
      </dgm:t>
    </dgm:pt>
    <dgm:pt modelId="{73EF910E-A12E-4A4C-98DE-D1A02CB653DE}" type="sibTrans" cxnId="{55BA87AA-1E4D-4733-BF49-2732BC4083BE}">
      <dgm:prSet/>
      <dgm:spPr/>
      <dgm:t>
        <a:bodyPr/>
        <a:lstStyle/>
        <a:p>
          <a:endParaRPr lang="ca-ES"/>
        </a:p>
      </dgm:t>
    </dgm:pt>
    <dgm:pt modelId="{835411F3-AD74-4F2E-89E5-14D63C29BACB}">
      <dgm:prSet custT="1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ca-ES" sz="1600" dirty="0" smtClean="0"/>
            <a:t>Organization. </a:t>
          </a:r>
          <a:r>
            <a:rPr lang="ca-ES" sz="1600" dirty="0" err="1" smtClean="0"/>
            <a:t>Research</a:t>
          </a:r>
          <a:r>
            <a:rPr lang="ca-ES" sz="1600" dirty="0" smtClean="0"/>
            <a:t> </a:t>
          </a:r>
          <a:r>
            <a:rPr lang="ca-ES" sz="1600" dirty="0" err="1" smtClean="0"/>
            <a:t>group</a:t>
          </a:r>
          <a:endParaRPr lang="ca-ES" sz="1600" dirty="0"/>
        </a:p>
      </dgm:t>
    </dgm:pt>
    <dgm:pt modelId="{7A481426-B9F0-447E-94D3-04355CC2C78A}" type="parTrans" cxnId="{10D49592-D77E-4688-BD69-A28813060961}">
      <dgm:prSet/>
      <dgm:spPr/>
      <dgm:t>
        <a:bodyPr/>
        <a:lstStyle/>
        <a:p>
          <a:endParaRPr lang="ca-ES"/>
        </a:p>
      </dgm:t>
    </dgm:pt>
    <dgm:pt modelId="{67B93242-D12C-40DF-849B-A58A3B66A245}" type="sibTrans" cxnId="{10D49592-D77E-4688-BD69-A28813060961}">
      <dgm:prSet/>
      <dgm:spPr/>
      <dgm:t>
        <a:bodyPr/>
        <a:lstStyle/>
        <a:p>
          <a:endParaRPr lang="ca-ES"/>
        </a:p>
      </dgm:t>
    </dgm:pt>
    <dgm:pt modelId="{BFD691D6-3F82-477E-9A3C-61892E9A674A}">
      <dgm:prSet custT="1"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ca-ES" sz="1600" dirty="0" smtClean="0"/>
            <a:t>Project</a:t>
          </a:r>
          <a:endParaRPr lang="ca-ES" sz="1200" dirty="0"/>
        </a:p>
      </dgm:t>
    </dgm:pt>
    <dgm:pt modelId="{92A00A6E-3195-4B4E-9DA0-1EFC1E4D0575}" type="parTrans" cxnId="{7D4D278C-F231-4466-8A57-E108B2DCAE73}">
      <dgm:prSet/>
      <dgm:spPr/>
      <dgm:t>
        <a:bodyPr/>
        <a:lstStyle/>
        <a:p>
          <a:endParaRPr lang="ca-ES"/>
        </a:p>
      </dgm:t>
    </dgm:pt>
    <dgm:pt modelId="{C5E936EC-FCCC-49CD-964E-17A156255755}" type="sibTrans" cxnId="{7D4D278C-F231-4466-8A57-E108B2DCAE73}">
      <dgm:prSet/>
      <dgm:spPr/>
      <dgm:t>
        <a:bodyPr/>
        <a:lstStyle/>
        <a:p>
          <a:endParaRPr lang="ca-ES"/>
        </a:p>
      </dgm:t>
    </dgm:pt>
    <dgm:pt modelId="{5BB0EDFE-A8EE-4F57-B86D-9939AA80EEF7}">
      <dgm:prSet custT="1"/>
      <dgm:spPr/>
      <dgm:t>
        <a:bodyPr/>
        <a:lstStyle/>
        <a:p>
          <a:r>
            <a:rPr lang="ca-ES" sz="1600" dirty="0" smtClean="0"/>
            <a:t>Organization. University -&gt; </a:t>
          </a:r>
          <a:r>
            <a:rPr lang="ca-ES" sz="1600" dirty="0" err="1" smtClean="0"/>
            <a:t>comunities</a:t>
          </a:r>
          <a:endParaRPr lang="ca-ES" sz="1600" dirty="0"/>
        </a:p>
      </dgm:t>
    </dgm:pt>
    <dgm:pt modelId="{BB4F93C4-5005-4269-972A-A7648F6E474B}" type="parTrans" cxnId="{07232C75-3C30-41FA-99AE-26A72D50E793}">
      <dgm:prSet/>
      <dgm:spPr/>
      <dgm:t>
        <a:bodyPr/>
        <a:lstStyle/>
        <a:p>
          <a:endParaRPr lang="es-ES"/>
        </a:p>
      </dgm:t>
    </dgm:pt>
    <dgm:pt modelId="{235AFE07-1258-4DE3-B297-46C05CF6532C}" type="sibTrans" cxnId="{07232C75-3C30-41FA-99AE-26A72D50E793}">
      <dgm:prSet/>
      <dgm:spPr/>
      <dgm:t>
        <a:bodyPr/>
        <a:lstStyle/>
        <a:p>
          <a:endParaRPr lang="es-ES"/>
        </a:p>
      </dgm:t>
    </dgm:pt>
    <dgm:pt modelId="{69EDDFE2-2338-456A-BC8D-02992C9DBD0D}">
      <dgm:prSet custT="1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ca-ES" sz="1400" dirty="0" smtClean="0"/>
            <a:t>Organization. </a:t>
          </a:r>
          <a:r>
            <a:rPr lang="ca-ES" sz="1400" dirty="0" err="1" smtClean="0"/>
            <a:t>Department</a:t>
          </a:r>
          <a:r>
            <a:rPr lang="ca-ES" sz="1400" dirty="0" smtClean="0"/>
            <a:t> -&gt; </a:t>
          </a:r>
          <a:r>
            <a:rPr lang="ca-ES" sz="1400" dirty="0" err="1" smtClean="0"/>
            <a:t>collections</a:t>
          </a:r>
          <a:endParaRPr lang="ca-ES" sz="1400" dirty="0"/>
        </a:p>
      </dgm:t>
    </dgm:pt>
    <dgm:pt modelId="{61EC32AE-19A6-440C-B27B-A97EC2FEA688}" type="parTrans" cxnId="{0D9AE29D-35CB-4F64-8E2A-9C3629D734CB}">
      <dgm:prSet/>
      <dgm:spPr/>
      <dgm:t>
        <a:bodyPr/>
        <a:lstStyle/>
        <a:p>
          <a:endParaRPr lang="es-ES"/>
        </a:p>
      </dgm:t>
    </dgm:pt>
    <dgm:pt modelId="{749ED6D2-DD42-43BC-94B0-5DC2936B5FF3}" type="sibTrans" cxnId="{0D9AE29D-35CB-4F64-8E2A-9C3629D734CB}">
      <dgm:prSet/>
      <dgm:spPr/>
      <dgm:t>
        <a:bodyPr/>
        <a:lstStyle/>
        <a:p>
          <a:endParaRPr lang="es-ES"/>
        </a:p>
      </dgm:t>
    </dgm:pt>
    <dgm:pt modelId="{E860FBC9-FC89-4BD1-B27E-08902FF07471}">
      <dgm:prSet custT="1"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ca-ES" sz="1600" dirty="0" err="1" smtClean="0"/>
            <a:t>Author</a:t>
          </a:r>
          <a:endParaRPr lang="ca-ES" sz="1500" dirty="0"/>
        </a:p>
      </dgm:t>
    </dgm:pt>
    <dgm:pt modelId="{2FEA1ABB-E4E6-4F07-A15A-8941125A3BE2}" type="parTrans" cxnId="{C18B363A-53E4-415E-BC87-98D51A6CDE0E}">
      <dgm:prSet/>
      <dgm:spPr/>
      <dgm:t>
        <a:bodyPr/>
        <a:lstStyle/>
        <a:p>
          <a:endParaRPr lang="es-ES"/>
        </a:p>
      </dgm:t>
    </dgm:pt>
    <dgm:pt modelId="{98E1DEEF-1914-418E-8CB0-88C2F6046B6C}" type="sibTrans" cxnId="{C18B363A-53E4-415E-BC87-98D51A6CDE0E}">
      <dgm:prSet/>
      <dgm:spPr/>
      <dgm:t>
        <a:bodyPr/>
        <a:lstStyle/>
        <a:p>
          <a:endParaRPr lang="es-ES"/>
        </a:p>
      </dgm:t>
    </dgm:pt>
    <dgm:pt modelId="{44B0CC02-C193-4106-8BB6-452E96704334}" type="pres">
      <dgm:prSet presAssocID="{B72CFEBE-00C9-47B7-83B3-B176AF6AD459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DE2F9D67-5F7F-46CE-B566-82FD68076919}" type="pres">
      <dgm:prSet presAssocID="{BD6B2019-C19F-40BC-BBE3-E100B42C204C}" presName="compNode" presStyleCnt="0"/>
      <dgm:spPr/>
    </dgm:pt>
    <dgm:pt modelId="{6A6FA9CF-4716-49B9-87DB-9B1CE232F299}" type="pres">
      <dgm:prSet presAssocID="{BD6B2019-C19F-40BC-BBE3-E100B42C204C}" presName="aNode" presStyleLbl="bgShp" presStyleIdx="0" presStyleCnt="2"/>
      <dgm:spPr/>
      <dgm:t>
        <a:bodyPr/>
        <a:lstStyle/>
        <a:p>
          <a:endParaRPr lang="ca-ES"/>
        </a:p>
      </dgm:t>
    </dgm:pt>
    <dgm:pt modelId="{D54F06A6-8D1C-4045-A300-B6A759407CA7}" type="pres">
      <dgm:prSet presAssocID="{BD6B2019-C19F-40BC-BBE3-E100B42C204C}" presName="textNode" presStyleLbl="bgShp" presStyleIdx="0" presStyleCnt="2"/>
      <dgm:spPr/>
      <dgm:t>
        <a:bodyPr/>
        <a:lstStyle/>
        <a:p>
          <a:endParaRPr lang="ca-ES"/>
        </a:p>
      </dgm:t>
    </dgm:pt>
    <dgm:pt modelId="{55E20219-65E2-4D72-A9C5-B583460DD203}" type="pres">
      <dgm:prSet presAssocID="{BD6B2019-C19F-40BC-BBE3-E100B42C204C}" presName="compChildNode" presStyleCnt="0"/>
      <dgm:spPr/>
    </dgm:pt>
    <dgm:pt modelId="{A63C0277-BF66-4294-8F21-B54B2593A196}" type="pres">
      <dgm:prSet presAssocID="{BD6B2019-C19F-40BC-BBE3-E100B42C204C}" presName="theInnerList" presStyleCnt="0"/>
      <dgm:spPr/>
    </dgm:pt>
    <dgm:pt modelId="{68C8839F-9B83-4216-907C-840A40056D65}" type="pres">
      <dgm:prSet presAssocID="{A3837CDB-8DCA-4664-A293-27AE75592660}" presName="childNode" presStyleLbl="node1" presStyleIdx="0" presStyleCnt="7" custScaleY="11064" custLinFactNeighborX="572" custLinFactNeighborY="-44784">
        <dgm:presLayoutVars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398A66D7-8971-4DFF-A52A-464F2B3162CF}" type="pres">
      <dgm:prSet presAssocID="{BD6B2019-C19F-40BC-BBE3-E100B42C204C}" presName="aSpace" presStyleCnt="0"/>
      <dgm:spPr/>
    </dgm:pt>
    <dgm:pt modelId="{DB96FD91-C027-4165-A1A5-CF7DAA43DED6}" type="pres">
      <dgm:prSet presAssocID="{0245069D-3F91-44DD-879F-B9E0521B61A2}" presName="compNode" presStyleCnt="0"/>
      <dgm:spPr/>
    </dgm:pt>
    <dgm:pt modelId="{0BC3343A-A3F1-4493-80F3-BAB1E9B88295}" type="pres">
      <dgm:prSet presAssocID="{0245069D-3F91-44DD-879F-B9E0521B61A2}" presName="aNode" presStyleLbl="bgShp" presStyleIdx="1" presStyleCnt="2"/>
      <dgm:spPr/>
      <dgm:t>
        <a:bodyPr/>
        <a:lstStyle/>
        <a:p>
          <a:endParaRPr lang="ca-ES"/>
        </a:p>
      </dgm:t>
    </dgm:pt>
    <dgm:pt modelId="{5D07DE66-E1C4-466B-A661-E90747DE7CC4}" type="pres">
      <dgm:prSet presAssocID="{0245069D-3F91-44DD-879F-B9E0521B61A2}" presName="textNode" presStyleLbl="bgShp" presStyleIdx="1" presStyleCnt="2"/>
      <dgm:spPr/>
      <dgm:t>
        <a:bodyPr/>
        <a:lstStyle/>
        <a:p>
          <a:endParaRPr lang="ca-ES"/>
        </a:p>
      </dgm:t>
    </dgm:pt>
    <dgm:pt modelId="{DE975763-92D5-47A0-BAB2-D4C5DF7F2577}" type="pres">
      <dgm:prSet presAssocID="{0245069D-3F91-44DD-879F-B9E0521B61A2}" presName="compChildNode" presStyleCnt="0"/>
      <dgm:spPr/>
    </dgm:pt>
    <dgm:pt modelId="{8C27491F-5902-432C-ADDA-29840FB13EAC}" type="pres">
      <dgm:prSet presAssocID="{0245069D-3F91-44DD-879F-B9E0521B61A2}" presName="theInnerList" presStyleCnt="0"/>
      <dgm:spPr/>
    </dgm:pt>
    <dgm:pt modelId="{2636EB8B-FF34-45C2-A475-3D2CB0B2C414}" type="pres">
      <dgm:prSet presAssocID="{3A3812A2-3F89-40E1-91F0-38C0CE29AD70}" presName="childNode" presStyleLbl="node1" presStyleIdx="1" presStyleCnt="7" custScaleY="15740" custLinFactY="13212" custLinFactNeighborX="415" custLinFactNeighborY="100000">
        <dgm:presLayoutVars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DEB91028-127C-4917-8127-EEF3FACA4265}" type="pres">
      <dgm:prSet presAssocID="{3A3812A2-3F89-40E1-91F0-38C0CE29AD70}" presName="aSpace2" presStyleCnt="0"/>
      <dgm:spPr/>
    </dgm:pt>
    <dgm:pt modelId="{75CD5805-BB45-4B8D-95EA-8CAE31F472BE}" type="pres">
      <dgm:prSet presAssocID="{835411F3-AD74-4F2E-89E5-14D63C29BACB}" presName="childNode" presStyleLbl="node1" presStyleIdx="2" presStyleCnt="7" custScaleY="14888" custLinFactY="8307" custLinFactNeighborX="415" custLinFactNeighborY="100000">
        <dgm:presLayoutVars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EC7E5FDD-529A-4C8D-8663-79C1718F5EE6}" type="pres">
      <dgm:prSet presAssocID="{835411F3-AD74-4F2E-89E5-14D63C29BACB}" presName="aSpace2" presStyleCnt="0"/>
      <dgm:spPr/>
    </dgm:pt>
    <dgm:pt modelId="{EAE458BE-7162-44DA-B501-D5E11D397C8D}" type="pres">
      <dgm:prSet presAssocID="{5BB0EDFE-A8EE-4F57-B86D-9939AA80EEF7}" presName="childNode" presStyleLbl="node1" presStyleIdx="3" presStyleCnt="7" custScaleY="14888" custLinFactX="-33803" custLinFactNeighborX="-100000" custLinFactNeighborY="-4960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34700D7-F68A-4BF2-AFAB-ADC2FE29DA67}" type="pres">
      <dgm:prSet presAssocID="{5BB0EDFE-A8EE-4F57-B86D-9939AA80EEF7}" presName="aSpace2" presStyleCnt="0"/>
      <dgm:spPr/>
    </dgm:pt>
    <dgm:pt modelId="{5EEBAFC3-D577-4D89-9FF3-59FE4AF69645}" type="pres">
      <dgm:prSet presAssocID="{69EDDFE2-2338-456A-BC8D-02992C9DBD0D}" presName="childNode" presStyleLbl="node1" presStyleIdx="4" presStyleCnt="7" custScaleY="14888" custLinFactX="-33803" custLinFactY="-1117" custLinFactNeighborX="-100000" custLinFactNeighborY="-10000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A81A445-5340-4E97-AEE9-34F64947FE5F}" type="pres">
      <dgm:prSet presAssocID="{69EDDFE2-2338-456A-BC8D-02992C9DBD0D}" presName="aSpace2" presStyleCnt="0"/>
      <dgm:spPr/>
    </dgm:pt>
    <dgm:pt modelId="{C9837A51-CFD6-4AD1-A0C2-5094D08B430B}" type="pres">
      <dgm:prSet presAssocID="{E860FBC9-FC89-4BD1-B27E-08902FF07471}" presName="childNode" presStyleLbl="node1" presStyleIdx="5" presStyleCnt="7" custScaleY="14888" custLinFactX="-33803" custLinFactY="-77438" custLinFactNeighborX="-100000" custLinFactNeighborY="-10000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F7FEBAB-B1D1-4EA2-9438-386F423852EE}" type="pres">
      <dgm:prSet presAssocID="{E860FBC9-FC89-4BD1-B27E-08902FF07471}" presName="aSpace2" presStyleCnt="0"/>
      <dgm:spPr/>
    </dgm:pt>
    <dgm:pt modelId="{E5ABF5F7-8830-4CA1-B721-B525D35D57CD}" type="pres">
      <dgm:prSet presAssocID="{BFD691D6-3F82-477E-9A3C-61892E9A674A}" presName="childNode" presStyleLbl="node1" presStyleIdx="6" presStyleCnt="7" custScaleY="16849" custLinFactY="-11723" custLinFactNeighborX="415" custLinFactNeighborY="-100000">
        <dgm:presLayoutVars>
          <dgm:bulletEnabled val="1"/>
        </dgm:presLayoutVars>
      </dgm:prSet>
      <dgm:spPr/>
      <dgm:t>
        <a:bodyPr/>
        <a:lstStyle/>
        <a:p>
          <a:endParaRPr lang="ca-ES"/>
        </a:p>
      </dgm:t>
    </dgm:pt>
  </dgm:ptLst>
  <dgm:cxnLst>
    <dgm:cxn modelId="{D294D056-0943-4CF4-BBDD-8296C9874394}" srcId="{BD6B2019-C19F-40BC-BBE3-E100B42C204C}" destId="{A3837CDB-8DCA-4664-A293-27AE75592660}" srcOrd="0" destOrd="0" parTransId="{F9D43E17-FFB4-4628-BD37-BE9DBE29550A}" sibTransId="{F68FEEB6-7D2B-4084-8479-D070AB040038}"/>
    <dgm:cxn modelId="{98FEB8E1-2368-4FC6-95D2-A5CF178B28B1}" type="presOf" srcId="{0245069D-3F91-44DD-879F-B9E0521B61A2}" destId="{0BC3343A-A3F1-4493-80F3-BAB1E9B88295}" srcOrd="0" destOrd="0" presId="urn:microsoft.com/office/officeart/2005/8/layout/lProcess2"/>
    <dgm:cxn modelId="{0D9AE29D-35CB-4F64-8E2A-9C3629D734CB}" srcId="{0245069D-3F91-44DD-879F-B9E0521B61A2}" destId="{69EDDFE2-2338-456A-BC8D-02992C9DBD0D}" srcOrd="3" destOrd="0" parTransId="{61EC32AE-19A6-440C-B27B-A97EC2FEA688}" sibTransId="{749ED6D2-DD42-43BC-94B0-5DC2936B5FF3}"/>
    <dgm:cxn modelId="{E6DBCC29-D5F8-4242-BCCA-1818BB6C2373}" type="presOf" srcId="{835411F3-AD74-4F2E-89E5-14D63C29BACB}" destId="{75CD5805-BB45-4B8D-95EA-8CAE31F472BE}" srcOrd="0" destOrd="0" presId="urn:microsoft.com/office/officeart/2005/8/layout/lProcess2"/>
    <dgm:cxn modelId="{33FD6DDC-3DE9-4579-9D41-710004040529}" srcId="{B72CFEBE-00C9-47B7-83B3-B176AF6AD459}" destId="{BD6B2019-C19F-40BC-BBE3-E100B42C204C}" srcOrd="0" destOrd="0" parTransId="{DCFBB9E9-7AC4-4041-B65C-F4E572AFF088}" sibTransId="{907F3C1F-7974-413B-B1AE-66FE17824C53}"/>
    <dgm:cxn modelId="{47B3DBFD-7A98-454F-896F-6CB26F4E5513}" type="presOf" srcId="{B72CFEBE-00C9-47B7-83B3-B176AF6AD459}" destId="{44B0CC02-C193-4106-8BB6-452E96704334}" srcOrd="0" destOrd="0" presId="urn:microsoft.com/office/officeart/2005/8/layout/lProcess2"/>
    <dgm:cxn modelId="{55BA87AA-1E4D-4733-BF49-2732BC4083BE}" srcId="{0245069D-3F91-44DD-879F-B9E0521B61A2}" destId="{3A3812A2-3F89-40E1-91F0-38C0CE29AD70}" srcOrd="0" destOrd="0" parTransId="{6C4DE191-EFD2-45BA-84E4-C1B77E365289}" sibTransId="{73EF910E-A12E-4A4C-98DE-D1A02CB653DE}"/>
    <dgm:cxn modelId="{10D49592-D77E-4688-BD69-A28813060961}" srcId="{0245069D-3F91-44DD-879F-B9E0521B61A2}" destId="{835411F3-AD74-4F2E-89E5-14D63C29BACB}" srcOrd="1" destOrd="0" parTransId="{7A481426-B9F0-447E-94D3-04355CC2C78A}" sibTransId="{67B93242-D12C-40DF-849B-A58A3B66A245}"/>
    <dgm:cxn modelId="{7D4D278C-F231-4466-8A57-E108B2DCAE73}" srcId="{0245069D-3F91-44DD-879F-B9E0521B61A2}" destId="{BFD691D6-3F82-477E-9A3C-61892E9A674A}" srcOrd="5" destOrd="0" parTransId="{92A00A6E-3195-4B4E-9DA0-1EFC1E4D0575}" sibTransId="{C5E936EC-FCCC-49CD-964E-17A156255755}"/>
    <dgm:cxn modelId="{223D9B36-6963-4C6C-8F3E-83FAA74C3582}" srcId="{B72CFEBE-00C9-47B7-83B3-B176AF6AD459}" destId="{0245069D-3F91-44DD-879F-B9E0521B61A2}" srcOrd="1" destOrd="0" parTransId="{E6538CC9-A791-4D93-A642-B60BA5EACB5C}" sibTransId="{C9902B91-BF0C-4DAC-BA04-3A18191CB7B9}"/>
    <dgm:cxn modelId="{5D3B5C49-2895-447D-9E98-29A354A37C88}" type="presOf" srcId="{BFD691D6-3F82-477E-9A3C-61892E9A674A}" destId="{E5ABF5F7-8830-4CA1-B721-B525D35D57CD}" srcOrd="0" destOrd="0" presId="urn:microsoft.com/office/officeart/2005/8/layout/lProcess2"/>
    <dgm:cxn modelId="{07232C75-3C30-41FA-99AE-26A72D50E793}" srcId="{0245069D-3F91-44DD-879F-B9E0521B61A2}" destId="{5BB0EDFE-A8EE-4F57-B86D-9939AA80EEF7}" srcOrd="2" destOrd="0" parTransId="{BB4F93C4-5005-4269-972A-A7648F6E474B}" sibTransId="{235AFE07-1258-4DE3-B297-46C05CF6532C}"/>
    <dgm:cxn modelId="{FFD024BF-B095-415E-A364-62981F62647C}" type="presOf" srcId="{E860FBC9-FC89-4BD1-B27E-08902FF07471}" destId="{C9837A51-CFD6-4AD1-A0C2-5094D08B430B}" srcOrd="0" destOrd="0" presId="urn:microsoft.com/office/officeart/2005/8/layout/lProcess2"/>
    <dgm:cxn modelId="{3F1F87A5-B531-4BA6-AA6F-CE45003C4522}" type="presOf" srcId="{3A3812A2-3F89-40E1-91F0-38C0CE29AD70}" destId="{2636EB8B-FF34-45C2-A475-3D2CB0B2C414}" srcOrd="0" destOrd="0" presId="urn:microsoft.com/office/officeart/2005/8/layout/lProcess2"/>
    <dgm:cxn modelId="{C3ED1325-C83B-4233-B900-09B74E47C410}" type="presOf" srcId="{69EDDFE2-2338-456A-BC8D-02992C9DBD0D}" destId="{5EEBAFC3-D577-4D89-9FF3-59FE4AF69645}" srcOrd="0" destOrd="0" presId="urn:microsoft.com/office/officeart/2005/8/layout/lProcess2"/>
    <dgm:cxn modelId="{7D8722DA-F528-4F36-8D04-D716B7184952}" type="presOf" srcId="{BD6B2019-C19F-40BC-BBE3-E100B42C204C}" destId="{D54F06A6-8D1C-4045-A300-B6A759407CA7}" srcOrd="1" destOrd="0" presId="urn:microsoft.com/office/officeart/2005/8/layout/lProcess2"/>
    <dgm:cxn modelId="{8E11FC90-5C9C-4C59-A67B-D3CACA069904}" type="presOf" srcId="{A3837CDB-8DCA-4664-A293-27AE75592660}" destId="{68C8839F-9B83-4216-907C-840A40056D65}" srcOrd="0" destOrd="0" presId="urn:microsoft.com/office/officeart/2005/8/layout/lProcess2"/>
    <dgm:cxn modelId="{49B633D0-007F-4865-9F93-74E12B18A555}" type="presOf" srcId="{5BB0EDFE-A8EE-4F57-B86D-9939AA80EEF7}" destId="{EAE458BE-7162-44DA-B501-D5E11D397C8D}" srcOrd="0" destOrd="0" presId="urn:microsoft.com/office/officeart/2005/8/layout/lProcess2"/>
    <dgm:cxn modelId="{C18B363A-53E4-415E-BC87-98D51A6CDE0E}" srcId="{0245069D-3F91-44DD-879F-B9E0521B61A2}" destId="{E860FBC9-FC89-4BD1-B27E-08902FF07471}" srcOrd="4" destOrd="0" parTransId="{2FEA1ABB-E4E6-4F07-A15A-8941125A3BE2}" sibTransId="{98E1DEEF-1914-418E-8CB0-88C2F6046B6C}"/>
    <dgm:cxn modelId="{542A56F0-E495-49A1-92D0-156997542D3F}" type="presOf" srcId="{0245069D-3F91-44DD-879F-B9E0521B61A2}" destId="{5D07DE66-E1C4-466B-A661-E90747DE7CC4}" srcOrd="1" destOrd="0" presId="urn:microsoft.com/office/officeart/2005/8/layout/lProcess2"/>
    <dgm:cxn modelId="{4C1119F2-1814-4259-8D6E-CCF54795B482}" type="presOf" srcId="{BD6B2019-C19F-40BC-BBE3-E100B42C204C}" destId="{6A6FA9CF-4716-49B9-87DB-9B1CE232F299}" srcOrd="0" destOrd="0" presId="urn:microsoft.com/office/officeart/2005/8/layout/lProcess2"/>
    <dgm:cxn modelId="{266EF643-98D2-4D49-A2F2-2378117454BD}" type="presParOf" srcId="{44B0CC02-C193-4106-8BB6-452E96704334}" destId="{DE2F9D67-5F7F-46CE-B566-82FD68076919}" srcOrd="0" destOrd="0" presId="urn:microsoft.com/office/officeart/2005/8/layout/lProcess2"/>
    <dgm:cxn modelId="{77AAC1EE-1031-49CF-BFBA-54DE2A706CF7}" type="presParOf" srcId="{DE2F9D67-5F7F-46CE-B566-82FD68076919}" destId="{6A6FA9CF-4716-49B9-87DB-9B1CE232F299}" srcOrd="0" destOrd="0" presId="urn:microsoft.com/office/officeart/2005/8/layout/lProcess2"/>
    <dgm:cxn modelId="{1C751F95-122D-4F74-A896-991B23A2B5D2}" type="presParOf" srcId="{DE2F9D67-5F7F-46CE-B566-82FD68076919}" destId="{D54F06A6-8D1C-4045-A300-B6A759407CA7}" srcOrd="1" destOrd="0" presId="urn:microsoft.com/office/officeart/2005/8/layout/lProcess2"/>
    <dgm:cxn modelId="{DC07643C-9845-4A29-AD4A-AD02EC667FC9}" type="presParOf" srcId="{DE2F9D67-5F7F-46CE-B566-82FD68076919}" destId="{55E20219-65E2-4D72-A9C5-B583460DD203}" srcOrd="2" destOrd="0" presId="urn:microsoft.com/office/officeart/2005/8/layout/lProcess2"/>
    <dgm:cxn modelId="{5A612F42-A8FB-445D-B0BE-5721695A4B70}" type="presParOf" srcId="{55E20219-65E2-4D72-A9C5-B583460DD203}" destId="{A63C0277-BF66-4294-8F21-B54B2593A196}" srcOrd="0" destOrd="0" presId="urn:microsoft.com/office/officeart/2005/8/layout/lProcess2"/>
    <dgm:cxn modelId="{0F1221B6-6C1C-4F1E-BB02-8BF0A1D826EC}" type="presParOf" srcId="{A63C0277-BF66-4294-8F21-B54B2593A196}" destId="{68C8839F-9B83-4216-907C-840A40056D65}" srcOrd="0" destOrd="0" presId="urn:microsoft.com/office/officeart/2005/8/layout/lProcess2"/>
    <dgm:cxn modelId="{7834C517-FA3F-4CE3-A06D-49F50303AAA6}" type="presParOf" srcId="{44B0CC02-C193-4106-8BB6-452E96704334}" destId="{398A66D7-8971-4DFF-A52A-464F2B3162CF}" srcOrd="1" destOrd="0" presId="urn:microsoft.com/office/officeart/2005/8/layout/lProcess2"/>
    <dgm:cxn modelId="{4CB777CC-FDE9-4FC7-BA1D-55D28FDDFEA1}" type="presParOf" srcId="{44B0CC02-C193-4106-8BB6-452E96704334}" destId="{DB96FD91-C027-4165-A1A5-CF7DAA43DED6}" srcOrd="2" destOrd="0" presId="urn:microsoft.com/office/officeart/2005/8/layout/lProcess2"/>
    <dgm:cxn modelId="{F2BACE8C-3B85-426F-A54E-64FFD08E7993}" type="presParOf" srcId="{DB96FD91-C027-4165-A1A5-CF7DAA43DED6}" destId="{0BC3343A-A3F1-4493-80F3-BAB1E9B88295}" srcOrd="0" destOrd="0" presId="urn:microsoft.com/office/officeart/2005/8/layout/lProcess2"/>
    <dgm:cxn modelId="{154D3DCB-6766-4C41-8854-96C2B8B90A8F}" type="presParOf" srcId="{DB96FD91-C027-4165-A1A5-CF7DAA43DED6}" destId="{5D07DE66-E1C4-466B-A661-E90747DE7CC4}" srcOrd="1" destOrd="0" presId="urn:microsoft.com/office/officeart/2005/8/layout/lProcess2"/>
    <dgm:cxn modelId="{1ADE79B6-2529-471E-91A5-E6C0FDA9F51D}" type="presParOf" srcId="{DB96FD91-C027-4165-A1A5-CF7DAA43DED6}" destId="{DE975763-92D5-47A0-BAB2-D4C5DF7F2577}" srcOrd="2" destOrd="0" presId="urn:microsoft.com/office/officeart/2005/8/layout/lProcess2"/>
    <dgm:cxn modelId="{BAFF6003-2065-4649-9285-BA8D99B5DBED}" type="presParOf" srcId="{DE975763-92D5-47A0-BAB2-D4C5DF7F2577}" destId="{8C27491F-5902-432C-ADDA-29840FB13EAC}" srcOrd="0" destOrd="0" presId="urn:microsoft.com/office/officeart/2005/8/layout/lProcess2"/>
    <dgm:cxn modelId="{05DC5D19-01FC-4269-943D-325633F0AD9B}" type="presParOf" srcId="{8C27491F-5902-432C-ADDA-29840FB13EAC}" destId="{2636EB8B-FF34-45C2-A475-3D2CB0B2C414}" srcOrd="0" destOrd="0" presId="urn:microsoft.com/office/officeart/2005/8/layout/lProcess2"/>
    <dgm:cxn modelId="{4FC99F14-AFD6-4E59-A57A-A42A7DBF19A7}" type="presParOf" srcId="{8C27491F-5902-432C-ADDA-29840FB13EAC}" destId="{DEB91028-127C-4917-8127-EEF3FACA4265}" srcOrd="1" destOrd="0" presId="urn:microsoft.com/office/officeart/2005/8/layout/lProcess2"/>
    <dgm:cxn modelId="{CD054864-7A5A-42A2-A637-2634DF3E297C}" type="presParOf" srcId="{8C27491F-5902-432C-ADDA-29840FB13EAC}" destId="{75CD5805-BB45-4B8D-95EA-8CAE31F472BE}" srcOrd="2" destOrd="0" presId="urn:microsoft.com/office/officeart/2005/8/layout/lProcess2"/>
    <dgm:cxn modelId="{B48191CC-D6FC-4D39-9469-E14297848D56}" type="presParOf" srcId="{8C27491F-5902-432C-ADDA-29840FB13EAC}" destId="{EC7E5FDD-529A-4C8D-8663-79C1718F5EE6}" srcOrd="3" destOrd="0" presId="urn:microsoft.com/office/officeart/2005/8/layout/lProcess2"/>
    <dgm:cxn modelId="{0224C447-344E-45CA-8D2B-6EE64402A847}" type="presParOf" srcId="{8C27491F-5902-432C-ADDA-29840FB13EAC}" destId="{EAE458BE-7162-44DA-B501-D5E11D397C8D}" srcOrd="4" destOrd="0" presId="urn:microsoft.com/office/officeart/2005/8/layout/lProcess2"/>
    <dgm:cxn modelId="{BF61B7EB-5772-42E8-A3AC-3264B67E497A}" type="presParOf" srcId="{8C27491F-5902-432C-ADDA-29840FB13EAC}" destId="{534700D7-F68A-4BF2-AFAB-ADC2FE29DA67}" srcOrd="5" destOrd="0" presId="urn:microsoft.com/office/officeart/2005/8/layout/lProcess2"/>
    <dgm:cxn modelId="{E586212F-9932-48F2-9262-CD3D54CDE44B}" type="presParOf" srcId="{8C27491F-5902-432C-ADDA-29840FB13EAC}" destId="{5EEBAFC3-D577-4D89-9FF3-59FE4AF69645}" srcOrd="6" destOrd="0" presId="urn:microsoft.com/office/officeart/2005/8/layout/lProcess2"/>
    <dgm:cxn modelId="{D57DFF17-4AB2-4AB6-BBFB-BBE72509F4FE}" type="presParOf" srcId="{8C27491F-5902-432C-ADDA-29840FB13EAC}" destId="{5A81A445-5340-4E97-AEE9-34F64947FE5F}" srcOrd="7" destOrd="0" presId="urn:microsoft.com/office/officeart/2005/8/layout/lProcess2"/>
    <dgm:cxn modelId="{467E54F6-9733-4452-A49A-9E6305828F0E}" type="presParOf" srcId="{8C27491F-5902-432C-ADDA-29840FB13EAC}" destId="{C9837A51-CFD6-4AD1-A0C2-5094D08B430B}" srcOrd="8" destOrd="0" presId="urn:microsoft.com/office/officeart/2005/8/layout/lProcess2"/>
    <dgm:cxn modelId="{30303DAC-E058-4880-9546-766A1A826C5F}" type="presParOf" srcId="{8C27491F-5902-432C-ADDA-29840FB13EAC}" destId="{4F7FEBAB-B1D1-4EA2-9438-386F423852EE}" srcOrd="9" destOrd="0" presId="urn:microsoft.com/office/officeart/2005/8/layout/lProcess2"/>
    <dgm:cxn modelId="{4A86A5B4-97C8-4583-8F53-FC59300E5EEE}" type="presParOf" srcId="{8C27491F-5902-432C-ADDA-29840FB13EAC}" destId="{E5ABF5F7-8830-4CA1-B721-B525D35D57CD}" srcOrd="1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7464637-9E56-4B3B-B132-29D63ABC5EA8}" type="doc">
      <dgm:prSet loTypeId="urn:microsoft.com/office/officeart/2005/8/layout/arrow2" loCatId="process" qsTypeId="urn:microsoft.com/office/officeart/2005/8/quickstyle/simple2" qsCatId="simple" csTypeId="urn:microsoft.com/office/officeart/2005/8/colors/colorful1" csCatId="colorful" phldr="1"/>
      <dgm:spPr/>
    </dgm:pt>
    <dgm:pt modelId="{45EEC67B-11BF-4B53-A4C0-C7256A9BE834}">
      <dgm:prSet phldrT="[Texto]" custT="1"/>
      <dgm:spPr/>
      <dgm:t>
        <a:bodyPr/>
        <a:lstStyle/>
        <a:p>
          <a:pPr>
            <a:tabLst>
              <a:tab pos="2147888" algn="l"/>
            </a:tabLst>
          </a:pPr>
          <a:r>
            <a:rPr lang="ca-ES" sz="1600" b="1" dirty="0" err="1" smtClean="0"/>
            <a:t>Step</a:t>
          </a:r>
          <a:r>
            <a:rPr lang="ca-ES" sz="1600" b="1" dirty="0" smtClean="0"/>
            <a:t> 1: </a:t>
          </a:r>
          <a:r>
            <a:rPr lang="ca-ES" sz="1600" b="1" dirty="0" err="1" smtClean="0"/>
            <a:t>prototipe</a:t>
          </a:r>
          <a:endParaRPr lang="ca-ES" sz="1600" b="1" dirty="0" smtClean="0"/>
        </a:p>
        <a:p>
          <a:pPr>
            <a:tabLst>
              <a:tab pos="2147888" algn="l"/>
            </a:tabLst>
          </a:pPr>
          <a:r>
            <a:rPr lang="ca-ES" sz="1200" dirty="0" err="1" smtClean="0"/>
            <a:t>Sample</a:t>
          </a:r>
          <a:r>
            <a:rPr lang="ca-ES" sz="1200" dirty="0" smtClean="0"/>
            <a:t> data</a:t>
          </a:r>
        </a:p>
        <a:p>
          <a:pPr>
            <a:tabLst>
              <a:tab pos="2147888" algn="l"/>
            </a:tabLst>
          </a:pPr>
          <a:r>
            <a:rPr lang="ca-ES" sz="1200" dirty="0" smtClean="0"/>
            <a:t>Manual </a:t>
          </a:r>
          <a:r>
            <a:rPr lang="ca-ES" sz="1200" dirty="0" err="1" smtClean="0"/>
            <a:t>entry</a:t>
          </a:r>
          <a:endParaRPr lang="ca-ES" sz="1600" b="1" dirty="0"/>
        </a:p>
      </dgm:t>
    </dgm:pt>
    <dgm:pt modelId="{2B37226C-6FAB-461B-BB40-845CCED6ED92}" type="parTrans" cxnId="{9CED0D6F-9C39-4044-8FDB-03E8DA17B190}">
      <dgm:prSet/>
      <dgm:spPr/>
      <dgm:t>
        <a:bodyPr/>
        <a:lstStyle/>
        <a:p>
          <a:endParaRPr lang="ca-ES"/>
        </a:p>
      </dgm:t>
    </dgm:pt>
    <dgm:pt modelId="{D87CCD07-6628-4A44-A689-750E95ECA716}" type="sibTrans" cxnId="{9CED0D6F-9C39-4044-8FDB-03E8DA17B190}">
      <dgm:prSet/>
      <dgm:spPr/>
      <dgm:t>
        <a:bodyPr/>
        <a:lstStyle/>
        <a:p>
          <a:endParaRPr lang="ca-ES"/>
        </a:p>
      </dgm:t>
    </dgm:pt>
    <dgm:pt modelId="{93309309-FA35-4B60-83CD-81C22372932E}">
      <dgm:prSet phldrT="[Texto]" custT="1"/>
      <dgm:spPr/>
      <dgm:t>
        <a:bodyPr/>
        <a:lstStyle/>
        <a:p>
          <a:r>
            <a:rPr lang="ca-ES" sz="1600" b="1" dirty="0" err="1" smtClean="0"/>
            <a:t>Step</a:t>
          </a:r>
          <a:r>
            <a:rPr lang="ca-ES" sz="1600" b="1" dirty="0" smtClean="0"/>
            <a:t> 2: </a:t>
          </a:r>
          <a:r>
            <a:rPr lang="ca-ES" sz="1600" b="1" dirty="0" err="1" smtClean="0"/>
            <a:t>first</a:t>
          </a:r>
          <a:r>
            <a:rPr lang="ca-ES" sz="1600" b="1" dirty="0" smtClean="0"/>
            <a:t> </a:t>
          </a:r>
          <a:r>
            <a:rPr lang="ca-ES" sz="1600" b="1" dirty="0" err="1" smtClean="0"/>
            <a:t>batch</a:t>
          </a:r>
          <a:r>
            <a:rPr lang="ca-ES" sz="1600" b="1" dirty="0" smtClean="0"/>
            <a:t> </a:t>
          </a:r>
          <a:r>
            <a:rPr lang="ca-ES" sz="1600" b="1" dirty="0" err="1" smtClean="0"/>
            <a:t>load</a:t>
          </a:r>
          <a:endParaRPr lang="ca-ES" sz="1600" b="1" dirty="0" smtClean="0"/>
        </a:p>
        <a:p>
          <a:r>
            <a:rPr lang="ca-ES" sz="1200" dirty="0" smtClean="0"/>
            <a:t>Data </a:t>
          </a:r>
          <a:r>
            <a:rPr lang="ca-ES" sz="1200" dirty="0" err="1" smtClean="0"/>
            <a:t>sample</a:t>
          </a:r>
          <a:r>
            <a:rPr lang="ca-ES" sz="1200" dirty="0" smtClean="0"/>
            <a:t> </a:t>
          </a:r>
          <a:r>
            <a:rPr lang="ca-ES" sz="1200" dirty="0" err="1" smtClean="0"/>
            <a:t>from</a:t>
          </a:r>
          <a:r>
            <a:rPr lang="ca-ES" sz="1200" dirty="0" smtClean="0"/>
            <a:t> all </a:t>
          </a:r>
          <a:r>
            <a:rPr lang="ca-ES" sz="1200" dirty="0" err="1" smtClean="0"/>
            <a:t>universities</a:t>
          </a:r>
          <a:r>
            <a:rPr lang="ca-ES" sz="1200" dirty="0" smtClean="0"/>
            <a:t>.</a:t>
          </a:r>
        </a:p>
        <a:p>
          <a:r>
            <a:rPr lang="ca-ES" sz="1200" dirty="0" err="1" smtClean="0"/>
            <a:t>CSV</a:t>
          </a:r>
          <a:r>
            <a:rPr lang="ca-ES" sz="1200" dirty="0" smtClean="0"/>
            <a:t>/</a:t>
          </a:r>
          <a:r>
            <a:rPr lang="ca-ES" sz="1200" dirty="0" err="1" smtClean="0"/>
            <a:t>XLS</a:t>
          </a:r>
          <a:r>
            <a:rPr lang="ca-ES" sz="1200" dirty="0" smtClean="0"/>
            <a:t> format</a:t>
          </a:r>
        </a:p>
        <a:p>
          <a:endParaRPr lang="ca-ES" sz="1600" b="1" dirty="0"/>
        </a:p>
      </dgm:t>
    </dgm:pt>
    <dgm:pt modelId="{930762D1-0250-4B01-9DAE-FEC54EE46715}" type="parTrans" cxnId="{87C09853-6507-4868-8B8F-7F2CAB5764C4}">
      <dgm:prSet/>
      <dgm:spPr/>
      <dgm:t>
        <a:bodyPr/>
        <a:lstStyle/>
        <a:p>
          <a:endParaRPr lang="ca-ES"/>
        </a:p>
      </dgm:t>
    </dgm:pt>
    <dgm:pt modelId="{8B3E30D8-DEE3-49D3-B504-CEA1689BBBF7}" type="sibTrans" cxnId="{87C09853-6507-4868-8B8F-7F2CAB5764C4}">
      <dgm:prSet/>
      <dgm:spPr/>
      <dgm:t>
        <a:bodyPr/>
        <a:lstStyle/>
        <a:p>
          <a:endParaRPr lang="ca-ES"/>
        </a:p>
      </dgm:t>
    </dgm:pt>
    <dgm:pt modelId="{0833FFC0-541D-46D8-A9CE-1334BC821EC4}">
      <dgm:prSet phldrT="[Texto]" custT="1"/>
      <dgm:spPr/>
      <dgm:t>
        <a:bodyPr/>
        <a:lstStyle/>
        <a:p>
          <a:r>
            <a:rPr lang="ca-ES" sz="1600" b="1" dirty="0" err="1" smtClean="0"/>
            <a:t>Step</a:t>
          </a:r>
          <a:r>
            <a:rPr lang="ca-ES" sz="1600" b="1" dirty="0" smtClean="0"/>
            <a:t> 3: full </a:t>
          </a:r>
          <a:r>
            <a:rPr lang="ca-ES" sz="1600" b="1" dirty="0" err="1" smtClean="0"/>
            <a:t>batch</a:t>
          </a:r>
          <a:r>
            <a:rPr lang="ca-ES" sz="1600" b="1" dirty="0" smtClean="0"/>
            <a:t> </a:t>
          </a:r>
          <a:r>
            <a:rPr lang="ca-ES" sz="1600" b="1" dirty="0" err="1" smtClean="0"/>
            <a:t>load</a:t>
          </a:r>
          <a:endParaRPr lang="ca-ES" sz="1600" b="1" dirty="0" smtClean="0"/>
        </a:p>
        <a:p>
          <a:r>
            <a:rPr lang="ca-ES" sz="1200" dirty="0" smtClean="0"/>
            <a:t>All data </a:t>
          </a:r>
          <a:r>
            <a:rPr lang="ca-ES" sz="1200" dirty="0" err="1" smtClean="0"/>
            <a:t>from</a:t>
          </a:r>
          <a:r>
            <a:rPr lang="ca-ES" sz="1200" dirty="0" smtClean="0"/>
            <a:t> all </a:t>
          </a:r>
          <a:r>
            <a:rPr lang="ca-ES" sz="1200" dirty="0" err="1" smtClean="0"/>
            <a:t>universities</a:t>
          </a:r>
          <a:r>
            <a:rPr lang="ca-ES" sz="1200" dirty="0" smtClean="0"/>
            <a:t>.</a:t>
          </a:r>
        </a:p>
        <a:p>
          <a:r>
            <a:rPr lang="ca-ES" sz="1200" dirty="0" err="1" smtClean="0"/>
            <a:t>CSV</a:t>
          </a:r>
          <a:r>
            <a:rPr lang="ca-ES" sz="1200" dirty="0" smtClean="0"/>
            <a:t>/</a:t>
          </a:r>
          <a:r>
            <a:rPr lang="ca-ES" sz="1200" dirty="0" err="1" smtClean="0"/>
            <a:t>XLS</a:t>
          </a:r>
          <a:r>
            <a:rPr lang="ca-ES" sz="1200" dirty="0" smtClean="0"/>
            <a:t> format</a:t>
          </a:r>
          <a:endParaRPr lang="ca-ES" sz="1200" dirty="0"/>
        </a:p>
      </dgm:t>
    </dgm:pt>
    <dgm:pt modelId="{ECA5A112-FA37-416C-947B-1428352F3736}" type="parTrans" cxnId="{A575E9FB-B6AF-40F2-B06E-D32FBD15441C}">
      <dgm:prSet/>
      <dgm:spPr/>
      <dgm:t>
        <a:bodyPr/>
        <a:lstStyle/>
        <a:p>
          <a:endParaRPr lang="ca-ES"/>
        </a:p>
      </dgm:t>
    </dgm:pt>
    <dgm:pt modelId="{62B25FA6-AC07-4AA5-A22F-4C57E93F4E0E}" type="sibTrans" cxnId="{A575E9FB-B6AF-40F2-B06E-D32FBD15441C}">
      <dgm:prSet/>
      <dgm:spPr/>
      <dgm:t>
        <a:bodyPr/>
        <a:lstStyle/>
        <a:p>
          <a:endParaRPr lang="ca-ES"/>
        </a:p>
      </dgm:t>
    </dgm:pt>
    <dgm:pt modelId="{C3DBC2F9-9DFE-4079-8394-4562E35A8FF3}">
      <dgm:prSet phldrT="[Texto]" custT="1"/>
      <dgm:spPr/>
      <dgm:t>
        <a:bodyPr/>
        <a:lstStyle/>
        <a:p>
          <a:r>
            <a:rPr lang="ca-ES" sz="1600" b="1" dirty="0" err="1" smtClean="0"/>
            <a:t>Step</a:t>
          </a:r>
          <a:r>
            <a:rPr lang="ca-ES" sz="1600" b="1" dirty="0" smtClean="0"/>
            <a:t> 4: </a:t>
          </a:r>
          <a:r>
            <a:rPr lang="ca-ES" sz="1600" b="1" dirty="0" err="1" smtClean="0"/>
            <a:t>CERIF</a:t>
          </a:r>
          <a:r>
            <a:rPr lang="ca-ES" sz="1600" b="1" dirty="0" smtClean="0"/>
            <a:t>-XML </a:t>
          </a:r>
          <a:r>
            <a:rPr lang="ca-ES" sz="1600" b="1" dirty="0" err="1" smtClean="0"/>
            <a:t>ingest</a:t>
          </a:r>
          <a:endParaRPr lang="ca-ES" sz="1600" b="1" dirty="0" smtClean="0"/>
        </a:p>
        <a:p>
          <a:r>
            <a:rPr lang="ca-ES" sz="1200" dirty="0" err="1" smtClean="0"/>
            <a:t>First</a:t>
          </a:r>
          <a:r>
            <a:rPr lang="ca-ES" sz="1200" dirty="0" smtClean="0"/>
            <a:t> manual </a:t>
          </a:r>
          <a:r>
            <a:rPr lang="ca-ES" sz="1200" dirty="0" err="1" smtClean="0"/>
            <a:t>CERIF</a:t>
          </a:r>
          <a:r>
            <a:rPr lang="ca-ES" sz="1200" dirty="0" smtClean="0"/>
            <a:t>-XML </a:t>
          </a:r>
          <a:r>
            <a:rPr lang="ca-ES" sz="1200" dirty="0" err="1" smtClean="0"/>
            <a:t>ingest</a:t>
          </a:r>
          <a:endParaRPr lang="ca-ES" sz="1200" b="1" dirty="0"/>
        </a:p>
      </dgm:t>
    </dgm:pt>
    <dgm:pt modelId="{47B2F551-2EE0-4EC4-BF50-4AF6CBEB9DF5}" type="parTrans" cxnId="{C92F81C0-C8B1-4545-9250-F8D73694F4FB}">
      <dgm:prSet/>
      <dgm:spPr/>
      <dgm:t>
        <a:bodyPr/>
        <a:lstStyle/>
        <a:p>
          <a:endParaRPr lang="ca-ES"/>
        </a:p>
      </dgm:t>
    </dgm:pt>
    <dgm:pt modelId="{153A84F3-AD31-469E-B322-7D8D194E5B94}" type="sibTrans" cxnId="{C92F81C0-C8B1-4545-9250-F8D73694F4FB}">
      <dgm:prSet/>
      <dgm:spPr/>
      <dgm:t>
        <a:bodyPr/>
        <a:lstStyle/>
        <a:p>
          <a:endParaRPr lang="ca-ES"/>
        </a:p>
      </dgm:t>
    </dgm:pt>
    <dgm:pt modelId="{729D4D69-9755-414E-980B-3EDB724A6B69}">
      <dgm:prSet phldrT="[Texto]" custT="1"/>
      <dgm:spPr/>
      <dgm:t>
        <a:bodyPr/>
        <a:lstStyle/>
        <a:p>
          <a:r>
            <a:rPr lang="ca-ES" sz="1600" b="1" dirty="0" err="1" smtClean="0"/>
            <a:t>Step</a:t>
          </a:r>
          <a:r>
            <a:rPr lang="ca-ES" sz="1600" b="1" dirty="0" smtClean="0"/>
            <a:t> 5: </a:t>
          </a:r>
          <a:r>
            <a:rPr lang="ca-ES" sz="1600" b="1" dirty="0" err="1" smtClean="0"/>
            <a:t>OAI-PMH</a:t>
          </a:r>
          <a:r>
            <a:rPr lang="ca-ES" sz="1600" b="1" dirty="0" smtClean="0"/>
            <a:t> </a:t>
          </a:r>
          <a:r>
            <a:rPr lang="ca-ES" sz="1600" b="1" dirty="0" err="1" smtClean="0"/>
            <a:t>automatic</a:t>
          </a:r>
          <a:r>
            <a:rPr lang="ca-ES" sz="1600" b="1" dirty="0" smtClean="0"/>
            <a:t> </a:t>
          </a:r>
          <a:r>
            <a:rPr lang="ca-ES" sz="1600" b="1" dirty="0" err="1" smtClean="0"/>
            <a:t>ingest</a:t>
          </a:r>
          <a:r>
            <a:rPr lang="ca-ES" sz="1600" b="1" dirty="0" smtClean="0"/>
            <a:t>.</a:t>
          </a:r>
        </a:p>
        <a:p>
          <a:r>
            <a:rPr lang="ca-ES" sz="1200" b="0" dirty="0" smtClean="0"/>
            <a:t>Full </a:t>
          </a:r>
          <a:r>
            <a:rPr lang="ca-ES" sz="1200" b="0" dirty="0" err="1" smtClean="0"/>
            <a:t>syncronization</a:t>
          </a:r>
          <a:r>
            <a:rPr lang="ca-ES" sz="1200" b="0" dirty="0" smtClean="0"/>
            <a:t> </a:t>
          </a:r>
          <a:r>
            <a:rPr lang="ca-ES" sz="1200" b="0" dirty="0" err="1" smtClean="0"/>
            <a:t>with</a:t>
          </a:r>
          <a:r>
            <a:rPr lang="ca-ES" sz="1200" b="0" dirty="0" smtClean="0"/>
            <a:t> local </a:t>
          </a:r>
          <a:r>
            <a:rPr lang="ca-ES" sz="1200" b="0" dirty="0" err="1" smtClean="0"/>
            <a:t>CRIS</a:t>
          </a:r>
          <a:r>
            <a:rPr lang="ca-ES" sz="1200" b="0" dirty="0" smtClean="0"/>
            <a:t> </a:t>
          </a:r>
          <a:r>
            <a:rPr lang="ca-ES" sz="1200" b="0" dirty="0" err="1" smtClean="0"/>
            <a:t>systems</a:t>
          </a:r>
          <a:r>
            <a:rPr lang="ca-ES" sz="1200" b="0" dirty="0" smtClean="0"/>
            <a:t>.</a:t>
          </a:r>
          <a:endParaRPr lang="ca-ES" sz="1200" b="0" dirty="0"/>
        </a:p>
      </dgm:t>
    </dgm:pt>
    <dgm:pt modelId="{FD057F36-46AE-468E-9702-529ADDCD6183}" type="parTrans" cxnId="{FCE30C04-2E0E-4C21-853A-F06EB7E9BE5A}">
      <dgm:prSet/>
      <dgm:spPr/>
      <dgm:t>
        <a:bodyPr/>
        <a:lstStyle/>
        <a:p>
          <a:endParaRPr lang="ca-ES"/>
        </a:p>
      </dgm:t>
    </dgm:pt>
    <dgm:pt modelId="{6DD40EA6-26E1-4C60-B88B-EF77F84C099F}" type="sibTrans" cxnId="{FCE30C04-2E0E-4C21-853A-F06EB7E9BE5A}">
      <dgm:prSet/>
      <dgm:spPr/>
      <dgm:t>
        <a:bodyPr/>
        <a:lstStyle/>
        <a:p>
          <a:endParaRPr lang="ca-ES"/>
        </a:p>
      </dgm:t>
    </dgm:pt>
    <dgm:pt modelId="{561C9A2F-33A1-44E3-9CD1-81FCBFDF6DC7}" type="pres">
      <dgm:prSet presAssocID="{A7464637-9E56-4B3B-B132-29D63ABC5EA8}" presName="arrowDiagram" presStyleCnt="0">
        <dgm:presLayoutVars>
          <dgm:chMax val="5"/>
          <dgm:dir/>
          <dgm:resizeHandles val="exact"/>
        </dgm:presLayoutVars>
      </dgm:prSet>
      <dgm:spPr/>
    </dgm:pt>
    <dgm:pt modelId="{1F634DBE-09CA-4833-9B51-BF63D1FF13A1}" type="pres">
      <dgm:prSet presAssocID="{A7464637-9E56-4B3B-B132-29D63ABC5EA8}" presName="arrow" presStyleLbl="bgShp" presStyleIdx="0" presStyleCnt="1" custLinFactNeighborY="-4454"/>
      <dgm:spPr/>
      <dgm:t>
        <a:bodyPr/>
        <a:lstStyle/>
        <a:p>
          <a:endParaRPr lang="ca-ES"/>
        </a:p>
      </dgm:t>
    </dgm:pt>
    <dgm:pt modelId="{F1E7090D-C76C-41C5-8BE6-B8FA295DDD29}" type="pres">
      <dgm:prSet presAssocID="{A7464637-9E56-4B3B-B132-29D63ABC5EA8}" presName="arrowDiagram5" presStyleCnt="0"/>
      <dgm:spPr/>
    </dgm:pt>
    <dgm:pt modelId="{259A5FB8-84CC-4E58-905E-5447B3E64AC2}" type="pres">
      <dgm:prSet presAssocID="{45EEC67B-11BF-4B53-A4C0-C7256A9BE834}" presName="bullet5a" presStyleLbl="node1" presStyleIdx="0" presStyleCnt="5" custLinFactY="-41195" custLinFactNeighborY="-100000"/>
      <dgm:spPr/>
    </dgm:pt>
    <dgm:pt modelId="{C12902DD-75E3-4C3B-9A10-9E2662D0E007}" type="pres">
      <dgm:prSet presAssocID="{45EEC67B-11BF-4B53-A4C0-C7256A9BE834}" presName="textBox5a" presStyleLbl="revTx" presStyleIdx="0" presStyleCnt="5" custScaleX="253380" custLinFactNeighborX="50481" custLinFactNeighborY="5438">
        <dgm:presLayoutVars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A2A4D6EF-9069-4C1A-925B-48B6D8C20C77}" type="pres">
      <dgm:prSet presAssocID="{93309309-FA35-4B60-83CD-81C22372932E}" presName="bullet5b" presStyleLbl="node1" presStyleIdx="1" presStyleCnt="5" custLinFactNeighborY="-74630"/>
      <dgm:spPr/>
    </dgm:pt>
    <dgm:pt modelId="{3D8F43CC-3B56-4012-9CDA-F28250875D1F}" type="pres">
      <dgm:prSet presAssocID="{93309309-FA35-4B60-83CD-81C22372932E}" presName="textBox5b" presStyleLbl="revTx" presStyleIdx="1" presStyleCnt="5" custScaleX="176612" custScaleY="101692" custLinFactNeighborX="-80884" custLinFactNeighborY="-52213">
        <dgm:presLayoutVars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3B497021-5484-4F51-B68D-AAE400C42D98}" type="pres">
      <dgm:prSet presAssocID="{0833FFC0-541D-46D8-A9CE-1334BC821EC4}" presName="bullet5c" presStyleLbl="node1" presStyleIdx="2" presStyleCnt="5" custLinFactX="46591" custLinFactY="-21028" custLinFactNeighborX="100000" custLinFactNeighborY="-100000"/>
      <dgm:spPr/>
    </dgm:pt>
    <dgm:pt modelId="{271900FE-9D5A-4721-9AB3-2AA97859477D}" type="pres">
      <dgm:prSet presAssocID="{0833FFC0-541D-46D8-A9CE-1334BC821EC4}" presName="textBox5c" presStyleLbl="revTx" presStyleIdx="2" presStyleCnt="5" custScaleX="122641" custLinFactNeighborX="3931" custLinFactNeighborY="2089">
        <dgm:presLayoutVars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3CA1D2D1-F709-4157-BEB9-CB2A07CC7F74}" type="pres">
      <dgm:prSet presAssocID="{C3DBC2F9-9DFE-4079-8394-4562E35A8FF3}" presName="bullet5d" presStyleLbl="node1" presStyleIdx="3" presStyleCnt="5" custLinFactNeighborX="-42266" custLinFactNeighborY="-39103"/>
      <dgm:spPr/>
    </dgm:pt>
    <dgm:pt modelId="{7AF0F862-B2F2-4F0C-AE07-2ABADA45BCA5}" type="pres">
      <dgm:prSet presAssocID="{C3DBC2F9-9DFE-4079-8394-4562E35A8FF3}" presName="textBox5d" presStyleLbl="revTx" presStyleIdx="3" presStyleCnt="5" custScaleX="131933" custLinFactNeighborX="-59209" custLinFactNeighborY="-42315">
        <dgm:presLayoutVars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B0CA96FF-84CA-43F2-A825-30174ACAAE8C}" type="pres">
      <dgm:prSet presAssocID="{729D4D69-9755-414E-980B-3EDB724A6B69}" presName="bullet5e" presStyleLbl="node1" presStyleIdx="4" presStyleCnt="5" custLinFactNeighborX="-5573" custLinFactNeighborY="-72028"/>
      <dgm:spPr/>
    </dgm:pt>
    <dgm:pt modelId="{1E73F51C-23EE-4FC1-8BF4-F6DC05FC6D0F}" type="pres">
      <dgm:prSet presAssocID="{729D4D69-9755-414E-980B-3EDB724A6B69}" presName="textBox5e" presStyleLbl="revTx" presStyleIdx="4" presStyleCnt="5" custScaleX="128679" custScaleY="23719" custLinFactNeighborX="-16702" custLinFactNeighborY="-34113">
        <dgm:presLayoutVars>
          <dgm:bulletEnabled val="1"/>
        </dgm:presLayoutVars>
      </dgm:prSet>
      <dgm:spPr/>
      <dgm:t>
        <a:bodyPr/>
        <a:lstStyle/>
        <a:p>
          <a:endParaRPr lang="ca-ES"/>
        </a:p>
      </dgm:t>
    </dgm:pt>
  </dgm:ptLst>
  <dgm:cxnLst>
    <dgm:cxn modelId="{9CED0D6F-9C39-4044-8FDB-03E8DA17B190}" srcId="{A7464637-9E56-4B3B-B132-29D63ABC5EA8}" destId="{45EEC67B-11BF-4B53-A4C0-C7256A9BE834}" srcOrd="0" destOrd="0" parTransId="{2B37226C-6FAB-461B-BB40-845CCED6ED92}" sibTransId="{D87CCD07-6628-4A44-A689-750E95ECA716}"/>
    <dgm:cxn modelId="{EE85CD96-050A-45FB-91DC-04184711380F}" type="presOf" srcId="{93309309-FA35-4B60-83CD-81C22372932E}" destId="{3D8F43CC-3B56-4012-9CDA-F28250875D1F}" srcOrd="0" destOrd="0" presId="urn:microsoft.com/office/officeart/2005/8/layout/arrow2"/>
    <dgm:cxn modelId="{A575E9FB-B6AF-40F2-B06E-D32FBD15441C}" srcId="{A7464637-9E56-4B3B-B132-29D63ABC5EA8}" destId="{0833FFC0-541D-46D8-A9CE-1334BC821EC4}" srcOrd="2" destOrd="0" parTransId="{ECA5A112-FA37-416C-947B-1428352F3736}" sibTransId="{62B25FA6-AC07-4AA5-A22F-4C57E93F4E0E}"/>
    <dgm:cxn modelId="{F3F640F0-351A-4C8A-A525-8B050F2CB6C7}" type="presOf" srcId="{0833FFC0-541D-46D8-A9CE-1334BC821EC4}" destId="{271900FE-9D5A-4721-9AB3-2AA97859477D}" srcOrd="0" destOrd="0" presId="urn:microsoft.com/office/officeart/2005/8/layout/arrow2"/>
    <dgm:cxn modelId="{C92F81C0-C8B1-4545-9250-F8D73694F4FB}" srcId="{A7464637-9E56-4B3B-B132-29D63ABC5EA8}" destId="{C3DBC2F9-9DFE-4079-8394-4562E35A8FF3}" srcOrd="3" destOrd="0" parTransId="{47B2F551-2EE0-4EC4-BF50-4AF6CBEB9DF5}" sibTransId="{153A84F3-AD31-469E-B322-7D8D194E5B94}"/>
    <dgm:cxn modelId="{15596D34-05CE-4CC0-A62C-192B8DDB62BB}" type="presOf" srcId="{45EEC67B-11BF-4B53-A4C0-C7256A9BE834}" destId="{C12902DD-75E3-4C3B-9A10-9E2662D0E007}" srcOrd="0" destOrd="0" presId="urn:microsoft.com/office/officeart/2005/8/layout/arrow2"/>
    <dgm:cxn modelId="{87C09853-6507-4868-8B8F-7F2CAB5764C4}" srcId="{A7464637-9E56-4B3B-B132-29D63ABC5EA8}" destId="{93309309-FA35-4B60-83CD-81C22372932E}" srcOrd="1" destOrd="0" parTransId="{930762D1-0250-4B01-9DAE-FEC54EE46715}" sibTransId="{8B3E30D8-DEE3-49D3-B504-CEA1689BBBF7}"/>
    <dgm:cxn modelId="{15AED563-A004-4140-B932-7E8AB7BF051E}" type="presOf" srcId="{C3DBC2F9-9DFE-4079-8394-4562E35A8FF3}" destId="{7AF0F862-B2F2-4F0C-AE07-2ABADA45BCA5}" srcOrd="0" destOrd="0" presId="urn:microsoft.com/office/officeart/2005/8/layout/arrow2"/>
    <dgm:cxn modelId="{D3177CEF-4888-4210-8B03-5749E99CA54C}" type="presOf" srcId="{A7464637-9E56-4B3B-B132-29D63ABC5EA8}" destId="{561C9A2F-33A1-44E3-9CD1-81FCBFDF6DC7}" srcOrd="0" destOrd="0" presId="urn:microsoft.com/office/officeart/2005/8/layout/arrow2"/>
    <dgm:cxn modelId="{FCE30C04-2E0E-4C21-853A-F06EB7E9BE5A}" srcId="{A7464637-9E56-4B3B-B132-29D63ABC5EA8}" destId="{729D4D69-9755-414E-980B-3EDB724A6B69}" srcOrd="4" destOrd="0" parTransId="{FD057F36-46AE-468E-9702-529ADDCD6183}" sibTransId="{6DD40EA6-26E1-4C60-B88B-EF77F84C099F}"/>
    <dgm:cxn modelId="{6318BE51-48D0-467A-8FC8-64EBC46C38C0}" type="presOf" srcId="{729D4D69-9755-414E-980B-3EDB724A6B69}" destId="{1E73F51C-23EE-4FC1-8BF4-F6DC05FC6D0F}" srcOrd="0" destOrd="0" presId="urn:microsoft.com/office/officeart/2005/8/layout/arrow2"/>
    <dgm:cxn modelId="{F9B63875-0B99-404E-B65C-7E195893C154}" type="presParOf" srcId="{561C9A2F-33A1-44E3-9CD1-81FCBFDF6DC7}" destId="{1F634DBE-09CA-4833-9B51-BF63D1FF13A1}" srcOrd="0" destOrd="0" presId="urn:microsoft.com/office/officeart/2005/8/layout/arrow2"/>
    <dgm:cxn modelId="{11719985-0971-4161-B036-E98EB24547F9}" type="presParOf" srcId="{561C9A2F-33A1-44E3-9CD1-81FCBFDF6DC7}" destId="{F1E7090D-C76C-41C5-8BE6-B8FA295DDD29}" srcOrd="1" destOrd="0" presId="urn:microsoft.com/office/officeart/2005/8/layout/arrow2"/>
    <dgm:cxn modelId="{67F1F0DC-DF99-475C-98D5-910F11699A1F}" type="presParOf" srcId="{F1E7090D-C76C-41C5-8BE6-B8FA295DDD29}" destId="{259A5FB8-84CC-4E58-905E-5447B3E64AC2}" srcOrd="0" destOrd="0" presId="urn:microsoft.com/office/officeart/2005/8/layout/arrow2"/>
    <dgm:cxn modelId="{E75E121A-13E8-44DD-9B8A-0D902E90B57B}" type="presParOf" srcId="{F1E7090D-C76C-41C5-8BE6-B8FA295DDD29}" destId="{C12902DD-75E3-4C3B-9A10-9E2662D0E007}" srcOrd="1" destOrd="0" presId="urn:microsoft.com/office/officeart/2005/8/layout/arrow2"/>
    <dgm:cxn modelId="{40DF54B2-2ABA-4740-BB9A-20C233B9C5E1}" type="presParOf" srcId="{F1E7090D-C76C-41C5-8BE6-B8FA295DDD29}" destId="{A2A4D6EF-9069-4C1A-925B-48B6D8C20C77}" srcOrd="2" destOrd="0" presId="urn:microsoft.com/office/officeart/2005/8/layout/arrow2"/>
    <dgm:cxn modelId="{13A447C3-6826-4BD3-BF14-BC43538EE736}" type="presParOf" srcId="{F1E7090D-C76C-41C5-8BE6-B8FA295DDD29}" destId="{3D8F43CC-3B56-4012-9CDA-F28250875D1F}" srcOrd="3" destOrd="0" presId="urn:microsoft.com/office/officeart/2005/8/layout/arrow2"/>
    <dgm:cxn modelId="{A41CB89E-E247-48F6-A724-7D058043C174}" type="presParOf" srcId="{F1E7090D-C76C-41C5-8BE6-B8FA295DDD29}" destId="{3B497021-5484-4F51-B68D-AAE400C42D98}" srcOrd="4" destOrd="0" presId="urn:microsoft.com/office/officeart/2005/8/layout/arrow2"/>
    <dgm:cxn modelId="{6253C16B-D226-4D83-A2B7-FA2E04206EF4}" type="presParOf" srcId="{F1E7090D-C76C-41C5-8BE6-B8FA295DDD29}" destId="{271900FE-9D5A-4721-9AB3-2AA97859477D}" srcOrd="5" destOrd="0" presId="urn:microsoft.com/office/officeart/2005/8/layout/arrow2"/>
    <dgm:cxn modelId="{744C1260-8DF2-45A1-A647-F6F3DAB612E3}" type="presParOf" srcId="{F1E7090D-C76C-41C5-8BE6-B8FA295DDD29}" destId="{3CA1D2D1-F709-4157-BEB9-CB2A07CC7F74}" srcOrd="6" destOrd="0" presId="urn:microsoft.com/office/officeart/2005/8/layout/arrow2"/>
    <dgm:cxn modelId="{ED58D27F-38C8-4910-9346-2BA90F41FC61}" type="presParOf" srcId="{F1E7090D-C76C-41C5-8BE6-B8FA295DDD29}" destId="{7AF0F862-B2F2-4F0C-AE07-2ABADA45BCA5}" srcOrd="7" destOrd="0" presId="urn:microsoft.com/office/officeart/2005/8/layout/arrow2"/>
    <dgm:cxn modelId="{7A84ABCB-6E36-4803-AB22-B42372237718}" type="presParOf" srcId="{F1E7090D-C76C-41C5-8BE6-B8FA295DDD29}" destId="{B0CA96FF-84CA-43F2-A825-30174ACAAE8C}" srcOrd="8" destOrd="0" presId="urn:microsoft.com/office/officeart/2005/8/layout/arrow2"/>
    <dgm:cxn modelId="{38328013-5971-46F4-B829-0A19F210420D}" type="presParOf" srcId="{F1E7090D-C76C-41C5-8BE6-B8FA295DDD29}" destId="{1E73F51C-23EE-4FC1-8BF4-F6DC05FC6D0F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C63C2A-6AB9-4068-A7BA-53F51172D4EC}">
      <dsp:nvSpPr>
        <dsp:cNvPr id="0" name=""/>
        <dsp:cNvSpPr/>
      </dsp:nvSpPr>
      <dsp:spPr>
        <a:xfrm>
          <a:off x="3323" y="2268"/>
          <a:ext cx="7010303" cy="1438691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236220" tIns="236220" rIns="236220" bIns="236220" numCol="1" spcCol="1270" anchor="ctr" anchorCtr="0">
          <a:noAutofit/>
        </a:bodyPr>
        <a:lstStyle/>
        <a:p>
          <a:pPr lvl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6200" kern="1200" dirty="0" err="1" smtClean="0"/>
            <a:t>Universities</a:t>
          </a:r>
          <a:endParaRPr lang="ca-ES" sz="6200" kern="1200" dirty="0"/>
        </a:p>
      </dsp:txBody>
      <dsp:txXfrm>
        <a:off x="45461" y="44406"/>
        <a:ext cx="6926027" cy="1354415"/>
      </dsp:txXfrm>
    </dsp:sp>
    <dsp:sp modelId="{3BC8F9C9-8AAE-4148-9791-D3AFB34CC87F}">
      <dsp:nvSpPr>
        <dsp:cNvPr id="0" name=""/>
        <dsp:cNvSpPr/>
      </dsp:nvSpPr>
      <dsp:spPr>
        <a:xfrm>
          <a:off x="3323" y="1564716"/>
          <a:ext cx="1665155" cy="1438691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900" kern="1200" dirty="0" smtClean="0"/>
            <a:t>Departaments &amp; Institutes</a:t>
          </a:r>
          <a:endParaRPr lang="ca-ES" sz="1900" kern="1200" dirty="0"/>
        </a:p>
      </dsp:txBody>
      <dsp:txXfrm>
        <a:off x="45461" y="1606854"/>
        <a:ext cx="1580879" cy="1354415"/>
      </dsp:txXfrm>
    </dsp:sp>
    <dsp:sp modelId="{07E1799E-785C-414F-A5A8-0CA5E76ABECC}">
      <dsp:nvSpPr>
        <dsp:cNvPr id="0" name=""/>
        <dsp:cNvSpPr/>
      </dsp:nvSpPr>
      <dsp:spPr>
        <a:xfrm>
          <a:off x="1808351" y="1564716"/>
          <a:ext cx="1665155" cy="1438691"/>
        </a:xfrm>
        <a:prstGeom prst="roundRect">
          <a:avLst>
            <a:gd name="adj" fmla="val 10000"/>
          </a:avLst>
        </a:prstGeom>
        <a:solidFill>
          <a:schemeClr val="accent4"/>
        </a:solidFill>
        <a:ln w="25400" cap="flat" cmpd="sng" algn="ctr">
          <a:solidFill>
            <a:schemeClr val="accent4">
              <a:shade val="50000"/>
            </a:schemeClr>
          </a:solidFill>
          <a:prstDash val="solid"/>
        </a:ln>
        <a:effectLst/>
      </dsp:spPr>
      <dsp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900" kern="1200" dirty="0" err="1" smtClean="0"/>
            <a:t>Research</a:t>
          </a:r>
          <a:r>
            <a:rPr lang="ca-ES" sz="1900" kern="1200" dirty="0" smtClean="0"/>
            <a:t> </a:t>
          </a:r>
          <a:r>
            <a:rPr lang="ca-ES" sz="1900" kern="1200" dirty="0" err="1" smtClean="0"/>
            <a:t>groups</a:t>
          </a:r>
          <a:endParaRPr lang="ca-ES" sz="1900" kern="1200" dirty="0"/>
        </a:p>
      </dsp:txBody>
      <dsp:txXfrm>
        <a:off x="1850489" y="1606854"/>
        <a:ext cx="1580879" cy="1354415"/>
      </dsp:txXfrm>
    </dsp:sp>
    <dsp:sp modelId="{3A284DCD-C090-48FC-946A-260BB3291BED}">
      <dsp:nvSpPr>
        <dsp:cNvPr id="0" name=""/>
        <dsp:cNvSpPr/>
      </dsp:nvSpPr>
      <dsp:spPr>
        <a:xfrm>
          <a:off x="3613379" y="1564716"/>
          <a:ext cx="3400246" cy="1438691"/>
        </a:xfrm>
        <a:prstGeom prst="roundRect">
          <a:avLst>
            <a:gd name="adj" fmla="val 10000"/>
          </a:avLst>
        </a:prstGeom>
        <a:solidFill>
          <a:schemeClr val="accent6"/>
        </a:solidFill>
        <a:ln w="25400" cap="flat" cmpd="sng" algn="ctr">
          <a:solidFill>
            <a:schemeClr val="accent6">
              <a:shade val="50000"/>
            </a:schemeClr>
          </a:solidFill>
          <a:prstDash val="solid"/>
        </a:ln>
        <a:effectLst/>
      </dsp:spPr>
      <dsp:style>
        <a:lnRef idx="2">
          <a:schemeClr val="accent6">
            <a:shade val="50000"/>
          </a:schemeClr>
        </a:lnRef>
        <a:fillRef idx="1">
          <a:schemeClr val="accent6"/>
        </a:fillRef>
        <a:effectRef idx="0">
          <a:schemeClr val="accent6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900" kern="1200" dirty="0" err="1" smtClean="0"/>
            <a:t>Researchers</a:t>
          </a:r>
          <a:endParaRPr lang="ca-ES" sz="1900" kern="1200" dirty="0" smtClean="0"/>
        </a:p>
      </dsp:txBody>
      <dsp:txXfrm>
        <a:off x="3655517" y="1606854"/>
        <a:ext cx="3315970" cy="1354415"/>
      </dsp:txXfrm>
    </dsp:sp>
    <dsp:sp modelId="{9F2BB5D7-264D-412C-8894-2A14B3198352}">
      <dsp:nvSpPr>
        <dsp:cNvPr id="0" name=""/>
        <dsp:cNvSpPr/>
      </dsp:nvSpPr>
      <dsp:spPr>
        <a:xfrm>
          <a:off x="3613379" y="3127164"/>
          <a:ext cx="1665155" cy="1438691"/>
        </a:xfrm>
        <a:prstGeom prst="roundRect">
          <a:avLst>
            <a:gd name="adj" fmla="val 10000"/>
          </a:avLst>
        </a:prstGeom>
        <a:solidFill>
          <a:schemeClr val="accent5"/>
        </a:solidFill>
        <a:ln w="25400" cap="flat" cmpd="sng" algn="ctr">
          <a:solidFill>
            <a:schemeClr val="accent5">
              <a:shade val="50000"/>
            </a:schemeClr>
          </a:solidFill>
          <a:prstDash val="solid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900" kern="1200" dirty="0" err="1" smtClean="0"/>
            <a:t>Research</a:t>
          </a:r>
          <a:r>
            <a:rPr lang="ca-ES" sz="1900" kern="1200" dirty="0" smtClean="0"/>
            <a:t> </a:t>
          </a:r>
          <a:r>
            <a:rPr lang="ca-ES" sz="1900" kern="1200" dirty="0" err="1" smtClean="0"/>
            <a:t>projects</a:t>
          </a:r>
          <a:endParaRPr lang="ca-ES" sz="1900" kern="1200" dirty="0"/>
        </a:p>
      </dsp:txBody>
      <dsp:txXfrm>
        <a:off x="3655517" y="3169302"/>
        <a:ext cx="1580879" cy="1354415"/>
      </dsp:txXfrm>
    </dsp:sp>
    <dsp:sp modelId="{8DAE486F-965B-48D1-9265-29693D2502C7}">
      <dsp:nvSpPr>
        <dsp:cNvPr id="0" name=""/>
        <dsp:cNvSpPr/>
      </dsp:nvSpPr>
      <dsp:spPr>
        <a:xfrm>
          <a:off x="5348471" y="3127164"/>
          <a:ext cx="1665155" cy="1438691"/>
        </a:xfrm>
        <a:prstGeom prst="roundRect">
          <a:avLst>
            <a:gd name="adj" fmla="val 10000"/>
          </a:avLst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900" kern="1200" dirty="0" err="1" smtClean="0"/>
            <a:t>Publications</a:t>
          </a:r>
          <a:endParaRPr lang="ca-ES" sz="1900" kern="1200" dirty="0" smtClean="0"/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900" kern="1200" dirty="0" smtClean="0"/>
            <a:t>(Articles + </a:t>
          </a:r>
          <a:r>
            <a:rPr lang="ca-ES" sz="1900" kern="1200" dirty="0" err="1" smtClean="0"/>
            <a:t>Books</a:t>
          </a:r>
          <a:r>
            <a:rPr lang="ca-ES" sz="1900" kern="1200" dirty="0" smtClean="0"/>
            <a:t>+ </a:t>
          </a:r>
          <a:r>
            <a:rPr lang="ca-ES" sz="1900" kern="1200" dirty="0" err="1" smtClean="0"/>
            <a:t>ETDs</a:t>
          </a:r>
          <a:r>
            <a:rPr lang="ca-ES" sz="1900" kern="1200" dirty="0" smtClean="0"/>
            <a:t>)</a:t>
          </a:r>
          <a:endParaRPr lang="ca-ES" sz="1900" kern="1200" dirty="0"/>
        </a:p>
      </dsp:txBody>
      <dsp:txXfrm>
        <a:off x="5390609" y="3169302"/>
        <a:ext cx="1580879" cy="135441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6FA9CF-4716-49B9-87DB-9B1CE232F299}">
      <dsp:nvSpPr>
        <dsp:cNvPr id="0" name=""/>
        <dsp:cNvSpPr/>
      </dsp:nvSpPr>
      <dsp:spPr>
        <a:xfrm>
          <a:off x="4252" y="0"/>
          <a:ext cx="4090813" cy="4968551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4400" b="1" kern="1200" dirty="0" err="1" smtClean="0"/>
            <a:t>DSpace</a:t>
          </a:r>
          <a:endParaRPr lang="ca-ES" sz="6500" b="1" kern="1200" dirty="0"/>
        </a:p>
      </dsp:txBody>
      <dsp:txXfrm>
        <a:off x="4252" y="0"/>
        <a:ext cx="4090813" cy="1490565"/>
      </dsp:txXfrm>
    </dsp:sp>
    <dsp:sp modelId="{68C8839F-9B83-4216-907C-840A40056D65}">
      <dsp:nvSpPr>
        <dsp:cNvPr id="0" name=""/>
        <dsp:cNvSpPr/>
      </dsp:nvSpPr>
      <dsp:spPr>
        <a:xfrm>
          <a:off x="432053" y="1429300"/>
          <a:ext cx="3272651" cy="45943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58420" tIns="43815" rIns="5842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2300" kern="1200" dirty="0" err="1" smtClean="0"/>
            <a:t>Publication</a:t>
          </a:r>
          <a:endParaRPr lang="ca-ES" sz="2300" kern="1200" dirty="0"/>
        </a:p>
      </dsp:txBody>
      <dsp:txXfrm>
        <a:off x="445509" y="1442756"/>
        <a:ext cx="3245739" cy="432525"/>
      </dsp:txXfrm>
    </dsp:sp>
    <dsp:sp modelId="{0BC3343A-A3F1-4493-80F3-BAB1E9B88295}">
      <dsp:nvSpPr>
        <dsp:cNvPr id="0" name=""/>
        <dsp:cNvSpPr/>
      </dsp:nvSpPr>
      <dsp:spPr>
        <a:xfrm>
          <a:off x="4401877" y="0"/>
          <a:ext cx="4090813" cy="4968551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4400" b="1" kern="1200" dirty="0" err="1" smtClean="0"/>
            <a:t>CRIS</a:t>
          </a:r>
          <a:r>
            <a:rPr lang="ca-ES" sz="4400" b="1" kern="1200" dirty="0" smtClean="0"/>
            <a:t> </a:t>
          </a:r>
          <a:r>
            <a:rPr lang="ca-ES" sz="4400" b="1" kern="1200" dirty="0" err="1" smtClean="0"/>
            <a:t>module</a:t>
          </a:r>
          <a:endParaRPr lang="ca-ES" sz="4400" b="1" kern="1200" dirty="0" smtClean="0"/>
        </a:p>
      </dsp:txBody>
      <dsp:txXfrm>
        <a:off x="4401877" y="0"/>
        <a:ext cx="4090813" cy="1490565"/>
      </dsp:txXfrm>
    </dsp:sp>
    <dsp:sp modelId="{2636EB8B-FF34-45C2-A475-3D2CB0B2C414}">
      <dsp:nvSpPr>
        <dsp:cNvPr id="0" name=""/>
        <dsp:cNvSpPr/>
      </dsp:nvSpPr>
      <dsp:spPr>
        <a:xfrm>
          <a:off x="4824540" y="1432517"/>
          <a:ext cx="3272651" cy="43800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  <dsp:txBody>
        <a:bodyPr spcFirstLastPara="0" vert="horz" wrap="square" lIns="58420" tIns="43815" rIns="5842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2300" kern="1200" dirty="0" err="1" smtClean="0"/>
            <a:t>Person</a:t>
          </a:r>
          <a:endParaRPr lang="ca-ES" sz="2300" b="1" kern="1200" dirty="0" smtClean="0"/>
        </a:p>
      </dsp:txBody>
      <dsp:txXfrm>
        <a:off x="4837369" y="1445346"/>
        <a:ext cx="3246993" cy="412347"/>
      </dsp:txXfrm>
    </dsp:sp>
    <dsp:sp modelId="{75CD5805-BB45-4B8D-95EA-8CAE31F472BE}">
      <dsp:nvSpPr>
        <dsp:cNvPr id="0" name=""/>
        <dsp:cNvSpPr/>
      </dsp:nvSpPr>
      <dsp:spPr>
        <a:xfrm>
          <a:off x="4824540" y="2722493"/>
          <a:ext cx="3272651" cy="45780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shade val="51000"/>
                <a:satMod val="130000"/>
              </a:schemeClr>
            </a:gs>
            <a:gs pos="80000">
              <a:schemeClr val="accent5">
                <a:shade val="93000"/>
                <a:satMod val="130000"/>
              </a:schemeClr>
            </a:gs>
            <a:gs pos="100000">
              <a:schemeClr val="accent5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horz" wrap="square" lIns="58420" tIns="43815" rIns="5842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2300" kern="1200" dirty="0" smtClean="0"/>
            <a:t>Organization</a:t>
          </a:r>
          <a:endParaRPr lang="ca-ES" sz="2300" kern="1200" dirty="0"/>
        </a:p>
      </dsp:txBody>
      <dsp:txXfrm>
        <a:off x="4837949" y="2735902"/>
        <a:ext cx="3245833" cy="430990"/>
      </dsp:txXfrm>
    </dsp:sp>
    <dsp:sp modelId="{EAE458BE-7162-44DA-B501-D5E11D397C8D}">
      <dsp:nvSpPr>
        <dsp:cNvPr id="0" name=""/>
        <dsp:cNvSpPr/>
      </dsp:nvSpPr>
      <dsp:spPr>
        <a:xfrm>
          <a:off x="504051" y="2722495"/>
          <a:ext cx="3272651" cy="4578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8420" tIns="43815" rIns="5842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2300" kern="1200" dirty="0" smtClean="0"/>
            <a:t>Organization</a:t>
          </a:r>
          <a:endParaRPr lang="ca-ES" sz="2300" kern="1200" dirty="0"/>
        </a:p>
      </dsp:txBody>
      <dsp:txXfrm>
        <a:off x="517460" y="2735904"/>
        <a:ext cx="3245833" cy="430990"/>
      </dsp:txXfrm>
    </dsp:sp>
    <dsp:sp modelId="{E5ABF5F7-8830-4CA1-B721-B525D35D57CD}">
      <dsp:nvSpPr>
        <dsp:cNvPr id="0" name=""/>
        <dsp:cNvSpPr/>
      </dsp:nvSpPr>
      <dsp:spPr>
        <a:xfrm>
          <a:off x="4824540" y="4083742"/>
          <a:ext cx="3272651" cy="45405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8420" tIns="43815" rIns="5842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2300" kern="1200" dirty="0" smtClean="0"/>
            <a:t>Project</a:t>
          </a:r>
          <a:endParaRPr lang="ca-ES" sz="2300" kern="1200" dirty="0"/>
        </a:p>
      </dsp:txBody>
      <dsp:txXfrm>
        <a:off x="4837839" y="4097041"/>
        <a:ext cx="3246053" cy="42745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6FA9CF-4716-49B9-87DB-9B1CE232F299}">
      <dsp:nvSpPr>
        <dsp:cNvPr id="0" name=""/>
        <dsp:cNvSpPr/>
      </dsp:nvSpPr>
      <dsp:spPr>
        <a:xfrm>
          <a:off x="4252" y="0"/>
          <a:ext cx="4090813" cy="504055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4400" b="1" kern="1200" dirty="0" err="1" smtClean="0"/>
            <a:t>DSpace</a:t>
          </a:r>
          <a:endParaRPr lang="ca-ES" sz="6500" b="1" kern="1200" dirty="0"/>
        </a:p>
      </dsp:txBody>
      <dsp:txXfrm>
        <a:off x="4252" y="0"/>
        <a:ext cx="4090813" cy="1512168"/>
      </dsp:txXfrm>
    </dsp:sp>
    <dsp:sp modelId="{68C8839F-9B83-4216-907C-840A40056D65}">
      <dsp:nvSpPr>
        <dsp:cNvPr id="0" name=""/>
        <dsp:cNvSpPr/>
      </dsp:nvSpPr>
      <dsp:spPr>
        <a:xfrm>
          <a:off x="432053" y="1501814"/>
          <a:ext cx="3272651" cy="36249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600" kern="1200" dirty="0" err="1" smtClean="0"/>
            <a:t>Publication</a:t>
          </a:r>
          <a:endParaRPr lang="ca-ES" sz="1500" kern="1200" dirty="0"/>
        </a:p>
      </dsp:txBody>
      <dsp:txXfrm>
        <a:off x="442670" y="1512431"/>
        <a:ext cx="3251417" cy="341262"/>
      </dsp:txXfrm>
    </dsp:sp>
    <dsp:sp modelId="{0BC3343A-A3F1-4493-80F3-BAB1E9B88295}">
      <dsp:nvSpPr>
        <dsp:cNvPr id="0" name=""/>
        <dsp:cNvSpPr/>
      </dsp:nvSpPr>
      <dsp:spPr>
        <a:xfrm>
          <a:off x="4401877" y="0"/>
          <a:ext cx="4090813" cy="504055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4400" b="1" kern="1200" dirty="0" err="1" smtClean="0"/>
            <a:t>CRIS</a:t>
          </a:r>
          <a:r>
            <a:rPr lang="ca-ES" sz="4400" b="1" kern="1200" dirty="0" smtClean="0"/>
            <a:t> </a:t>
          </a:r>
          <a:r>
            <a:rPr lang="ca-ES" sz="4400" b="1" kern="1200" dirty="0" err="1" smtClean="0"/>
            <a:t>module</a:t>
          </a:r>
          <a:endParaRPr lang="ca-ES" sz="4400" b="1" kern="1200" dirty="0" smtClean="0"/>
        </a:p>
      </dsp:txBody>
      <dsp:txXfrm>
        <a:off x="4401877" y="0"/>
        <a:ext cx="4090813" cy="1512168"/>
      </dsp:txXfrm>
    </dsp:sp>
    <dsp:sp modelId="{2636EB8B-FF34-45C2-A475-3D2CB0B2C414}">
      <dsp:nvSpPr>
        <dsp:cNvPr id="0" name=""/>
        <dsp:cNvSpPr/>
      </dsp:nvSpPr>
      <dsp:spPr>
        <a:xfrm>
          <a:off x="4824540" y="2067584"/>
          <a:ext cx="3272651" cy="30468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600" kern="1200" dirty="0" err="1" smtClean="0"/>
            <a:t>Person</a:t>
          </a:r>
          <a:r>
            <a:rPr lang="ca-ES" sz="1600" kern="1200" dirty="0" smtClean="0"/>
            <a:t>. </a:t>
          </a:r>
          <a:r>
            <a:rPr lang="ca-ES" sz="1600" kern="1200" dirty="0" err="1" smtClean="0"/>
            <a:t>Researcher</a:t>
          </a:r>
          <a:endParaRPr lang="ca-ES" sz="1600" b="1" kern="1200" dirty="0" smtClean="0"/>
        </a:p>
      </dsp:txBody>
      <dsp:txXfrm>
        <a:off x="4833464" y="2076508"/>
        <a:ext cx="3254803" cy="286837"/>
      </dsp:txXfrm>
    </dsp:sp>
    <dsp:sp modelId="{75CD5805-BB45-4B8D-95EA-8CAE31F472BE}">
      <dsp:nvSpPr>
        <dsp:cNvPr id="0" name=""/>
        <dsp:cNvSpPr/>
      </dsp:nvSpPr>
      <dsp:spPr>
        <a:xfrm>
          <a:off x="4824540" y="2575128"/>
          <a:ext cx="3272651" cy="28819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shade val="51000"/>
                <a:satMod val="130000"/>
              </a:schemeClr>
            </a:gs>
            <a:gs pos="80000">
              <a:schemeClr val="accent5">
                <a:shade val="93000"/>
                <a:satMod val="130000"/>
              </a:schemeClr>
            </a:gs>
            <a:gs pos="100000">
              <a:schemeClr val="accent5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600" kern="1200" dirty="0" smtClean="0"/>
            <a:t>Organization. </a:t>
          </a:r>
          <a:r>
            <a:rPr lang="ca-ES" sz="1600" kern="1200" dirty="0" err="1" smtClean="0"/>
            <a:t>Research</a:t>
          </a:r>
          <a:r>
            <a:rPr lang="ca-ES" sz="1600" kern="1200" dirty="0" smtClean="0"/>
            <a:t> </a:t>
          </a:r>
          <a:r>
            <a:rPr lang="ca-ES" sz="1600" kern="1200" dirty="0" err="1" smtClean="0"/>
            <a:t>group</a:t>
          </a:r>
          <a:endParaRPr lang="ca-ES" sz="1600" kern="1200" dirty="0"/>
        </a:p>
      </dsp:txBody>
      <dsp:txXfrm>
        <a:off x="4832981" y="2583569"/>
        <a:ext cx="3255769" cy="271311"/>
      </dsp:txXfrm>
    </dsp:sp>
    <dsp:sp modelId="{EAE458BE-7162-44DA-B501-D5E11D397C8D}">
      <dsp:nvSpPr>
        <dsp:cNvPr id="0" name=""/>
        <dsp:cNvSpPr/>
      </dsp:nvSpPr>
      <dsp:spPr>
        <a:xfrm>
          <a:off x="432053" y="2554804"/>
          <a:ext cx="3272651" cy="2881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600" kern="1200" dirty="0" smtClean="0"/>
            <a:t>Organization. University -&gt; </a:t>
          </a:r>
          <a:r>
            <a:rPr lang="ca-ES" sz="1600" kern="1200" dirty="0" err="1" smtClean="0"/>
            <a:t>comunities</a:t>
          </a:r>
          <a:endParaRPr lang="ca-ES" sz="1600" kern="1200" dirty="0"/>
        </a:p>
      </dsp:txBody>
      <dsp:txXfrm>
        <a:off x="440494" y="2563245"/>
        <a:ext cx="3255769" cy="271311"/>
      </dsp:txXfrm>
    </dsp:sp>
    <dsp:sp modelId="{5EEBAFC3-D577-4D89-9FF3-59FE4AF69645}">
      <dsp:nvSpPr>
        <dsp:cNvPr id="0" name=""/>
        <dsp:cNvSpPr/>
      </dsp:nvSpPr>
      <dsp:spPr>
        <a:xfrm>
          <a:off x="432053" y="2969090"/>
          <a:ext cx="3272651" cy="28819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shade val="51000"/>
                <a:satMod val="130000"/>
              </a:schemeClr>
            </a:gs>
            <a:gs pos="80000">
              <a:schemeClr val="accent5">
                <a:shade val="93000"/>
                <a:satMod val="130000"/>
              </a:schemeClr>
            </a:gs>
            <a:gs pos="100000">
              <a:schemeClr val="accent5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400" kern="1200" dirty="0" smtClean="0"/>
            <a:t>Organization. </a:t>
          </a:r>
          <a:r>
            <a:rPr lang="ca-ES" sz="1400" kern="1200" dirty="0" err="1" smtClean="0"/>
            <a:t>Department</a:t>
          </a:r>
          <a:r>
            <a:rPr lang="ca-ES" sz="1400" kern="1200" dirty="0" smtClean="0"/>
            <a:t> -&gt; </a:t>
          </a:r>
          <a:r>
            <a:rPr lang="ca-ES" sz="1400" kern="1200" dirty="0" err="1" smtClean="0"/>
            <a:t>collections</a:t>
          </a:r>
          <a:endParaRPr lang="ca-ES" sz="1400" kern="1200" dirty="0"/>
        </a:p>
      </dsp:txBody>
      <dsp:txXfrm>
        <a:off x="440494" y="2977531"/>
        <a:ext cx="3255769" cy="271311"/>
      </dsp:txXfrm>
    </dsp:sp>
    <dsp:sp modelId="{C9837A51-CFD6-4AD1-A0C2-5094D08B430B}">
      <dsp:nvSpPr>
        <dsp:cNvPr id="0" name=""/>
        <dsp:cNvSpPr/>
      </dsp:nvSpPr>
      <dsp:spPr>
        <a:xfrm>
          <a:off x="432053" y="2077712"/>
          <a:ext cx="3272651" cy="28819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600" kern="1200" dirty="0" err="1" smtClean="0"/>
            <a:t>Author</a:t>
          </a:r>
          <a:endParaRPr lang="ca-ES" sz="1500" kern="1200" dirty="0"/>
        </a:p>
      </dsp:txBody>
      <dsp:txXfrm>
        <a:off x="440494" y="2086153"/>
        <a:ext cx="3255769" cy="271311"/>
      </dsp:txXfrm>
    </dsp:sp>
    <dsp:sp modelId="{E5ABF5F7-8830-4CA1-B721-B525D35D57CD}">
      <dsp:nvSpPr>
        <dsp:cNvPr id="0" name=""/>
        <dsp:cNvSpPr/>
      </dsp:nvSpPr>
      <dsp:spPr>
        <a:xfrm>
          <a:off x="4824540" y="3935785"/>
          <a:ext cx="3272651" cy="32615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6"/>
        </a:lnRef>
        <a:fillRef idx="3">
          <a:schemeClr val="accent6"/>
        </a:fillRef>
        <a:effectRef idx="2">
          <a:schemeClr val="accent6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600" kern="1200" dirty="0" smtClean="0"/>
            <a:t>Project</a:t>
          </a:r>
          <a:endParaRPr lang="ca-ES" sz="1200" kern="1200" dirty="0"/>
        </a:p>
      </dsp:txBody>
      <dsp:txXfrm>
        <a:off x="4834093" y="3945338"/>
        <a:ext cx="3253545" cy="30704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634DBE-09CA-4833-9B51-BF63D1FF13A1}">
      <dsp:nvSpPr>
        <dsp:cNvPr id="0" name=""/>
        <dsp:cNvSpPr/>
      </dsp:nvSpPr>
      <dsp:spPr>
        <a:xfrm>
          <a:off x="-127004" y="161"/>
          <a:ext cx="8856983" cy="5535614"/>
        </a:xfrm>
        <a:prstGeom prst="swooshArrow">
          <a:avLst>
            <a:gd name="adj1" fmla="val 25000"/>
            <a:gd name="adj2" fmla="val 25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9A5FB8-84CC-4E58-905E-5447B3E64AC2}">
      <dsp:nvSpPr>
        <dsp:cNvPr id="0" name=""/>
        <dsp:cNvSpPr/>
      </dsp:nvSpPr>
      <dsp:spPr>
        <a:xfrm>
          <a:off x="745408" y="4075371"/>
          <a:ext cx="203710" cy="20371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12902DD-75E3-4C3B-9A10-9E2662D0E007}">
      <dsp:nvSpPr>
        <dsp:cNvPr id="0" name=""/>
        <dsp:cNvSpPr/>
      </dsp:nvSpPr>
      <dsp:spPr>
        <a:xfrm>
          <a:off x="543169" y="4536500"/>
          <a:ext cx="2939879" cy="13174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42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tabLst>
              <a:tab pos="2147888" algn="l"/>
            </a:tabLst>
          </a:pPr>
          <a:r>
            <a:rPr lang="ca-ES" sz="1600" b="1" kern="1200" dirty="0" err="1" smtClean="0"/>
            <a:t>Step</a:t>
          </a:r>
          <a:r>
            <a:rPr lang="ca-ES" sz="1600" b="1" kern="1200" dirty="0" smtClean="0"/>
            <a:t> 1: </a:t>
          </a:r>
          <a:r>
            <a:rPr lang="ca-ES" sz="1600" b="1" kern="1200" dirty="0" err="1" smtClean="0"/>
            <a:t>prototipe</a:t>
          </a:r>
          <a:endParaRPr lang="ca-ES" sz="1600" b="1" kern="1200" dirty="0" smtClean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tabLst>
              <a:tab pos="2147888" algn="l"/>
            </a:tabLst>
          </a:pPr>
          <a:r>
            <a:rPr lang="ca-ES" sz="1200" kern="1200" dirty="0" err="1" smtClean="0"/>
            <a:t>Sample</a:t>
          </a:r>
          <a:r>
            <a:rPr lang="ca-ES" sz="1200" kern="1200" dirty="0" smtClean="0"/>
            <a:t> data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tabLst>
              <a:tab pos="2147888" algn="l"/>
            </a:tabLst>
          </a:pPr>
          <a:r>
            <a:rPr lang="ca-ES" sz="1200" kern="1200" dirty="0" smtClean="0"/>
            <a:t>Manual </a:t>
          </a:r>
          <a:r>
            <a:rPr lang="ca-ES" sz="1200" kern="1200" dirty="0" err="1" smtClean="0"/>
            <a:t>entry</a:t>
          </a:r>
          <a:endParaRPr lang="ca-ES" sz="1600" b="1" kern="1200" dirty="0"/>
        </a:p>
      </dsp:txBody>
      <dsp:txXfrm>
        <a:off x="543169" y="4536500"/>
        <a:ext cx="2939879" cy="1317476"/>
      </dsp:txXfrm>
    </dsp:sp>
    <dsp:sp modelId="{A2A4D6EF-9069-4C1A-925B-48B6D8C20C77}">
      <dsp:nvSpPr>
        <dsp:cNvPr id="0" name=""/>
        <dsp:cNvSpPr/>
      </dsp:nvSpPr>
      <dsp:spPr>
        <a:xfrm>
          <a:off x="1848102" y="3065525"/>
          <a:ext cx="318851" cy="31885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D8F43CC-3B56-4012-9CDA-F28250875D1F}">
      <dsp:nvSpPr>
        <dsp:cNvPr id="0" name=""/>
        <dsp:cNvSpPr/>
      </dsp:nvSpPr>
      <dsp:spPr>
        <a:xfrm>
          <a:off x="255126" y="2232247"/>
          <a:ext cx="2596654" cy="23586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53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600" b="1" kern="1200" dirty="0" err="1" smtClean="0"/>
            <a:t>Step</a:t>
          </a:r>
          <a:r>
            <a:rPr lang="ca-ES" sz="1600" b="1" kern="1200" dirty="0" smtClean="0"/>
            <a:t> 2: </a:t>
          </a:r>
          <a:r>
            <a:rPr lang="ca-ES" sz="1600" b="1" kern="1200" dirty="0" err="1" smtClean="0"/>
            <a:t>first</a:t>
          </a:r>
          <a:r>
            <a:rPr lang="ca-ES" sz="1600" b="1" kern="1200" dirty="0" smtClean="0"/>
            <a:t> </a:t>
          </a:r>
          <a:r>
            <a:rPr lang="ca-ES" sz="1600" b="1" kern="1200" dirty="0" err="1" smtClean="0"/>
            <a:t>batch</a:t>
          </a:r>
          <a:r>
            <a:rPr lang="ca-ES" sz="1600" b="1" kern="1200" dirty="0" smtClean="0"/>
            <a:t> </a:t>
          </a:r>
          <a:r>
            <a:rPr lang="ca-ES" sz="1600" b="1" kern="1200" dirty="0" err="1" smtClean="0"/>
            <a:t>load</a:t>
          </a:r>
          <a:endParaRPr lang="ca-ES" sz="1600" b="1" kern="1200" dirty="0" smtClean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200" kern="1200" dirty="0" smtClean="0"/>
            <a:t>Data </a:t>
          </a:r>
          <a:r>
            <a:rPr lang="ca-ES" sz="1200" kern="1200" dirty="0" err="1" smtClean="0"/>
            <a:t>sample</a:t>
          </a:r>
          <a:r>
            <a:rPr lang="ca-ES" sz="1200" kern="1200" dirty="0" smtClean="0"/>
            <a:t> </a:t>
          </a:r>
          <a:r>
            <a:rPr lang="ca-ES" sz="1200" kern="1200" dirty="0" err="1" smtClean="0"/>
            <a:t>from</a:t>
          </a:r>
          <a:r>
            <a:rPr lang="ca-ES" sz="1200" kern="1200" dirty="0" smtClean="0"/>
            <a:t> all </a:t>
          </a:r>
          <a:r>
            <a:rPr lang="ca-ES" sz="1200" kern="1200" dirty="0" err="1" smtClean="0"/>
            <a:t>universities</a:t>
          </a:r>
          <a:r>
            <a:rPr lang="ca-ES" sz="1200" kern="1200" dirty="0" smtClean="0"/>
            <a:t>.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200" kern="1200" dirty="0" err="1" smtClean="0"/>
            <a:t>CSV</a:t>
          </a:r>
          <a:r>
            <a:rPr lang="ca-ES" sz="1200" kern="1200" dirty="0" smtClean="0"/>
            <a:t>/</a:t>
          </a:r>
          <a:r>
            <a:rPr lang="ca-ES" sz="1200" kern="1200" dirty="0" err="1" smtClean="0"/>
            <a:t>XLS</a:t>
          </a:r>
          <a:r>
            <a:rPr lang="ca-ES" sz="1200" kern="1200" dirty="0" smtClean="0"/>
            <a:t> format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a-ES" sz="1600" b="1" kern="1200" dirty="0"/>
        </a:p>
      </dsp:txBody>
      <dsp:txXfrm>
        <a:off x="255126" y="2232247"/>
        <a:ext cx="2596654" cy="2358667"/>
      </dsp:txXfrm>
    </dsp:sp>
    <dsp:sp modelId="{3B497021-5484-4F51-B68D-AAE400C42D98}">
      <dsp:nvSpPr>
        <dsp:cNvPr id="0" name=""/>
        <dsp:cNvSpPr/>
      </dsp:nvSpPr>
      <dsp:spPr>
        <a:xfrm>
          <a:off x="3888430" y="1944216"/>
          <a:ext cx="425135" cy="42513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71900FE-9D5A-4721-9AB3-2AA97859477D}">
      <dsp:nvSpPr>
        <dsp:cNvPr id="0" name=""/>
        <dsp:cNvSpPr/>
      </dsp:nvSpPr>
      <dsp:spPr>
        <a:xfrm>
          <a:off x="3351471" y="2736306"/>
          <a:ext cx="2096422" cy="31110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5270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600" b="1" kern="1200" dirty="0" err="1" smtClean="0"/>
            <a:t>Step</a:t>
          </a:r>
          <a:r>
            <a:rPr lang="ca-ES" sz="1600" b="1" kern="1200" dirty="0" smtClean="0"/>
            <a:t> 3: full </a:t>
          </a:r>
          <a:r>
            <a:rPr lang="ca-ES" sz="1600" b="1" kern="1200" dirty="0" err="1" smtClean="0"/>
            <a:t>batch</a:t>
          </a:r>
          <a:r>
            <a:rPr lang="ca-ES" sz="1600" b="1" kern="1200" dirty="0" smtClean="0"/>
            <a:t> </a:t>
          </a:r>
          <a:r>
            <a:rPr lang="ca-ES" sz="1600" b="1" kern="1200" dirty="0" err="1" smtClean="0"/>
            <a:t>load</a:t>
          </a:r>
          <a:endParaRPr lang="ca-ES" sz="1600" b="1" kern="1200" dirty="0" smtClean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200" kern="1200" dirty="0" smtClean="0"/>
            <a:t>All data </a:t>
          </a:r>
          <a:r>
            <a:rPr lang="ca-ES" sz="1200" kern="1200" dirty="0" err="1" smtClean="0"/>
            <a:t>from</a:t>
          </a:r>
          <a:r>
            <a:rPr lang="ca-ES" sz="1200" kern="1200" dirty="0" smtClean="0"/>
            <a:t> all </a:t>
          </a:r>
          <a:r>
            <a:rPr lang="ca-ES" sz="1200" kern="1200" dirty="0" err="1" smtClean="0"/>
            <a:t>universities</a:t>
          </a:r>
          <a:r>
            <a:rPr lang="ca-ES" sz="1200" kern="1200" dirty="0" smtClean="0"/>
            <a:t>.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200" kern="1200" dirty="0" err="1" smtClean="0"/>
            <a:t>CSV</a:t>
          </a:r>
          <a:r>
            <a:rPr lang="ca-ES" sz="1200" kern="1200" dirty="0" smtClean="0"/>
            <a:t>/</a:t>
          </a:r>
          <a:r>
            <a:rPr lang="ca-ES" sz="1200" kern="1200" dirty="0" err="1" smtClean="0"/>
            <a:t>XLS</a:t>
          </a:r>
          <a:r>
            <a:rPr lang="ca-ES" sz="1200" kern="1200" dirty="0" smtClean="0"/>
            <a:t> format</a:t>
          </a:r>
          <a:endParaRPr lang="ca-ES" sz="1200" kern="1200" dirty="0"/>
        </a:p>
      </dsp:txBody>
      <dsp:txXfrm>
        <a:off x="3351471" y="2736306"/>
        <a:ext cx="2096422" cy="3111015"/>
      </dsp:txXfrm>
    </dsp:sp>
    <dsp:sp modelId="{3CA1D2D1-F709-4157-BEB9-CB2A07CC7F74}">
      <dsp:nvSpPr>
        <dsp:cNvPr id="0" name=""/>
        <dsp:cNvSpPr/>
      </dsp:nvSpPr>
      <dsp:spPr>
        <a:xfrm>
          <a:off x="4680522" y="1584176"/>
          <a:ext cx="549133" cy="549133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AF0F862-B2F2-4F0C-AE07-2ABADA45BCA5}">
      <dsp:nvSpPr>
        <dsp:cNvPr id="0" name=""/>
        <dsp:cNvSpPr/>
      </dsp:nvSpPr>
      <dsp:spPr>
        <a:xfrm>
          <a:off x="3855529" y="504065"/>
          <a:ext cx="2337056" cy="37088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0974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600" b="1" kern="1200" dirty="0" err="1" smtClean="0"/>
            <a:t>Step</a:t>
          </a:r>
          <a:r>
            <a:rPr lang="ca-ES" sz="1600" b="1" kern="1200" dirty="0" smtClean="0"/>
            <a:t> 4: </a:t>
          </a:r>
          <a:r>
            <a:rPr lang="ca-ES" sz="1600" b="1" kern="1200" dirty="0" err="1" smtClean="0"/>
            <a:t>CERIF</a:t>
          </a:r>
          <a:r>
            <a:rPr lang="ca-ES" sz="1600" b="1" kern="1200" dirty="0" smtClean="0"/>
            <a:t>-XML </a:t>
          </a:r>
          <a:r>
            <a:rPr lang="ca-ES" sz="1600" b="1" kern="1200" dirty="0" err="1" smtClean="0"/>
            <a:t>ingest</a:t>
          </a:r>
          <a:endParaRPr lang="ca-ES" sz="1600" b="1" kern="1200" dirty="0" smtClean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200" kern="1200" dirty="0" err="1" smtClean="0"/>
            <a:t>First</a:t>
          </a:r>
          <a:r>
            <a:rPr lang="ca-ES" sz="1200" kern="1200" dirty="0" smtClean="0"/>
            <a:t> manual </a:t>
          </a:r>
          <a:r>
            <a:rPr lang="ca-ES" sz="1200" kern="1200" dirty="0" err="1" smtClean="0"/>
            <a:t>CERIF</a:t>
          </a:r>
          <a:r>
            <a:rPr lang="ca-ES" sz="1200" kern="1200" dirty="0" smtClean="0"/>
            <a:t>-XML </a:t>
          </a:r>
          <a:r>
            <a:rPr lang="ca-ES" sz="1200" kern="1200" dirty="0" err="1" smtClean="0"/>
            <a:t>ingest</a:t>
          </a:r>
          <a:endParaRPr lang="ca-ES" sz="1200" b="1" kern="1200" dirty="0"/>
        </a:p>
      </dsp:txBody>
      <dsp:txXfrm>
        <a:off x="3855529" y="504065"/>
        <a:ext cx="2337056" cy="3708862"/>
      </dsp:txXfrm>
    </dsp:sp>
    <dsp:sp modelId="{B0CA96FF-84CA-43F2-A825-30174ACAAE8C}">
      <dsp:nvSpPr>
        <dsp:cNvPr id="0" name=""/>
        <dsp:cNvSpPr/>
      </dsp:nvSpPr>
      <dsp:spPr>
        <a:xfrm>
          <a:off x="6569737" y="854288"/>
          <a:ext cx="699701" cy="699701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E73F51C-23EE-4FC1-8BF4-F6DC05FC6D0F}">
      <dsp:nvSpPr>
        <dsp:cNvPr id="0" name=""/>
        <dsp:cNvSpPr/>
      </dsp:nvSpPr>
      <dsp:spPr>
        <a:xfrm>
          <a:off x="6408714" y="1872209"/>
          <a:ext cx="2279415" cy="9663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70757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600" b="1" kern="1200" dirty="0" err="1" smtClean="0"/>
            <a:t>Step</a:t>
          </a:r>
          <a:r>
            <a:rPr lang="ca-ES" sz="1600" b="1" kern="1200" dirty="0" smtClean="0"/>
            <a:t> 5: </a:t>
          </a:r>
          <a:r>
            <a:rPr lang="ca-ES" sz="1600" b="1" kern="1200" dirty="0" err="1" smtClean="0"/>
            <a:t>OAI-PMH</a:t>
          </a:r>
          <a:r>
            <a:rPr lang="ca-ES" sz="1600" b="1" kern="1200" dirty="0" smtClean="0"/>
            <a:t> </a:t>
          </a:r>
          <a:r>
            <a:rPr lang="ca-ES" sz="1600" b="1" kern="1200" dirty="0" err="1" smtClean="0"/>
            <a:t>automatic</a:t>
          </a:r>
          <a:r>
            <a:rPr lang="ca-ES" sz="1600" b="1" kern="1200" dirty="0" smtClean="0"/>
            <a:t> </a:t>
          </a:r>
          <a:r>
            <a:rPr lang="ca-ES" sz="1600" b="1" kern="1200" dirty="0" err="1" smtClean="0"/>
            <a:t>ingest</a:t>
          </a:r>
          <a:r>
            <a:rPr lang="ca-ES" sz="1600" b="1" kern="1200" dirty="0" smtClean="0"/>
            <a:t>.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200" b="0" kern="1200" dirty="0" smtClean="0"/>
            <a:t>Full </a:t>
          </a:r>
          <a:r>
            <a:rPr lang="ca-ES" sz="1200" b="0" kern="1200" dirty="0" err="1" smtClean="0"/>
            <a:t>syncronization</a:t>
          </a:r>
          <a:r>
            <a:rPr lang="ca-ES" sz="1200" b="0" kern="1200" dirty="0" smtClean="0"/>
            <a:t> </a:t>
          </a:r>
          <a:r>
            <a:rPr lang="ca-ES" sz="1200" b="0" kern="1200" dirty="0" err="1" smtClean="0"/>
            <a:t>with</a:t>
          </a:r>
          <a:r>
            <a:rPr lang="ca-ES" sz="1200" b="0" kern="1200" dirty="0" smtClean="0"/>
            <a:t> local </a:t>
          </a:r>
          <a:r>
            <a:rPr lang="ca-ES" sz="1200" b="0" kern="1200" dirty="0" err="1" smtClean="0"/>
            <a:t>CRIS</a:t>
          </a:r>
          <a:r>
            <a:rPr lang="ca-ES" sz="1200" b="0" kern="1200" dirty="0" smtClean="0"/>
            <a:t> </a:t>
          </a:r>
          <a:r>
            <a:rPr lang="ca-ES" sz="1200" b="0" kern="1200" dirty="0" err="1" smtClean="0"/>
            <a:t>systems</a:t>
          </a:r>
          <a:r>
            <a:rPr lang="ca-ES" sz="1200" b="0" kern="1200" dirty="0" smtClean="0"/>
            <a:t>.</a:t>
          </a:r>
          <a:endParaRPr lang="ca-ES" sz="1200" b="0" kern="1200" dirty="0"/>
        </a:p>
      </dsp:txBody>
      <dsp:txXfrm>
        <a:off x="6408714" y="1872209"/>
        <a:ext cx="2279415" cy="9663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 dirty="0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167682" y="9380539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algn="l"/>
            <a:fld id="{EDA6CF73-5B32-4B59-850B-0686AE221736}" type="datetimeFigureOut">
              <a:rPr lang="ca-ES" smtClean="0"/>
              <a:pPr algn="l"/>
              <a:t>11/11/2014</a:t>
            </a:fld>
            <a:endParaRPr lang="ca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3852022" y="2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/>
            </a:lvl1pPr>
          </a:lstStyle>
          <a:p>
            <a:pPr algn="r"/>
            <a:endParaRPr lang="ca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684339" y="9378827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200"/>
            </a:lvl1pPr>
          </a:lstStyle>
          <a:p>
            <a:fld id="{1A9F4608-4A92-4B6E-AE20-E931816FAAA6}" type="slidenum">
              <a:rPr lang="ca-ES" smtClean="0"/>
              <a:t>‹Nº›</a:t>
            </a:fld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19281259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2"/>
            <a:ext cx="2945659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a-ES" altLang="ca-E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6" y="2"/>
            <a:ext cx="2945659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ca-ES" altLang="ca-ES" dirty="0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0275" y="739775"/>
            <a:ext cx="4937125" cy="37036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690270"/>
            <a:ext cx="5438140" cy="4443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a-ES" altLang="ca-ES" smtClean="0"/>
              <a:t>Haga clic para modificar el estilo de texto del patrón</a:t>
            </a:r>
          </a:p>
          <a:p>
            <a:pPr lvl="1"/>
            <a:r>
              <a:rPr lang="ca-ES" altLang="ca-ES" smtClean="0"/>
              <a:t>Segundo nivel</a:t>
            </a:r>
          </a:p>
          <a:p>
            <a:pPr lvl="2"/>
            <a:r>
              <a:rPr lang="ca-ES" altLang="ca-ES" smtClean="0"/>
              <a:t>Tercer nivel</a:t>
            </a:r>
          </a:p>
          <a:p>
            <a:pPr lvl="3"/>
            <a:r>
              <a:rPr lang="ca-ES" altLang="ca-ES" smtClean="0"/>
              <a:t>Cuarto nivel</a:t>
            </a:r>
          </a:p>
          <a:p>
            <a:pPr lvl="4"/>
            <a:r>
              <a:rPr lang="ca-ES" altLang="ca-ES" smtClean="0"/>
              <a:t>Quinto nivel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9378827"/>
            <a:ext cx="2945659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a-ES" altLang="ca-ES" dirty="0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6" y="9378827"/>
            <a:ext cx="2945659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FE31DE8-8CDE-4FE6-A77C-CBE8D30343F6}" type="slidenum">
              <a:rPr lang="ca-ES" altLang="ca-ES"/>
              <a:pPr/>
              <a:t>‹Nº›</a:t>
            </a:fld>
            <a:endParaRPr lang="ca-ES" altLang="ca-ES" dirty="0"/>
          </a:p>
        </p:txBody>
      </p:sp>
    </p:spTree>
    <p:extLst>
      <p:ext uri="{BB962C8B-B14F-4D97-AF65-F5344CB8AC3E}">
        <p14:creationId xmlns:p14="http://schemas.microsoft.com/office/powerpoint/2010/main" val="51208832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E31DE8-8CDE-4FE6-A77C-CBE8D30343F6}" type="slidenum">
              <a:rPr lang="ca-ES" altLang="ca-ES" smtClean="0"/>
              <a:pPr/>
              <a:t>1</a:t>
            </a:fld>
            <a:endParaRPr lang="ca-ES" altLang="ca-ES" dirty="0"/>
          </a:p>
        </p:txBody>
      </p:sp>
    </p:spTree>
    <p:extLst>
      <p:ext uri="{BB962C8B-B14F-4D97-AF65-F5344CB8AC3E}">
        <p14:creationId xmlns:p14="http://schemas.microsoft.com/office/powerpoint/2010/main" val="10033009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E31DE8-8CDE-4FE6-A77C-CBE8D30343F6}" type="slidenum">
              <a:rPr lang="ca-ES" altLang="ca-ES" smtClean="0"/>
              <a:pPr/>
              <a:t>17</a:t>
            </a:fld>
            <a:endParaRPr lang="ca-ES" altLang="ca-ES" dirty="0"/>
          </a:p>
        </p:txBody>
      </p:sp>
    </p:spTree>
    <p:extLst>
      <p:ext uri="{BB962C8B-B14F-4D97-AF65-F5344CB8AC3E}">
        <p14:creationId xmlns:p14="http://schemas.microsoft.com/office/powerpoint/2010/main" val="10699122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19088" lvl="2" indent="-342900"/>
            <a:endParaRPr lang="ca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E31DE8-8CDE-4FE6-A77C-CBE8D30343F6}" type="slidenum">
              <a:rPr lang="ca-ES" altLang="ca-ES" smtClean="0"/>
              <a:pPr/>
              <a:t>18</a:t>
            </a:fld>
            <a:endParaRPr lang="ca-ES" altLang="ca-ES" dirty="0"/>
          </a:p>
        </p:txBody>
      </p:sp>
    </p:spTree>
    <p:extLst>
      <p:ext uri="{BB962C8B-B14F-4D97-AF65-F5344CB8AC3E}">
        <p14:creationId xmlns:p14="http://schemas.microsoft.com/office/powerpoint/2010/main" val="42032623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ECFF6B-DFBA-4A8B-9E05-7FDC1E31A86B}" type="slidenum">
              <a:rPr lang="ca-ES" smtClean="0"/>
              <a:t>19</a:t>
            </a:fld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28349424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ECFF6B-DFBA-4A8B-9E05-7FDC1E31A86B}" type="slidenum">
              <a:rPr lang="ca-ES" smtClean="0"/>
              <a:t>20</a:t>
            </a:fld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28349424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ECFF6B-DFBA-4A8B-9E05-7FDC1E31A86B}" type="slidenum">
              <a:rPr lang="ca-ES" smtClean="0"/>
              <a:t>21</a:t>
            </a:fld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28349424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ECFF6B-DFBA-4A8B-9E05-7FDC1E31A86B}" type="slidenum">
              <a:rPr lang="ca-ES" smtClean="0"/>
              <a:t>22</a:t>
            </a:fld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28349424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E31DE8-8CDE-4FE6-A77C-CBE8D30343F6}" type="slidenum">
              <a:rPr lang="ca-ES" altLang="ca-ES" smtClean="0"/>
              <a:pPr/>
              <a:t>23</a:t>
            </a:fld>
            <a:endParaRPr lang="ca-ES" altLang="ca-ES" dirty="0"/>
          </a:p>
        </p:txBody>
      </p:sp>
    </p:spTree>
    <p:extLst>
      <p:ext uri="{BB962C8B-B14F-4D97-AF65-F5344CB8AC3E}">
        <p14:creationId xmlns:p14="http://schemas.microsoft.com/office/powerpoint/2010/main" val="33275359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19088" lvl="2" indent="-342900"/>
            <a:endParaRPr lang="ca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E31DE8-8CDE-4FE6-A77C-CBE8D30343F6}" type="slidenum">
              <a:rPr lang="ca-ES" altLang="ca-ES" smtClean="0"/>
              <a:pPr/>
              <a:t>25</a:t>
            </a:fld>
            <a:endParaRPr lang="ca-ES" altLang="ca-ES" dirty="0"/>
          </a:p>
        </p:txBody>
      </p:sp>
    </p:spTree>
    <p:extLst>
      <p:ext uri="{BB962C8B-B14F-4D97-AF65-F5344CB8AC3E}">
        <p14:creationId xmlns:p14="http://schemas.microsoft.com/office/powerpoint/2010/main" val="42032623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E31DE8-8CDE-4FE6-A77C-CBE8D30343F6}" type="slidenum">
              <a:rPr lang="ca-ES" altLang="ca-ES" smtClean="0"/>
              <a:pPr/>
              <a:t>26</a:t>
            </a:fld>
            <a:endParaRPr lang="ca-ES" altLang="ca-ES" dirty="0"/>
          </a:p>
        </p:txBody>
      </p:sp>
    </p:spTree>
    <p:extLst>
      <p:ext uri="{BB962C8B-B14F-4D97-AF65-F5344CB8AC3E}">
        <p14:creationId xmlns:p14="http://schemas.microsoft.com/office/powerpoint/2010/main" val="33275359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E31DE8-8CDE-4FE6-A77C-CBE8D30343F6}" type="slidenum">
              <a:rPr lang="ca-ES" altLang="ca-ES" smtClean="0"/>
              <a:pPr/>
              <a:t>27</a:t>
            </a:fld>
            <a:endParaRPr lang="ca-ES" altLang="ca-ES" dirty="0"/>
          </a:p>
        </p:txBody>
      </p:sp>
    </p:spTree>
    <p:extLst>
      <p:ext uri="{BB962C8B-B14F-4D97-AF65-F5344CB8AC3E}">
        <p14:creationId xmlns:p14="http://schemas.microsoft.com/office/powerpoint/2010/main" val="32126051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E31DE8-8CDE-4FE6-A77C-CBE8D30343F6}" type="slidenum">
              <a:rPr lang="ca-ES" altLang="ca-ES" smtClean="0"/>
              <a:pPr/>
              <a:t>2</a:t>
            </a:fld>
            <a:endParaRPr lang="ca-ES" altLang="ca-ES" dirty="0"/>
          </a:p>
        </p:txBody>
      </p:sp>
    </p:spTree>
    <p:extLst>
      <p:ext uri="{BB962C8B-B14F-4D97-AF65-F5344CB8AC3E}">
        <p14:creationId xmlns:p14="http://schemas.microsoft.com/office/powerpoint/2010/main" val="332753590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ca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E31DE8-8CDE-4FE6-A77C-CBE8D30343F6}" type="slidenum">
              <a:rPr lang="ca-ES" altLang="ca-ES" smtClean="0"/>
              <a:pPr/>
              <a:t>28</a:t>
            </a:fld>
            <a:endParaRPr lang="ca-ES" altLang="ca-ES" dirty="0"/>
          </a:p>
        </p:txBody>
      </p:sp>
    </p:spTree>
    <p:extLst>
      <p:ext uri="{BB962C8B-B14F-4D97-AF65-F5344CB8AC3E}">
        <p14:creationId xmlns:p14="http://schemas.microsoft.com/office/powerpoint/2010/main" val="69552814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E31DE8-8CDE-4FE6-A77C-CBE8D30343F6}" type="slidenum">
              <a:rPr lang="ca-ES" altLang="ca-ES" smtClean="0"/>
              <a:pPr/>
              <a:t>29</a:t>
            </a:fld>
            <a:endParaRPr lang="ca-ES" altLang="ca-ES" dirty="0"/>
          </a:p>
        </p:txBody>
      </p:sp>
    </p:spTree>
    <p:extLst>
      <p:ext uri="{BB962C8B-B14F-4D97-AF65-F5344CB8AC3E}">
        <p14:creationId xmlns:p14="http://schemas.microsoft.com/office/powerpoint/2010/main" val="10033009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E31DE8-8CDE-4FE6-A77C-CBE8D30343F6}" type="slidenum">
              <a:rPr lang="ca-ES" altLang="ca-ES" smtClean="0"/>
              <a:pPr/>
              <a:t>4</a:t>
            </a:fld>
            <a:endParaRPr lang="ca-ES" altLang="ca-ES" dirty="0"/>
          </a:p>
        </p:txBody>
      </p:sp>
    </p:spTree>
    <p:extLst>
      <p:ext uri="{BB962C8B-B14F-4D97-AF65-F5344CB8AC3E}">
        <p14:creationId xmlns:p14="http://schemas.microsoft.com/office/powerpoint/2010/main" val="33275359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E31DE8-8CDE-4FE6-A77C-CBE8D30343F6}" type="slidenum">
              <a:rPr lang="ca-ES" altLang="ca-ES" smtClean="0"/>
              <a:pPr/>
              <a:t>7</a:t>
            </a:fld>
            <a:endParaRPr lang="ca-ES" altLang="ca-ES" dirty="0"/>
          </a:p>
        </p:txBody>
      </p:sp>
    </p:spTree>
    <p:extLst>
      <p:ext uri="{BB962C8B-B14F-4D97-AF65-F5344CB8AC3E}">
        <p14:creationId xmlns:p14="http://schemas.microsoft.com/office/powerpoint/2010/main" val="33275359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998854-2705-48B2-A1EF-05F62BAA024E}" type="slidenum">
              <a:rPr lang="ca-ES" smtClean="0"/>
              <a:t>9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410832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ECFF6B-DFBA-4A8B-9E05-7FDC1E31A86B}" type="slidenum">
              <a:rPr lang="ca-ES" smtClean="0"/>
              <a:t>11</a:t>
            </a:fld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8045805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Contenidor d'imatge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Contenidor de not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4100" name="Conteni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310D6CE-4F31-4149-8947-C899FECD4CAD}" type="slidenum">
              <a:rPr lang="es-ES" altLang="es-E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s-ES" altLang="es-E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ca-ES" dirty="0" smtClean="0"/>
              <a:t>Amb els comentaris</a:t>
            </a:r>
            <a:r>
              <a:rPr lang="ca-ES" baseline="0" dirty="0" smtClean="0"/>
              <a:t> que ens heu enviat i les conclusions extretes de la r</a:t>
            </a:r>
            <a:r>
              <a:rPr lang="ca-ES" dirty="0" smtClean="0"/>
              <a:t>eunió de contrast</a:t>
            </a:r>
            <a:r>
              <a:rPr lang="ca-ES" baseline="0" dirty="0" smtClean="0"/>
              <a:t> amb la </a:t>
            </a:r>
            <a:r>
              <a:rPr lang="ca-ES" dirty="0" smtClean="0"/>
              <a:t>UB, UPC i UPF s’han redefinit els apartats.</a:t>
            </a:r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ca-ES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Grup/Institut/Unitat/Centre/Departament. En la reunió de contrast 23.01.14 ens diuen que aquesta agrupació és incorrecte i que s’hauria de dividir en: Grups de recerca i Departaments i Instituts. No incloure Unitats (Carina Álvarez tb va comentar que no ho veia clar) i Centres</a:t>
            </a:r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ca-ES" dirty="0" smtClean="0"/>
              <a:t>Abans parlàvem </a:t>
            </a:r>
            <a:r>
              <a:rPr lang="ca-ES" dirty="0" err="1" smtClean="0"/>
              <a:t>d’”Organitzacions</a:t>
            </a:r>
            <a:r>
              <a:rPr lang="ca-ES" dirty="0" smtClean="0"/>
              <a:t>”, mentre no s’afegeixin institucions d’altre tipus parlarem d’Universitats i de “Departaments i Instituts” i de “Grups de recerca”.</a:t>
            </a:r>
            <a:r>
              <a:rPr lang="ca-ES" baseline="0" dirty="0" smtClean="0"/>
              <a:t> Abans aquestes 3 categories estaven juntes</a:t>
            </a:r>
            <a:endParaRPr lang="ca-ES" dirty="0" smtClean="0"/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ca-ES" dirty="0" smtClean="0"/>
              <a:t>Abans parlàvem de “Recerca” i ara de “Projectes de recerca”</a:t>
            </a:r>
          </a:p>
          <a:p>
            <a:pPr marL="171450" indent="-171450">
              <a:buFontTx/>
              <a:buChar char="-"/>
            </a:pPr>
            <a:r>
              <a:rPr lang="ca-ES" dirty="0" smtClean="0"/>
              <a:t>En la segona fase:</a:t>
            </a:r>
          </a:p>
          <a:p>
            <a:pPr marL="628650" lvl="1" indent="-171450">
              <a:buFontTx/>
              <a:buChar char="-"/>
            </a:pPr>
            <a:r>
              <a:rPr lang="ca-ES" dirty="0" smtClean="0"/>
              <a:t>A part de les universitats hi haurà també centres CERCA</a:t>
            </a:r>
          </a:p>
          <a:p>
            <a:pPr marL="628650" lvl="1" indent="-171450">
              <a:buFontTx/>
              <a:buChar char="-"/>
            </a:pPr>
            <a:r>
              <a:rPr lang="ca-ES" dirty="0" smtClean="0"/>
              <a:t>Com investigadors s’afegiran els doctorands</a:t>
            </a:r>
          </a:p>
          <a:p>
            <a:pPr marL="628650" lvl="1" indent="-171450">
              <a:buFontTx/>
              <a:buChar char="-"/>
            </a:pPr>
            <a:r>
              <a:rPr lang="ca-ES" dirty="0" smtClean="0"/>
              <a:t>Apartat Transferència</a:t>
            </a:r>
            <a:r>
              <a:rPr lang="ca-ES" baseline="0" dirty="0" smtClean="0"/>
              <a:t> spin-off</a:t>
            </a:r>
          </a:p>
          <a:p>
            <a:pPr marL="628650" lvl="1" indent="-171450">
              <a:buFontTx/>
              <a:buChar char="-"/>
            </a:pPr>
            <a:r>
              <a:rPr lang="ca-ES" baseline="0" dirty="0" smtClean="0"/>
              <a:t>A part de projectes de recerca també s’inclourà informació sobre ajuts i convenis</a:t>
            </a:r>
          </a:p>
          <a:p>
            <a:pPr marL="628650" marR="0" lvl="1" indent="-17145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ca-ES" baseline="0" dirty="0" smtClean="0"/>
              <a:t>I com a publicacions també s’afegiran </a:t>
            </a:r>
            <a:r>
              <a:rPr lang="ca-ES" u="none" dirty="0" smtClean="0"/>
              <a:t>Informes + </a:t>
            </a:r>
            <a:r>
              <a:rPr lang="ca-ES" u="none" dirty="0" err="1" smtClean="0"/>
              <a:t>Working</a:t>
            </a:r>
            <a:r>
              <a:rPr lang="ca-ES" u="none" dirty="0" smtClean="0"/>
              <a:t> papers + Contribucions a congressos + Patents</a:t>
            </a:r>
          </a:p>
          <a:p>
            <a:pPr marL="171450" indent="-171450">
              <a:buFontTx/>
              <a:buChar char="-"/>
            </a:pPr>
            <a:endParaRPr lang="ca-ES" dirty="0" smtClean="0"/>
          </a:p>
          <a:p>
            <a:pPr marL="171450" indent="-171450">
              <a:buFontTx/>
              <a:buChar char="-"/>
            </a:pPr>
            <a:endParaRPr lang="ca-ES" dirty="0" smtClean="0"/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endParaRPr lang="ca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E31DE8-8CDE-4FE6-A77C-CBE8D30343F6}" type="slidenum">
              <a:rPr lang="ca-ES" altLang="ca-ES" smtClean="0"/>
              <a:pPr/>
              <a:t>14</a:t>
            </a:fld>
            <a:endParaRPr lang="ca-ES" altLang="ca-ES" dirty="0"/>
          </a:p>
        </p:txBody>
      </p:sp>
    </p:spTree>
    <p:extLst>
      <p:ext uri="{BB962C8B-B14F-4D97-AF65-F5344CB8AC3E}">
        <p14:creationId xmlns:p14="http://schemas.microsoft.com/office/powerpoint/2010/main" val="32085533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E31DE8-8CDE-4FE6-A77C-CBE8D30343F6}" type="slidenum">
              <a:rPr lang="ca-ES" altLang="ca-ES" smtClean="0"/>
              <a:pPr/>
              <a:t>16</a:t>
            </a:fld>
            <a:endParaRPr lang="ca-ES" altLang="ca-ES" dirty="0"/>
          </a:p>
        </p:txBody>
      </p:sp>
    </p:spTree>
    <p:extLst>
      <p:ext uri="{BB962C8B-B14F-4D97-AF65-F5344CB8AC3E}">
        <p14:creationId xmlns:p14="http://schemas.microsoft.com/office/powerpoint/2010/main" val="10699122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rgbClr val="2A7886"/>
                </a:solidFill>
              </a:defRPr>
            </a:lvl1pPr>
          </a:lstStyle>
          <a:p>
            <a:r>
              <a:rPr lang="es-ES" noProof="0" smtClean="0"/>
              <a:t>Haga clic para modificar el estilo de título del patrón</a:t>
            </a:r>
            <a:endParaRPr lang="ca-ES" noProof="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542925" indent="-276225">
              <a:defRPr/>
            </a:lvl2pPr>
            <a:lvl3pPr marL="809625" indent="-266700">
              <a:defRPr/>
            </a:lvl3pPr>
            <a:lvl4pPr marL="1076325" indent="-266700">
              <a:defRPr/>
            </a:lvl4pPr>
            <a:lvl5pPr marL="1343025" indent="-266700"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ca-ES" altLang="ca-ES" dirty="0" smtClean="0"/>
              <a:t>Restringit</a:t>
            </a:r>
            <a:endParaRPr lang="ca-ES" altLang="ca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9389B96A-C7A4-4072-A052-44514241F2A3}" type="slidenum">
              <a:rPr lang="ca-ES" altLang="ca-ES" smtClean="0"/>
              <a:pPr/>
              <a:t>‹Nº›</a:t>
            </a:fld>
            <a:endParaRPr lang="ca-ES" altLang="ca-ES" dirty="0"/>
          </a:p>
        </p:txBody>
      </p:sp>
    </p:spTree>
    <p:extLst>
      <p:ext uri="{BB962C8B-B14F-4D97-AF65-F5344CB8AC3E}">
        <p14:creationId xmlns:p14="http://schemas.microsoft.com/office/powerpoint/2010/main" val="2553336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sseny CBUC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ca-ES" noProof="0" dirty="0" smtClean="0"/>
              <a:t>Títol de la diapositiva</a:t>
            </a:r>
            <a:endParaRPr lang="ca-ES" noProof="0" dirty="0"/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D8F2B-02EE-40D5-AFD0-2EDEBDDBACC1}" type="slidenum">
              <a:rPr lang="ca-ES" smtClean="0"/>
              <a:pPr/>
              <a:t>‹Nº›</a:t>
            </a:fld>
            <a:endParaRPr lang="ca-ES" dirty="0"/>
          </a:p>
        </p:txBody>
      </p:sp>
      <p:sp>
        <p:nvSpPr>
          <p:cNvPr id="6" name="2 Marcador de contenido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/>
          <a:lstStyle/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26929830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rgbClr val="287886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ca-ES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ca-ES" altLang="ca-ES" dirty="0" smtClean="0"/>
              <a:t>Restringit</a:t>
            </a:r>
            <a:endParaRPr lang="ca-ES" altLang="ca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5CD01380-D9E4-4787-9F82-C168EB9C202A}" type="slidenum">
              <a:rPr lang="ca-ES" altLang="ca-ES" smtClean="0"/>
              <a:pPr/>
              <a:t>‹Nº›</a:t>
            </a:fld>
            <a:endParaRPr lang="ca-ES" altLang="ca-ES" dirty="0"/>
          </a:p>
        </p:txBody>
      </p:sp>
    </p:spTree>
    <p:extLst>
      <p:ext uri="{BB962C8B-B14F-4D97-AF65-F5344CB8AC3E}">
        <p14:creationId xmlns:p14="http://schemas.microsoft.com/office/powerpoint/2010/main" val="3134626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Disseny CBUC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12237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884F2D-EB18-4BA6-9FA3-F84E251300CF}" type="datetimeFigureOut">
              <a:rPr lang="ca-ES" smtClean="0"/>
              <a:t>11/11/2014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a-ES" altLang="ca-ES" smtClean="0"/>
              <a:t>Restringit</a:t>
            </a:r>
            <a:endParaRPr lang="ca-ES" altLang="ca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C264EE-E373-46F5-866A-226551EFCFA7}" type="slidenum">
              <a:rPr lang="ca-ES" altLang="ca-ES" smtClean="0"/>
              <a:pPr/>
              <a:t>‹Nº›</a:t>
            </a:fld>
            <a:endParaRPr lang="ca-ES" altLang="ca-ES" dirty="0"/>
          </a:p>
        </p:txBody>
      </p:sp>
      <p:pic>
        <p:nvPicPr>
          <p:cNvPr id="7" name="6 Imagen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0267"/>
            <a:ext cx="9144000" cy="545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019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1" r:id="rId2"/>
    <p:sldLayoutId id="2147483663" r:id="rId3"/>
    <p:sldLayoutId id="2147483665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Ramon.ros@csuc.cat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7.jpeg"/><Relationship Id="rId7" Type="http://schemas.openxmlformats.org/officeDocument/2006/relationships/image" Target="../media/image11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g"/><Relationship Id="rId11" Type="http://schemas.openxmlformats.org/officeDocument/2006/relationships/image" Target="../media/image15.gif"/><Relationship Id="rId5" Type="http://schemas.openxmlformats.org/officeDocument/2006/relationships/image" Target="../media/image9.jpg"/><Relationship Id="rId10" Type="http://schemas.openxmlformats.org/officeDocument/2006/relationships/image" Target="../media/image14.png"/><Relationship Id="rId4" Type="http://schemas.openxmlformats.org/officeDocument/2006/relationships/image" Target="../media/image8.jpe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0" y="620688"/>
            <a:ext cx="9144000" cy="21602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rgbClr val="2A7886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Catalan Research portal: collecting information from Catalan</a:t>
            </a:r>
          </a:p>
          <a:p>
            <a:pPr fontAlgn="auto">
              <a:spcAft>
                <a:spcPts val="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universities via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CERIF</a:t>
            </a:r>
            <a:endParaRPr lang="ca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2 Subtítulo"/>
          <p:cNvSpPr txBox="1">
            <a:spLocks/>
          </p:cNvSpPr>
          <p:nvPr/>
        </p:nvSpPr>
        <p:spPr>
          <a:xfrm>
            <a:off x="973138" y="3861048"/>
            <a:ext cx="7197725" cy="2448272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None/>
            </a:pPr>
            <a:r>
              <a:rPr lang="pt-BR" dirty="0"/>
              <a:t>Ramon </a:t>
            </a:r>
            <a:r>
              <a:rPr lang="pt-BR" dirty="0" err="1"/>
              <a:t>Ros</a:t>
            </a:r>
            <a:r>
              <a:rPr lang="pt-BR" dirty="0"/>
              <a:t> i </a:t>
            </a:r>
            <a:r>
              <a:rPr lang="pt-BR" dirty="0" err="1"/>
              <a:t>Gorné</a:t>
            </a:r>
            <a:r>
              <a:rPr lang="pt-BR" dirty="0"/>
              <a:t> </a:t>
            </a:r>
            <a:endParaRPr lang="pt-BR" dirty="0" smtClean="0"/>
          </a:p>
          <a:p>
            <a:pPr marL="0" indent="0" algn="ctr" fontAlgn="auto">
              <a:spcAft>
                <a:spcPts val="0"/>
              </a:spcAft>
              <a:buNone/>
            </a:pPr>
            <a:r>
              <a:rPr lang="pt-BR" dirty="0" err="1" smtClean="0"/>
              <a:t>also</a:t>
            </a:r>
            <a:r>
              <a:rPr lang="pt-BR" dirty="0" smtClean="0"/>
              <a:t> </a:t>
            </a:r>
            <a:r>
              <a:rPr lang="pt-BR" dirty="0" err="1" smtClean="0"/>
              <a:t>Lluís</a:t>
            </a:r>
            <a:r>
              <a:rPr lang="pt-BR" dirty="0" smtClean="0"/>
              <a:t> </a:t>
            </a:r>
            <a:r>
              <a:rPr lang="pt-BR" dirty="0"/>
              <a:t>M. </a:t>
            </a:r>
            <a:r>
              <a:rPr lang="pt-BR" dirty="0" err="1"/>
              <a:t>Anglada</a:t>
            </a:r>
            <a:r>
              <a:rPr lang="pt-BR" dirty="0"/>
              <a:t> i de Ferrer, Sandra </a:t>
            </a:r>
            <a:r>
              <a:rPr lang="pt-BR" dirty="0" err="1"/>
              <a:t>Reoyo</a:t>
            </a:r>
            <a:r>
              <a:rPr lang="pt-BR" dirty="0"/>
              <a:t> i </a:t>
            </a:r>
            <a:r>
              <a:rPr lang="pt-BR" dirty="0" err="1" smtClean="0"/>
              <a:t>Tudó</a:t>
            </a:r>
            <a:r>
              <a:rPr lang="pt-BR" dirty="0" smtClean="0"/>
              <a:t> </a:t>
            </a:r>
            <a:r>
              <a:rPr lang="pt-BR" dirty="0" err="1" smtClean="0"/>
              <a:t>and</a:t>
            </a:r>
            <a:r>
              <a:rPr lang="pt-BR" dirty="0" smtClean="0"/>
              <a:t>  </a:t>
            </a:r>
            <a:r>
              <a:rPr lang="pt-BR" dirty="0" err="1"/>
              <a:t>Ricard</a:t>
            </a:r>
            <a:r>
              <a:rPr lang="pt-BR" dirty="0"/>
              <a:t> de </a:t>
            </a:r>
            <a:r>
              <a:rPr lang="pt-BR" dirty="0" err="1"/>
              <a:t>la</a:t>
            </a:r>
            <a:r>
              <a:rPr lang="pt-BR" dirty="0"/>
              <a:t> Vega i </a:t>
            </a:r>
            <a:r>
              <a:rPr lang="pt-BR" dirty="0" err="1" smtClean="0"/>
              <a:t>Sivera</a:t>
            </a:r>
            <a:endParaRPr lang="pt-BR" dirty="0" smtClean="0"/>
          </a:p>
          <a:p>
            <a:pPr marL="0" indent="0" algn="ctr" fontAlgn="auto">
              <a:spcAft>
                <a:spcPts val="0"/>
              </a:spcAft>
              <a:buNone/>
            </a:pPr>
            <a:r>
              <a:rPr lang="ca-ES" dirty="0" smtClean="0"/>
              <a:t>(CSUC)</a:t>
            </a:r>
          </a:p>
          <a:p>
            <a:pPr marL="0" indent="0" algn="ctr" fontAlgn="auto">
              <a:spcAft>
                <a:spcPts val="0"/>
              </a:spcAft>
              <a:buNone/>
            </a:pPr>
            <a:endParaRPr lang="ca-ES" dirty="0" smtClean="0"/>
          </a:p>
          <a:p>
            <a:pPr marL="0" indent="0" algn="ctr" fontAlgn="auto">
              <a:spcAft>
                <a:spcPts val="0"/>
              </a:spcAft>
              <a:buNone/>
            </a:pPr>
            <a:r>
              <a:rPr lang="ca-ES" dirty="0" err="1" smtClean="0"/>
              <a:t>EuroCRIS</a:t>
            </a:r>
            <a:r>
              <a:rPr lang="ca-ES" dirty="0" smtClean="0"/>
              <a:t> </a:t>
            </a:r>
            <a:r>
              <a:rPr lang="ca-ES" dirty="0" err="1" smtClean="0"/>
              <a:t>Strategic</a:t>
            </a:r>
            <a:r>
              <a:rPr lang="ca-ES" dirty="0" smtClean="0"/>
              <a:t> </a:t>
            </a:r>
            <a:r>
              <a:rPr lang="ca-ES" dirty="0" err="1"/>
              <a:t>Membership</a:t>
            </a:r>
            <a:r>
              <a:rPr lang="ca-ES" dirty="0"/>
              <a:t> </a:t>
            </a:r>
            <a:r>
              <a:rPr lang="ca-ES" dirty="0" smtClean="0"/>
              <a:t>Meeting 2014 </a:t>
            </a:r>
          </a:p>
          <a:p>
            <a:pPr marL="0" indent="0" algn="ctr" fontAlgn="auto">
              <a:spcAft>
                <a:spcPts val="0"/>
              </a:spcAft>
              <a:buNone/>
            </a:pPr>
            <a:r>
              <a:rPr lang="ca-ES" dirty="0" smtClean="0"/>
              <a:t>Amsterdam</a:t>
            </a:r>
            <a:r>
              <a:rPr lang="ca-ES" sz="2400" dirty="0" smtClean="0"/>
              <a:t>, </a:t>
            </a:r>
            <a:r>
              <a:rPr lang="ca-ES" sz="3100" dirty="0" err="1"/>
              <a:t>November</a:t>
            </a:r>
            <a:r>
              <a:rPr lang="ca-ES" sz="3100" dirty="0"/>
              <a:t> </a:t>
            </a:r>
            <a:r>
              <a:rPr lang="ca-ES" sz="3100" dirty="0" err="1"/>
              <a:t>12th</a:t>
            </a:r>
            <a:endParaRPr lang="ca-ES" sz="3100" dirty="0"/>
          </a:p>
          <a:p>
            <a:pPr marL="0" indent="0" algn="ctr" fontAlgn="auto">
              <a:spcAft>
                <a:spcPts val="0"/>
              </a:spcAft>
              <a:buNone/>
            </a:pP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3811944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a-E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PRC</a:t>
            </a:r>
            <a:r>
              <a:rPr lang="ca-E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building</a:t>
            </a:r>
            <a:r>
              <a:rPr lang="ca-E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a-E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Firsts</a:t>
            </a:r>
            <a:r>
              <a:rPr lang="ca-ES" dirty="0" smtClean="0">
                <a:latin typeface="Arial" panose="020B0604020202020204" pitchFamily="34" charset="0"/>
                <a:cs typeface="Arial" panose="020B0604020202020204" pitchFamily="34" charset="0"/>
              </a:rPr>
              <a:t> decisions</a:t>
            </a:r>
            <a:endParaRPr lang="ca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3556992"/>
          </a:xfrm>
        </p:spPr>
        <p:txBody>
          <a:bodyPr>
            <a:normAutofit/>
          </a:bodyPr>
          <a:lstStyle/>
          <a:p>
            <a:pPr marL="657225" lvl="1" indent="-45720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Identifiers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ORCID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57225" lvl="1" indent="-45720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Software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Dspace-CRIS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from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CINECA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57225" lvl="1" indent="-45720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mapping</a:t>
            </a:r>
          </a:p>
          <a:p>
            <a:pPr marL="657225" lvl="1" indent="-45720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Data flow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from local CRIS systems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57225" lvl="1" indent="-45720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Data exchange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format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CERIF XML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8334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457200" indent="-457200"/>
            <a:r>
              <a:rPr lang="ca-ES" dirty="0" err="1"/>
              <a:t>ORCID</a:t>
            </a:r>
            <a:r>
              <a:rPr lang="ca-ES" dirty="0"/>
              <a:t> as </a:t>
            </a:r>
            <a:r>
              <a:rPr lang="ca-ES" dirty="0" err="1"/>
              <a:t>researcher</a:t>
            </a:r>
            <a:r>
              <a:rPr lang="ca-ES" dirty="0"/>
              <a:t> </a:t>
            </a:r>
            <a:r>
              <a:rPr lang="ca-ES" dirty="0" err="1"/>
              <a:t>identifier</a:t>
            </a:r>
            <a:endParaRPr lang="ca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70912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3538" indent="-363538">
              <a:buFont typeface="+mj-lt"/>
              <a:buAutoNum type="arabicPeriod"/>
              <a:tabLst>
                <a:tab pos="363538" algn="l"/>
              </a:tabLst>
            </a:pP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Selection of </a:t>
            </a:r>
            <a:r>
              <a:rPr lang="en-U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identifier</a:t>
            </a:r>
            <a:endParaRPr lang="en-US" sz="2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63563" lvl="1" indent="-363538">
              <a:tabLst>
                <a:tab pos="363538" algn="l"/>
              </a:tabLst>
            </a:pP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Decision based in a CBUC report: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Sistemes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d’identificació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unívoca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d’investigadors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Àngel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Borrego</a:t>
            </a:r>
          </a:p>
          <a:p>
            <a:pPr marL="363538" indent="-363538">
              <a:buFont typeface="+mj-lt"/>
              <a:buAutoNum type="arabicPeriod"/>
              <a:tabLst>
                <a:tab pos="363538" algn="l"/>
              </a:tabLst>
            </a:pPr>
            <a:r>
              <a:rPr lang="en-U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Technical 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work</a:t>
            </a:r>
          </a:p>
          <a:p>
            <a:pPr marL="563563" lvl="1" indent="-363538">
              <a:tabLst>
                <a:tab pos="363538" algn="l"/>
              </a:tabLst>
            </a:pP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Modify all the local CRIS in order to allow to load the ORCID identifier</a:t>
            </a:r>
          </a:p>
          <a:p>
            <a:pPr marL="563563" lvl="1" indent="-363538">
              <a:tabLst>
                <a:tab pos="363538" algn="l"/>
              </a:tabLst>
            </a:pP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Promotion of ORCID id in other working groups: repositories, CCUC,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Mendeley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marL="363538" indent="-363538">
              <a:buFont typeface="+mj-lt"/>
              <a:buAutoNum type="arabicPeriod"/>
              <a:tabLst>
                <a:tab pos="363538" algn="l"/>
              </a:tabLst>
            </a:pP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ORCID diffusion</a:t>
            </a:r>
          </a:p>
          <a:p>
            <a:pPr marL="563563" lvl="1" indent="-363538">
              <a:tabLst>
                <a:tab pos="363538" algn="l"/>
              </a:tabLst>
            </a:pP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studied the </a:t>
            </a:r>
            <a:r>
              <a:rPr lang="en-US" sz="1900" b="1" dirty="0" err="1">
                <a:latin typeface="Arial" panose="020B0604020202020204" pitchFamily="34" charset="0"/>
                <a:cs typeface="Arial" panose="020B0604020202020204" pitchFamily="34" charset="0"/>
              </a:rPr>
              <a:t>ORCID</a:t>
            </a:r>
            <a:r>
              <a:rPr lang="en-US" sz="19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API to create ORCID id automatically</a:t>
            </a:r>
            <a:r>
              <a:rPr lang="en-U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, but 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we decided not to use it </a:t>
            </a:r>
          </a:p>
          <a:p>
            <a:pPr marL="563563" lvl="1" indent="-363538">
              <a:tabLst>
                <a:tab pos="363538" algn="l"/>
              </a:tabLst>
            </a:pPr>
            <a:r>
              <a:rPr lang="en-U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Merchandising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translations, videos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, ‘good practices’ document </a:t>
            </a:r>
            <a:r>
              <a:rPr lang="en-U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endParaRPr lang="en-US"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8376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ítol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ES" altLang="es-ES" dirty="0" err="1" smtClean="0"/>
              <a:t>Evoloution</a:t>
            </a:r>
            <a:r>
              <a:rPr lang="es-ES" altLang="es-ES" dirty="0" smtClean="0"/>
              <a:t> of </a:t>
            </a:r>
            <a:r>
              <a:rPr lang="es-ES" altLang="es-ES" dirty="0" err="1" smtClean="0"/>
              <a:t>ORCID</a:t>
            </a:r>
            <a:r>
              <a:rPr lang="es-ES" altLang="es-ES" dirty="0" smtClean="0"/>
              <a:t> </a:t>
            </a:r>
            <a:r>
              <a:rPr lang="es-ES" altLang="es-ES" dirty="0" err="1" smtClean="0"/>
              <a:t>registered</a:t>
            </a:r>
            <a:r>
              <a:rPr lang="es-ES" altLang="es-ES" dirty="0" smtClean="0"/>
              <a:t> </a:t>
            </a:r>
            <a:r>
              <a:rPr lang="es-ES" altLang="es-ES" dirty="0" err="1" smtClean="0"/>
              <a:t>researchers</a:t>
            </a:r>
            <a:endParaRPr lang="es-ES" altLang="es-ES" dirty="0" smtClean="0"/>
          </a:p>
        </p:txBody>
      </p:sp>
      <p:sp>
        <p:nvSpPr>
          <p:cNvPr id="2051" name="2 CuadroTexto"/>
          <p:cNvSpPr txBox="1">
            <a:spLocks noChangeArrowheads="1"/>
          </p:cNvSpPr>
          <p:nvPr/>
        </p:nvSpPr>
        <p:spPr bwMode="auto">
          <a:xfrm>
            <a:off x="-36513" y="6073775"/>
            <a:ext cx="655929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ca-ES" altLang="es-ES" sz="1400" dirty="0">
                <a:solidFill>
                  <a:srgbClr val="000000"/>
                </a:solidFill>
              </a:rPr>
              <a:t>* </a:t>
            </a:r>
            <a:r>
              <a:rPr lang="ca-ES" altLang="es-ES" sz="1400" dirty="0" smtClean="0">
                <a:solidFill>
                  <a:srgbClr val="000000"/>
                </a:solidFill>
              </a:rPr>
              <a:t>Data </a:t>
            </a:r>
            <a:r>
              <a:rPr lang="ca-ES" altLang="es-ES" sz="1400" dirty="0" err="1" smtClean="0">
                <a:solidFill>
                  <a:srgbClr val="000000"/>
                </a:solidFill>
              </a:rPr>
              <a:t>provided</a:t>
            </a:r>
            <a:r>
              <a:rPr lang="ca-ES" altLang="es-ES" sz="1400" dirty="0" smtClean="0">
                <a:solidFill>
                  <a:srgbClr val="000000"/>
                </a:solidFill>
              </a:rPr>
              <a:t> </a:t>
            </a:r>
            <a:r>
              <a:rPr lang="ca-ES" altLang="es-ES" sz="1400" dirty="0" err="1" smtClean="0">
                <a:solidFill>
                  <a:srgbClr val="000000"/>
                </a:solidFill>
              </a:rPr>
              <a:t>by</a:t>
            </a:r>
            <a:r>
              <a:rPr lang="ca-ES" altLang="es-ES" sz="1400" dirty="0" smtClean="0">
                <a:solidFill>
                  <a:srgbClr val="000000"/>
                </a:solidFill>
              </a:rPr>
              <a:t> </a:t>
            </a:r>
            <a:r>
              <a:rPr lang="ca-ES" altLang="es-ES" sz="1400" dirty="0" err="1" smtClean="0">
                <a:solidFill>
                  <a:srgbClr val="000000"/>
                </a:solidFill>
              </a:rPr>
              <a:t>ORCID</a:t>
            </a:r>
            <a:r>
              <a:rPr lang="ca-ES" altLang="es-ES" sz="1400" dirty="0" smtClean="0">
                <a:solidFill>
                  <a:srgbClr val="000000"/>
                </a:solidFill>
              </a:rPr>
              <a:t>. </a:t>
            </a:r>
            <a:r>
              <a:rPr lang="ca-ES" altLang="es-ES" sz="1400" dirty="0" err="1" smtClean="0">
                <a:solidFill>
                  <a:srgbClr val="000000"/>
                </a:solidFill>
              </a:rPr>
              <a:t>Number</a:t>
            </a:r>
            <a:r>
              <a:rPr lang="ca-ES" altLang="es-ES" sz="1400" dirty="0" smtClean="0">
                <a:solidFill>
                  <a:srgbClr val="000000"/>
                </a:solidFill>
              </a:rPr>
              <a:t> of </a:t>
            </a:r>
            <a:r>
              <a:rPr lang="ca-ES" altLang="es-ES" sz="1400" dirty="0" err="1" smtClean="0">
                <a:solidFill>
                  <a:srgbClr val="000000"/>
                </a:solidFill>
              </a:rPr>
              <a:t>researchers</a:t>
            </a:r>
            <a:r>
              <a:rPr lang="ca-ES" altLang="es-ES" sz="1400" dirty="0" smtClean="0">
                <a:solidFill>
                  <a:srgbClr val="000000"/>
                </a:solidFill>
              </a:rPr>
              <a:t> </a:t>
            </a:r>
            <a:r>
              <a:rPr lang="ca-ES" altLang="es-ES" sz="1400" dirty="0" err="1" smtClean="0">
                <a:solidFill>
                  <a:srgbClr val="000000"/>
                </a:solidFill>
              </a:rPr>
              <a:t>registered</a:t>
            </a:r>
            <a:r>
              <a:rPr lang="ca-ES" altLang="es-ES" sz="1400" dirty="0" smtClean="0">
                <a:solidFill>
                  <a:srgbClr val="000000"/>
                </a:solidFill>
              </a:rPr>
              <a:t> </a:t>
            </a:r>
            <a:r>
              <a:rPr lang="ca-ES" altLang="es-ES" sz="1400" dirty="0" err="1" smtClean="0">
                <a:solidFill>
                  <a:srgbClr val="000000"/>
                </a:solidFill>
              </a:rPr>
              <a:t>with</a:t>
            </a:r>
            <a:r>
              <a:rPr lang="ca-ES" altLang="es-ES" sz="1400" dirty="0" smtClean="0">
                <a:solidFill>
                  <a:srgbClr val="000000"/>
                </a:solidFill>
              </a:rPr>
              <a:t> </a:t>
            </a:r>
            <a:r>
              <a:rPr lang="ca-ES" altLang="es-ES" sz="1400" dirty="0" err="1" smtClean="0">
                <a:solidFill>
                  <a:srgbClr val="000000"/>
                </a:solidFill>
              </a:rPr>
              <a:t>their</a:t>
            </a:r>
            <a:r>
              <a:rPr lang="ca-ES" altLang="es-ES" sz="1400" dirty="0" smtClean="0">
                <a:solidFill>
                  <a:srgbClr val="000000"/>
                </a:solidFill>
              </a:rPr>
              <a:t> </a:t>
            </a:r>
            <a:r>
              <a:rPr lang="ca-ES" altLang="es-ES" sz="1400" dirty="0" err="1" smtClean="0">
                <a:solidFill>
                  <a:srgbClr val="000000"/>
                </a:solidFill>
              </a:rPr>
              <a:t>university</a:t>
            </a:r>
            <a:r>
              <a:rPr lang="ca-ES" altLang="es-ES" sz="1400" dirty="0" smtClean="0">
                <a:solidFill>
                  <a:srgbClr val="000000"/>
                </a:solidFill>
              </a:rPr>
              <a:t> </a:t>
            </a:r>
            <a:r>
              <a:rPr lang="ca-ES" altLang="es-ES" sz="1400" dirty="0" err="1" smtClean="0">
                <a:solidFill>
                  <a:srgbClr val="000000"/>
                </a:solidFill>
              </a:rPr>
              <a:t>email</a:t>
            </a:r>
            <a:r>
              <a:rPr lang="ca-ES" altLang="es-ES" sz="1400" dirty="0" smtClean="0">
                <a:solidFill>
                  <a:srgbClr val="000000"/>
                </a:solidFill>
              </a:rPr>
              <a:t>.</a:t>
            </a:r>
            <a:endParaRPr lang="ca-ES" altLang="es-ES" sz="1400" dirty="0">
              <a:solidFill>
                <a:srgbClr val="000000"/>
              </a:solidFill>
            </a:endParaRPr>
          </a:p>
        </p:txBody>
      </p:sp>
      <p:graphicFrame>
        <p:nvGraphicFramePr>
          <p:cNvPr id="10" name="2 Gráfico"/>
          <p:cNvGraphicFramePr>
            <a:graphicFrameLocks/>
          </p:cNvGraphicFramePr>
          <p:nvPr/>
        </p:nvGraphicFramePr>
        <p:xfrm>
          <a:off x="323528" y="1340768"/>
          <a:ext cx="8476933" cy="40288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5 Tabla"/>
          <p:cNvGraphicFramePr>
            <a:graphicFrameLocks noGrp="1"/>
          </p:cNvGraphicFramePr>
          <p:nvPr/>
        </p:nvGraphicFramePr>
        <p:xfrm>
          <a:off x="3779838" y="2852738"/>
          <a:ext cx="3671886" cy="30972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11981"/>
                <a:gridCol w="611981"/>
                <a:gridCol w="611981"/>
                <a:gridCol w="611981"/>
                <a:gridCol w="611981"/>
                <a:gridCol w="611981"/>
              </a:tblGrid>
              <a:tr h="237334">
                <a:tc>
                  <a:txBody>
                    <a:bodyPr/>
                    <a:lstStyle/>
                    <a:p>
                      <a:pPr algn="ctr" fontAlgn="b"/>
                      <a:endParaRPr lang="ca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b="1" u="none" strike="noStrike" dirty="0">
                          <a:effectLst/>
                        </a:rPr>
                        <a:t>oct-13</a:t>
                      </a:r>
                      <a:endParaRPr lang="ca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b="1" u="none" strike="noStrike" dirty="0">
                          <a:effectLst/>
                        </a:rPr>
                        <a:t>feb-14</a:t>
                      </a:r>
                      <a:endParaRPr lang="ca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b="1" u="none" strike="noStrike" dirty="0">
                          <a:effectLst/>
                        </a:rPr>
                        <a:t>abr-14</a:t>
                      </a:r>
                      <a:endParaRPr lang="ca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b="1" u="none" strike="noStrike">
                          <a:effectLst/>
                        </a:rPr>
                        <a:t>jun-14</a:t>
                      </a:r>
                      <a:endParaRPr lang="ca-E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b="1" u="none" strike="noStrike" dirty="0">
                          <a:effectLst/>
                        </a:rPr>
                        <a:t>TOTAL</a:t>
                      </a:r>
                      <a:endParaRPr lang="ca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237334"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b="1" u="none" strike="noStrike" dirty="0">
                          <a:effectLst/>
                        </a:rPr>
                        <a:t>UB</a:t>
                      </a:r>
                      <a:endParaRPr lang="ca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u="none" strike="noStrike">
                          <a:effectLst/>
                        </a:rPr>
                        <a:t>206</a:t>
                      </a:r>
                      <a:endParaRPr lang="ca-E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u="none" strike="noStrike">
                          <a:effectLst/>
                        </a:rPr>
                        <a:t>106</a:t>
                      </a:r>
                      <a:endParaRPr lang="ca-E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u="none" strike="noStrike" dirty="0">
                          <a:effectLst/>
                        </a:rPr>
                        <a:t>1263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u="none" strike="noStrike" dirty="0">
                          <a:effectLst/>
                        </a:rPr>
                        <a:t>128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b="1" u="none" strike="noStrike" dirty="0">
                          <a:effectLst/>
                        </a:rPr>
                        <a:t>1703</a:t>
                      </a:r>
                      <a:endParaRPr lang="ca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237334"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b="1" u="none" strike="noStrike" dirty="0">
                          <a:effectLst/>
                        </a:rPr>
                        <a:t>UAB</a:t>
                      </a:r>
                      <a:endParaRPr lang="ca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u="none" strike="noStrike">
                          <a:effectLst/>
                        </a:rPr>
                        <a:t>176</a:t>
                      </a:r>
                      <a:endParaRPr lang="ca-E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u="none" strike="noStrike">
                          <a:effectLst/>
                        </a:rPr>
                        <a:t>90</a:t>
                      </a:r>
                      <a:endParaRPr lang="ca-E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u="none" strike="noStrike">
                          <a:effectLst/>
                        </a:rPr>
                        <a:t>36</a:t>
                      </a:r>
                      <a:endParaRPr lang="ca-E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u="none" strike="noStrike">
                          <a:effectLst/>
                        </a:rPr>
                        <a:t>287</a:t>
                      </a:r>
                      <a:endParaRPr lang="ca-E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b="1" u="none" strike="noStrike" dirty="0">
                          <a:effectLst/>
                        </a:rPr>
                        <a:t>589</a:t>
                      </a:r>
                      <a:endParaRPr lang="ca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237334"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b="1" u="none" strike="noStrike" dirty="0">
                          <a:effectLst/>
                        </a:rPr>
                        <a:t>UPC</a:t>
                      </a:r>
                      <a:endParaRPr lang="ca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u="none" strike="noStrike">
                          <a:effectLst/>
                        </a:rPr>
                        <a:t>368</a:t>
                      </a:r>
                      <a:endParaRPr lang="ca-E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u="none" strike="noStrike">
                          <a:effectLst/>
                        </a:rPr>
                        <a:t>59</a:t>
                      </a:r>
                      <a:endParaRPr lang="ca-E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u="none" strike="noStrike">
                          <a:effectLst/>
                        </a:rPr>
                        <a:t>39</a:t>
                      </a:r>
                      <a:endParaRPr lang="ca-E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u="none" strike="noStrike">
                          <a:effectLst/>
                        </a:rPr>
                        <a:t>196</a:t>
                      </a:r>
                      <a:endParaRPr lang="ca-E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b="1" u="none" strike="noStrike" dirty="0">
                          <a:effectLst/>
                        </a:rPr>
                        <a:t>662</a:t>
                      </a:r>
                      <a:endParaRPr lang="ca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237334"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b="1" u="none" strike="noStrike">
                          <a:effectLst/>
                        </a:rPr>
                        <a:t>UPF</a:t>
                      </a:r>
                      <a:endParaRPr lang="ca-E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u="none" strike="noStrike">
                          <a:effectLst/>
                        </a:rPr>
                        <a:t>135</a:t>
                      </a:r>
                      <a:endParaRPr lang="ca-E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u="none" strike="noStrike">
                          <a:effectLst/>
                        </a:rPr>
                        <a:t>75</a:t>
                      </a:r>
                      <a:endParaRPr lang="ca-E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u="none" strike="noStrike">
                          <a:effectLst/>
                        </a:rPr>
                        <a:t>299</a:t>
                      </a:r>
                      <a:endParaRPr lang="ca-E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u="none" strike="noStrike">
                          <a:effectLst/>
                        </a:rPr>
                        <a:t>119</a:t>
                      </a:r>
                      <a:endParaRPr lang="ca-E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b="1" u="none" strike="noStrike" dirty="0">
                          <a:effectLst/>
                        </a:rPr>
                        <a:t>628</a:t>
                      </a:r>
                      <a:endParaRPr lang="ca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237334"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b="1" u="none" strike="noStrike" dirty="0">
                          <a:effectLst/>
                        </a:rPr>
                        <a:t>UdG</a:t>
                      </a:r>
                      <a:endParaRPr lang="ca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u="none" strike="noStrike">
                          <a:effectLst/>
                        </a:rPr>
                        <a:t>69</a:t>
                      </a:r>
                      <a:endParaRPr lang="ca-E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u="none" strike="noStrike">
                          <a:effectLst/>
                        </a:rPr>
                        <a:t>38</a:t>
                      </a:r>
                      <a:endParaRPr lang="ca-E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u="none" strike="noStrike" dirty="0">
                          <a:effectLst/>
                        </a:rPr>
                        <a:t>16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u="none" strike="noStrike">
                          <a:effectLst/>
                        </a:rPr>
                        <a:t>20</a:t>
                      </a:r>
                      <a:endParaRPr lang="ca-E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b="1" u="none" strike="noStrike" dirty="0">
                          <a:effectLst/>
                        </a:rPr>
                        <a:t>143</a:t>
                      </a:r>
                      <a:endParaRPr lang="ca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237334"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b="1" u="none" strike="noStrike" dirty="0">
                          <a:effectLst/>
                        </a:rPr>
                        <a:t>UdL</a:t>
                      </a:r>
                      <a:endParaRPr lang="ca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u="none" strike="noStrike">
                          <a:effectLst/>
                        </a:rPr>
                        <a:t>6</a:t>
                      </a:r>
                      <a:endParaRPr lang="ca-E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u="none" strike="noStrike">
                          <a:effectLst/>
                        </a:rPr>
                        <a:t>7</a:t>
                      </a:r>
                      <a:endParaRPr lang="ca-E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u="none" strike="noStrike">
                          <a:effectLst/>
                        </a:rPr>
                        <a:t>1</a:t>
                      </a:r>
                      <a:endParaRPr lang="ca-E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u="none" strike="noStrike">
                          <a:effectLst/>
                        </a:rPr>
                        <a:t>2</a:t>
                      </a:r>
                      <a:endParaRPr lang="ca-E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b="1" u="none" strike="noStrike" dirty="0">
                          <a:effectLst/>
                        </a:rPr>
                        <a:t>16</a:t>
                      </a:r>
                      <a:endParaRPr lang="ca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237334"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b="1" u="none" strike="noStrike" dirty="0">
                          <a:effectLst/>
                        </a:rPr>
                        <a:t>URV</a:t>
                      </a:r>
                      <a:endParaRPr lang="ca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u="none" strike="noStrike">
                          <a:effectLst/>
                        </a:rPr>
                        <a:t>102</a:t>
                      </a:r>
                      <a:endParaRPr lang="ca-E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u="none" strike="noStrike">
                          <a:effectLst/>
                        </a:rPr>
                        <a:t>48</a:t>
                      </a:r>
                      <a:endParaRPr lang="ca-E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u="none" strike="noStrike">
                          <a:effectLst/>
                        </a:rPr>
                        <a:t>42</a:t>
                      </a:r>
                      <a:endParaRPr lang="ca-E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u="none" strike="noStrike">
                          <a:effectLst/>
                        </a:rPr>
                        <a:t>25</a:t>
                      </a:r>
                      <a:endParaRPr lang="ca-E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b="1" u="none" strike="noStrike" dirty="0">
                          <a:effectLst/>
                        </a:rPr>
                        <a:t>217</a:t>
                      </a:r>
                      <a:endParaRPr lang="ca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237334"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b="1" u="none" strike="noStrike" dirty="0">
                          <a:effectLst/>
                        </a:rPr>
                        <a:t>UOC</a:t>
                      </a:r>
                      <a:endParaRPr lang="ca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u="none" strike="noStrike">
                          <a:effectLst/>
                        </a:rPr>
                        <a:t>43</a:t>
                      </a:r>
                      <a:endParaRPr lang="ca-E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u="none" strike="noStrike">
                          <a:effectLst/>
                        </a:rPr>
                        <a:t>11</a:t>
                      </a:r>
                      <a:endParaRPr lang="ca-E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u="none" strike="noStrike">
                          <a:effectLst/>
                        </a:rPr>
                        <a:t>11</a:t>
                      </a:r>
                      <a:endParaRPr lang="ca-E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u="none" strike="noStrike">
                          <a:effectLst/>
                        </a:rPr>
                        <a:t>14</a:t>
                      </a:r>
                      <a:endParaRPr lang="ca-E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b="1" u="none" strike="noStrike" dirty="0">
                          <a:effectLst/>
                        </a:rPr>
                        <a:t>79</a:t>
                      </a:r>
                      <a:endParaRPr lang="ca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237334"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b="1" u="none" strike="noStrike" dirty="0" err="1">
                          <a:effectLst/>
                        </a:rPr>
                        <a:t>UVic</a:t>
                      </a:r>
                      <a:endParaRPr lang="ca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u="none" strike="noStrike">
                          <a:effectLst/>
                        </a:rPr>
                        <a:t>18</a:t>
                      </a:r>
                      <a:endParaRPr lang="ca-E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u="none" strike="noStrike">
                          <a:effectLst/>
                        </a:rPr>
                        <a:t>150</a:t>
                      </a:r>
                      <a:endParaRPr lang="ca-E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u="none" strike="noStrike">
                          <a:effectLst/>
                        </a:rPr>
                        <a:t>2</a:t>
                      </a:r>
                      <a:endParaRPr lang="ca-E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u="none" strike="noStrike">
                          <a:effectLst/>
                        </a:rPr>
                        <a:t>24</a:t>
                      </a:r>
                      <a:endParaRPr lang="ca-E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b="1" u="none" strike="noStrike" dirty="0">
                          <a:effectLst/>
                        </a:rPr>
                        <a:t>194</a:t>
                      </a:r>
                      <a:endParaRPr lang="ca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237334"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b="1" u="none" strike="noStrike" dirty="0">
                          <a:effectLst/>
                        </a:rPr>
                        <a:t>UIC</a:t>
                      </a:r>
                      <a:endParaRPr lang="ca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u="none" strike="noStrike">
                          <a:effectLst/>
                        </a:rPr>
                        <a:t>11</a:t>
                      </a:r>
                      <a:endParaRPr lang="ca-E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u="none" strike="noStrike">
                          <a:effectLst/>
                        </a:rPr>
                        <a:t>2</a:t>
                      </a:r>
                      <a:endParaRPr lang="ca-E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u="none" strike="noStrike">
                          <a:effectLst/>
                        </a:rPr>
                        <a:t>5</a:t>
                      </a:r>
                      <a:endParaRPr lang="ca-E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u="none" strike="noStrike">
                          <a:effectLst/>
                        </a:rPr>
                        <a:t>41</a:t>
                      </a:r>
                      <a:endParaRPr lang="ca-E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b="1" u="none" strike="noStrike" dirty="0">
                          <a:effectLst/>
                        </a:rPr>
                        <a:t>59</a:t>
                      </a:r>
                      <a:endParaRPr lang="ca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249201"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b="1" u="none" strike="noStrike" dirty="0">
                          <a:effectLst/>
                        </a:rPr>
                        <a:t>URL</a:t>
                      </a:r>
                      <a:endParaRPr lang="ca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u="none" strike="noStrike">
                          <a:effectLst/>
                        </a:rPr>
                        <a:t>30</a:t>
                      </a:r>
                      <a:endParaRPr lang="ca-E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u="none" strike="noStrike">
                          <a:effectLst/>
                        </a:rPr>
                        <a:t>33</a:t>
                      </a:r>
                      <a:endParaRPr lang="ca-E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u="none" strike="noStrike">
                          <a:effectLst/>
                        </a:rPr>
                        <a:t>78</a:t>
                      </a:r>
                      <a:endParaRPr lang="ca-E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u="none" strike="noStrike">
                          <a:effectLst/>
                        </a:rPr>
                        <a:t>22</a:t>
                      </a:r>
                      <a:endParaRPr lang="ca-E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b="1" u="none" strike="noStrike" dirty="0">
                          <a:effectLst/>
                        </a:rPr>
                        <a:t>163</a:t>
                      </a:r>
                      <a:endParaRPr lang="ca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237334"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b="1" u="none" strike="noStrike" dirty="0">
                          <a:effectLst/>
                        </a:rPr>
                        <a:t>TOTAL</a:t>
                      </a:r>
                      <a:endParaRPr lang="ca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b="1" u="none" strike="noStrike">
                          <a:effectLst/>
                        </a:rPr>
                        <a:t>1164</a:t>
                      </a:r>
                      <a:endParaRPr lang="ca-E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b="1" u="none" strike="noStrike">
                          <a:effectLst/>
                        </a:rPr>
                        <a:t>619</a:t>
                      </a:r>
                      <a:endParaRPr lang="ca-E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b="1" u="none" strike="noStrike">
                          <a:effectLst/>
                        </a:rPr>
                        <a:t>1792</a:t>
                      </a:r>
                      <a:endParaRPr lang="ca-E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b="1" u="none" strike="noStrike" dirty="0">
                          <a:effectLst/>
                        </a:rPr>
                        <a:t>878</a:t>
                      </a:r>
                      <a:endParaRPr lang="ca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100" b="1" u="none" strike="noStrike" dirty="0">
                          <a:effectLst/>
                        </a:rPr>
                        <a:t>4453</a:t>
                      </a:r>
                      <a:endParaRPr lang="ca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8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529522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a-ES" dirty="0" smtClean="0"/>
              <a:t>Software</a:t>
            </a:r>
            <a:endParaRPr lang="ca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Based on </a:t>
            </a:r>
            <a:r>
              <a:rPr lang="en-US" sz="2800" dirty="0" err="1" smtClean="0"/>
              <a:t>DSpace-CRIS</a:t>
            </a:r>
            <a:r>
              <a:rPr lang="en-US" sz="2800" dirty="0" smtClean="0"/>
              <a:t> of </a:t>
            </a:r>
            <a:r>
              <a:rPr lang="en-US" sz="2800" dirty="0" err="1" smtClean="0"/>
              <a:t>CINECA</a:t>
            </a:r>
            <a:r>
              <a:rPr lang="en-US" sz="2800" dirty="0" smtClean="0"/>
              <a:t> (like Hong Kong University)</a:t>
            </a:r>
          </a:p>
          <a:p>
            <a:endParaRPr lang="en-US" sz="2800" dirty="0" smtClean="0"/>
          </a:p>
          <a:p>
            <a:r>
              <a:rPr lang="en-US" sz="2800" dirty="0" smtClean="0"/>
              <a:t>Main challenges (to adapt/develop)</a:t>
            </a:r>
          </a:p>
          <a:p>
            <a:pPr lvl="1"/>
            <a:r>
              <a:rPr lang="en-US" sz="2400" dirty="0" smtClean="0"/>
              <a:t>From one institution to multi-institution</a:t>
            </a:r>
          </a:p>
          <a:p>
            <a:pPr lvl="1"/>
            <a:r>
              <a:rPr lang="en-US" sz="2400" dirty="0" smtClean="0"/>
              <a:t>From submit contents to harvest from local CRIS instances</a:t>
            </a:r>
          </a:p>
          <a:p>
            <a:pPr lvl="1"/>
            <a:r>
              <a:rPr lang="en-US" sz="2400" dirty="0" smtClean="0"/>
              <a:t>Massive import mechanisms are needed (XML-CERIF….)</a:t>
            </a:r>
          </a:p>
          <a:p>
            <a:pPr lvl="1"/>
            <a:endParaRPr lang="en-US" sz="2400" dirty="0" smtClean="0"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751523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PRC</a:t>
            </a:r>
            <a:r>
              <a:rPr lang="ca-E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entities</a:t>
            </a:r>
            <a:endParaRPr lang="ca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9 Diagrama"/>
          <p:cNvGraphicFramePr/>
          <p:nvPr>
            <p:extLst>
              <p:ext uri="{D42A27DB-BD31-4B8C-83A1-F6EECF244321}">
                <p14:modId xmlns:p14="http://schemas.microsoft.com/office/powerpoint/2010/main" val="2485783863"/>
              </p:ext>
            </p:extLst>
          </p:nvPr>
        </p:nvGraphicFramePr>
        <p:xfrm>
          <a:off x="1138221" y="1381155"/>
          <a:ext cx="7016950" cy="4568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38904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a-ES" dirty="0" smtClean="0"/>
              <a:t>Lots of </a:t>
            </a:r>
            <a:r>
              <a:rPr lang="ca-ES" dirty="0" err="1" smtClean="0"/>
              <a:t>discussion</a:t>
            </a:r>
            <a:r>
              <a:rPr lang="ca-ES" dirty="0" smtClean="0"/>
              <a:t> on data </a:t>
            </a:r>
            <a:r>
              <a:rPr lang="ca-ES" dirty="0" err="1" smtClean="0"/>
              <a:t>mapping</a:t>
            </a:r>
            <a:r>
              <a:rPr lang="ca-ES" dirty="0" smtClean="0"/>
              <a:t>...</a:t>
            </a:r>
            <a:endParaRPr lang="ca-E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94" r="1838" b="7629"/>
          <a:stretch/>
        </p:blipFill>
        <p:spPr bwMode="auto">
          <a:xfrm>
            <a:off x="827584" y="1052735"/>
            <a:ext cx="7488832" cy="5216939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5775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ca-E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DSpace</a:t>
            </a:r>
            <a:r>
              <a:rPr lang="ca-E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ca-E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ca-E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CRIS</a:t>
            </a:r>
            <a:r>
              <a:rPr lang="ca-E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module</a:t>
            </a:r>
            <a:r>
              <a:rPr lang="ca-E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a-E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Main</a:t>
            </a:r>
            <a:r>
              <a:rPr lang="ca-E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entities</a:t>
            </a:r>
            <a:endParaRPr lang="ca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41D8F2B-02EE-40D5-AFD0-2EDEBDDBACC1}" type="slidenum">
              <a:rPr lang="ca-ES" smtClean="0"/>
              <a:pPr/>
              <a:t>16</a:t>
            </a:fld>
            <a:endParaRPr lang="ca-ES" dirty="0"/>
          </a:p>
        </p:txBody>
      </p:sp>
      <p:graphicFrame>
        <p:nvGraphicFramePr>
          <p:cNvPr id="14" name="13 Diagrama"/>
          <p:cNvGraphicFramePr/>
          <p:nvPr>
            <p:extLst>
              <p:ext uri="{D42A27DB-BD31-4B8C-83A1-F6EECF244321}">
                <p14:modId xmlns:p14="http://schemas.microsoft.com/office/powerpoint/2010/main" val="3428183162"/>
              </p:ext>
            </p:extLst>
          </p:nvPr>
        </p:nvGraphicFramePr>
        <p:xfrm>
          <a:off x="323528" y="1268760"/>
          <a:ext cx="8496944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53704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ca-E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DSpace</a:t>
            </a:r>
            <a:r>
              <a:rPr lang="ca-E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ca-E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ca-E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CRIS</a:t>
            </a:r>
            <a:r>
              <a:rPr lang="ca-E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module</a:t>
            </a:r>
            <a:r>
              <a:rPr lang="ca-E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a-E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Detailed</a:t>
            </a:r>
            <a:r>
              <a:rPr lang="ca-E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entities</a:t>
            </a:r>
            <a:endParaRPr lang="ca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41D8F2B-02EE-40D5-AFD0-2EDEBDDBACC1}" type="slidenum">
              <a:rPr lang="ca-ES" smtClean="0"/>
              <a:pPr/>
              <a:t>17</a:t>
            </a:fld>
            <a:endParaRPr lang="ca-ES" dirty="0"/>
          </a:p>
        </p:txBody>
      </p:sp>
      <p:graphicFrame>
        <p:nvGraphicFramePr>
          <p:cNvPr id="14" name="13 Diagrama"/>
          <p:cNvGraphicFramePr/>
          <p:nvPr>
            <p:extLst>
              <p:ext uri="{D42A27DB-BD31-4B8C-83A1-F6EECF244321}">
                <p14:modId xmlns:p14="http://schemas.microsoft.com/office/powerpoint/2010/main" val="2801142661"/>
              </p:ext>
            </p:extLst>
          </p:nvPr>
        </p:nvGraphicFramePr>
        <p:xfrm>
          <a:off x="323528" y="1196752"/>
          <a:ext cx="8496944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97696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-27384"/>
            <a:ext cx="9144000" cy="1143000"/>
          </a:xfrm>
        </p:spPr>
        <p:txBody>
          <a:bodyPr>
            <a:noAutofit/>
          </a:bodyPr>
          <a:lstStyle/>
          <a:p>
            <a:r>
              <a:rPr lang="en-US" sz="3600" dirty="0" smtClean="0">
                <a:solidFill>
                  <a:srgbClr val="2A78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flow, protocols, sources and formats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7" name="26 Conector recto de flecha"/>
          <p:cNvCxnSpPr/>
          <p:nvPr/>
        </p:nvCxnSpPr>
        <p:spPr>
          <a:xfrm flipH="1">
            <a:off x="5088566" y="2828023"/>
            <a:ext cx="3508" cy="168109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36 Conector recto de flecha"/>
          <p:cNvCxnSpPr/>
          <p:nvPr/>
        </p:nvCxnSpPr>
        <p:spPr>
          <a:xfrm>
            <a:off x="3115543" y="2219626"/>
            <a:ext cx="1091901" cy="0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36 Rectángulo"/>
          <p:cNvSpPr/>
          <p:nvPr/>
        </p:nvSpPr>
        <p:spPr>
          <a:xfrm>
            <a:off x="3511198" y="5631130"/>
            <a:ext cx="285550" cy="3488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ca-ES" sz="2000" b="1" dirty="0"/>
          </a:p>
        </p:txBody>
      </p:sp>
      <p:pic>
        <p:nvPicPr>
          <p:cNvPr id="3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1" r="74955" b="3031"/>
          <a:stretch/>
        </p:blipFill>
        <p:spPr bwMode="auto">
          <a:xfrm>
            <a:off x="983538" y="1443510"/>
            <a:ext cx="2114867" cy="13357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2" name="41 Grupo"/>
          <p:cNvGrpSpPr/>
          <p:nvPr/>
        </p:nvGrpSpPr>
        <p:grpSpPr>
          <a:xfrm>
            <a:off x="3591167" y="1483705"/>
            <a:ext cx="2762672" cy="1113486"/>
            <a:chOff x="3103021" y="830782"/>
            <a:chExt cx="2549099" cy="166211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6" name="45 Cilindro"/>
            <p:cNvSpPr/>
            <p:nvPr/>
          </p:nvSpPr>
          <p:spPr>
            <a:xfrm>
              <a:off x="4228672" y="863034"/>
              <a:ext cx="825700" cy="732428"/>
            </a:xfrm>
            <a:prstGeom prst="can">
              <a:avLst/>
            </a:prstGeom>
            <a:solidFill>
              <a:srgbClr val="FFC00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a-ES" sz="1000" dirty="0" err="1" smtClean="0">
                  <a:solidFill>
                    <a:schemeClr val="tx1"/>
                  </a:solidFill>
                </a:rPr>
                <a:t>Other</a:t>
              </a:r>
              <a:endParaRPr lang="ca-ES" sz="1000" dirty="0">
                <a:solidFill>
                  <a:schemeClr val="tx1"/>
                </a:solidFill>
              </a:endParaRPr>
            </a:p>
          </p:txBody>
        </p:sp>
        <p:sp>
          <p:nvSpPr>
            <p:cNvPr id="47" name="46 Cilindro"/>
            <p:cNvSpPr/>
            <p:nvPr/>
          </p:nvSpPr>
          <p:spPr>
            <a:xfrm>
              <a:off x="4881028" y="1235403"/>
              <a:ext cx="771092" cy="625659"/>
            </a:xfrm>
            <a:prstGeom prst="can">
              <a:avLst/>
            </a:prstGeom>
            <a:solidFill>
              <a:srgbClr val="FFC00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a-ES" sz="1000" dirty="0" smtClean="0">
                  <a:solidFill>
                    <a:schemeClr val="tx1"/>
                  </a:solidFill>
                </a:rPr>
                <a:t>DRAC</a:t>
              </a:r>
              <a:endParaRPr lang="ca-ES" sz="1000" dirty="0">
                <a:solidFill>
                  <a:schemeClr val="tx1"/>
                </a:solidFill>
              </a:endParaRPr>
            </a:p>
          </p:txBody>
        </p:sp>
        <p:sp>
          <p:nvSpPr>
            <p:cNvPr id="48" name="47 Cilindro"/>
            <p:cNvSpPr/>
            <p:nvPr/>
          </p:nvSpPr>
          <p:spPr>
            <a:xfrm>
              <a:off x="3103021" y="830782"/>
              <a:ext cx="1194197" cy="936931"/>
            </a:xfrm>
            <a:prstGeom prst="can">
              <a:avLst/>
            </a:prstGeom>
            <a:solidFill>
              <a:srgbClr val="FFC00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a-ES" sz="1000" dirty="0" err="1" smtClean="0">
                  <a:solidFill>
                    <a:schemeClr val="tx1"/>
                  </a:solidFill>
                </a:rPr>
                <a:t>Universitas</a:t>
              </a:r>
              <a:r>
                <a:rPr lang="ca-ES" sz="1000" dirty="0" smtClean="0">
                  <a:solidFill>
                    <a:schemeClr val="tx1"/>
                  </a:solidFill>
                </a:rPr>
                <a:t> XXI</a:t>
              </a:r>
              <a:endParaRPr lang="ca-ES" sz="1000" dirty="0">
                <a:solidFill>
                  <a:schemeClr val="tx1"/>
                </a:solidFill>
              </a:endParaRPr>
            </a:p>
          </p:txBody>
        </p:sp>
        <p:sp>
          <p:nvSpPr>
            <p:cNvPr id="49" name="48 Cilindro"/>
            <p:cNvSpPr/>
            <p:nvPr/>
          </p:nvSpPr>
          <p:spPr>
            <a:xfrm>
              <a:off x="3764294" y="1394134"/>
              <a:ext cx="876893" cy="933856"/>
            </a:xfrm>
            <a:prstGeom prst="can">
              <a:avLst/>
            </a:prstGeom>
            <a:solidFill>
              <a:srgbClr val="FFC00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a-ES" sz="1000" dirty="0" smtClean="0">
                  <a:solidFill>
                    <a:schemeClr val="tx1"/>
                  </a:solidFill>
                </a:rPr>
                <a:t>GREC</a:t>
              </a:r>
              <a:endParaRPr lang="ca-ES" sz="1000" dirty="0">
                <a:solidFill>
                  <a:schemeClr val="tx1"/>
                </a:solidFill>
              </a:endParaRPr>
            </a:p>
          </p:txBody>
        </p:sp>
        <p:sp>
          <p:nvSpPr>
            <p:cNvPr id="50" name="49 Cilindro"/>
            <p:cNvSpPr/>
            <p:nvPr/>
          </p:nvSpPr>
          <p:spPr>
            <a:xfrm>
              <a:off x="4477213" y="1664979"/>
              <a:ext cx="937518" cy="827917"/>
            </a:xfrm>
            <a:prstGeom prst="can">
              <a:avLst/>
            </a:prstGeom>
            <a:solidFill>
              <a:srgbClr val="FFC00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a-ES" sz="1000" dirty="0" smtClean="0">
                  <a:solidFill>
                    <a:schemeClr val="tx1"/>
                  </a:solidFill>
                </a:rPr>
                <a:t>SIGMA</a:t>
              </a:r>
              <a:endParaRPr lang="ca-ES" sz="1000" dirty="0">
                <a:solidFill>
                  <a:schemeClr val="tx1"/>
                </a:solidFill>
              </a:endParaRPr>
            </a:p>
          </p:txBody>
        </p:sp>
      </p:grpSp>
      <p:sp>
        <p:nvSpPr>
          <p:cNvPr id="45" name="44 Elipse"/>
          <p:cNvSpPr/>
          <p:nvPr/>
        </p:nvSpPr>
        <p:spPr>
          <a:xfrm>
            <a:off x="7410861" y="1817352"/>
            <a:ext cx="1190100" cy="356559"/>
          </a:xfrm>
          <a:prstGeom prst="ellipse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  <a:gs pos="100000">
                <a:srgbClr val="D1C39F"/>
              </a:gs>
            </a:gsLst>
            <a:lin ang="5400000" scaled="0"/>
          </a:gradFill>
          <a:ln w="28575" cmpd="sng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>
              <a:solidFill>
                <a:schemeClr val="tx1"/>
              </a:solidFill>
            </a:endParaRPr>
          </a:p>
        </p:txBody>
      </p:sp>
      <p:sp>
        <p:nvSpPr>
          <p:cNvPr id="24" name="23 Rectángulo"/>
          <p:cNvSpPr/>
          <p:nvPr/>
        </p:nvSpPr>
        <p:spPr>
          <a:xfrm>
            <a:off x="7453486" y="1830154"/>
            <a:ext cx="1135357" cy="2683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ca-ES" sz="1400" dirty="0"/>
              <a:t>UNEIX</a:t>
            </a:r>
          </a:p>
        </p:txBody>
      </p:sp>
      <p:sp>
        <p:nvSpPr>
          <p:cNvPr id="5" name="4 Disco magnético"/>
          <p:cNvSpPr/>
          <p:nvPr/>
        </p:nvSpPr>
        <p:spPr>
          <a:xfrm>
            <a:off x="4238292" y="4581128"/>
            <a:ext cx="1648475" cy="1512168"/>
          </a:xfrm>
          <a:prstGeom prst="flowChartMagneticDisk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PRC</a:t>
            </a:r>
            <a:endParaRPr lang="es-ES" sz="4000" dirty="0">
              <a:solidFill>
                <a:schemeClr val="tx1">
                  <a:lumMod val="95000"/>
                  <a:lumOff val="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3" name="52 CuadroTexto"/>
          <p:cNvSpPr txBox="1"/>
          <p:nvPr/>
        </p:nvSpPr>
        <p:spPr>
          <a:xfrm>
            <a:off x="539552" y="3318390"/>
            <a:ext cx="1800200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s-ES" sz="1600" dirty="0" smtClean="0"/>
              <a:t>Local and </a:t>
            </a:r>
            <a:r>
              <a:rPr lang="es-ES" sz="1600" dirty="0" err="1" smtClean="0"/>
              <a:t>consortia</a:t>
            </a:r>
            <a:r>
              <a:rPr lang="es-ES" sz="1600" dirty="0" smtClean="0"/>
              <a:t> </a:t>
            </a:r>
            <a:r>
              <a:rPr lang="es-ES" sz="1600" dirty="0" err="1" smtClean="0"/>
              <a:t>repositories</a:t>
            </a:r>
            <a:r>
              <a:rPr lang="es-ES" sz="1600" dirty="0" smtClean="0"/>
              <a:t>. </a:t>
            </a:r>
          </a:p>
          <a:p>
            <a:pPr algn="ctr"/>
            <a:r>
              <a:rPr lang="es-ES" sz="1600" dirty="0" err="1" smtClean="0"/>
              <a:t>Mainly</a:t>
            </a:r>
            <a:r>
              <a:rPr lang="es-ES" sz="1600" dirty="0" smtClean="0"/>
              <a:t> </a:t>
            </a:r>
            <a:r>
              <a:rPr lang="es-ES" sz="1600" dirty="0" err="1" smtClean="0"/>
              <a:t>DSpace</a:t>
            </a:r>
            <a:endParaRPr lang="es-ES" sz="1600" dirty="0"/>
          </a:p>
        </p:txBody>
      </p:sp>
      <p:sp>
        <p:nvSpPr>
          <p:cNvPr id="54" name="53 CuadroTexto"/>
          <p:cNvSpPr txBox="1"/>
          <p:nvPr/>
        </p:nvSpPr>
        <p:spPr>
          <a:xfrm>
            <a:off x="7102689" y="2775677"/>
            <a:ext cx="1800200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s-ES" sz="1600" dirty="0" err="1"/>
              <a:t>Catalan</a:t>
            </a:r>
            <a:r>
              <a:rPr lang="es-ES" sz="1600" dirty="0"/>
              <a:t> </a:t>
            </a:r>
            <a:r>
              <a:rPr lang="es-ES" sz="1600" dirty="0" err="1"/>
              <a:t>government</a:t>
            </a:r>
            <a:r>
              <a:rPr lang="es-ES" sz="1600" dirty="0"/>
              <a:t> </a:t>
            </a:r>
            <a:r>
              <a:rPr lang="es-ES" sz="1600" dirty="0" err="1" smtClean="0"/>
              <a:t>DataWarehouse</a:t>
            </a:r>
            <a:endParaRPr lang="es-ES" sz="1600" dirty="0"/>
          </a:p>
        </p:txBody>
      </p:sp>
      <p:sp>
        <p:nvSpPr>
          <p:cNvPr id="55" name="54 CuadroTexto"/>
          <p:cNvSpPr txBox="1"/>
          <p:nvPr/>
        </p:nvSpPr>
        <p:spPr>
          <a:xfrm>
            <a:off x="6418242" y="4615766"/>
            <a:ext cx="1924968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s-ES" sz="1600" dirty="0" smtClean="0"/>
              <a:t>PRC. </a:t>
            </a:r>
            <a:r>
              <a:rPr lang="es-ES" sz="1600" dirty="0" err="1" smtClean="0"/>
              <a:t>Based</a:t>
            </a:r>
            <a:r>
              <a:rPr lang="es-ES" sz="1600" dirty="0" smtClean="0"/>
              <a:t> </a:t>
            </a:r>
            <a:r>
              <a:rPr lang="es-ES" sz="1600" dirty="0" err="1" smtClean="0"/>
              <a:t>on</a:t>
            </a:r>
            <a:r>
              <a:rPr lang="es-ES" sz="1600" dirty="0" smtClean="0"/>
              <a:t> </a:t>
            </a:r>
            <a:r>
              <a:rPr lang="es-ES" sz="1600" dirty="0" err="1" smtClean="0"/>
              <a:t>Dspace</a:t>
            </a:r>
            <a:r>
              <a:rPr lang="es-ES" sz="1600" dirty="0" smtClean="0"/>
              <a:t>-CRIS (</a:t>
            </a:r>
            <a:r>
              <a:rPr lang="es-ES" sz="1600" dirty="0" err="1" smtClean="0"/>
              <a:t>CINECA</a:t>
            </a:r>
            <a:r>
              <a:rPr lang="es-ES" sz="1600" dirty="0" smtClean="0"/>
              <a:t>)</a:t>
            </a:r>
            <a:endParaRPr lang="es-ES" sz="1600" dirty="0"/>
          </a:p>
        </p:txBody>
      </p:sp>
      <p:sp>
        <p:nvSpPr>
          <p:cNvPr id="56" name="55 CuadroTexto"/>
          <p:cNvSpPr txBox="1"/>
          <p:nvPr/>
        </p:nvSpPr>
        <p:spPr>
          <a:xfrm>
            <a:off x="5355214" y="3195538"/>
            <a:ext cx="1800200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s-ES" sz="1600" dirty="0" smtClean="0"/>
              <a:t>12 </a:t>
            </a:r>
            <a:r>
              <a:rPr lang="es-ES" sz="1600" dirty="0" err="1" smtClean="0"/>
              <a:t>university</a:t>
            </a:r>
            <a:r>
              <a:rPr lang="es-ES" sz="1600" dirty="0" smtClean="0"/>
              <a:t> CRIS </a:t>
            </a:r>
            <a:r>
              <a:rPr lang="es-ES" sz="1600" dirty="0" err="1" smtClean="0"/>
              <a:t>systems</a:t>
            </a:r>
            <a:r>
              <a:rPr lang="es-ES" sz="1600" dirty="0" smtClean="0"/>
              <a:t> (</a:t>
            </a:r>
            <a:r>
              <a:rPr lang="es-ES" sz="1600" dirty="0" err="1" smtClean="0"/>
              <a:t>from</a:t>
            </a:r>
            <a:r>
              <a:rPr lang="es-ES" sz="1600" dirty="0" smtClean="0"/>
              <a:t> 4 </a:t>
            </a:r>
            <a:r>
              <a:rPr lang="es-ES" sz="1600" dirty="0" err="1" smtClean="0"/>
              <a:t>different</a:t>
            </a:r>
            <a:r>
              <a:rPr lang="es-ES" sz="1600" dirty="0" smtClean="0"/>
              <a:t> </a:t>
            </a:r>
            <a:r>
              <a:rPr lang="es-ES" sz="1600" dirty="0" err="1" smtClean="0"/>
              <a:t>vendors</a:t>
            </a:r>
            <a:r>
              <a:rPr lang="es-ES" sz="1600" dirty="0" smtClean="0"/>
              <a:t>)</a:t>
            </a:r>
            <a:endParaRPr lang="es-ES" sz="1600" dirty="0"/>
          </a:p>
        </p:txBody>
      </p:sp>
      <p:cxnSp>
        <p:nvCxnSpPr>
          <p:cNvPr id="44" name="43 Conector recto de flecha"/>
          <p:cNvCxnSpPr>
            <a:stCxn id="53" idx="0"/>
          </p:cNvCxnSpPr>
          <p:nvPr/>
        </p:nvCxnSpPr>
        <p:spPr>
          <a:xfrm flipV="1">
            <a:off x="1439652" y="2779241"/>
            <a:ext cx="252028" cy="53914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9" name="58 Conector recto de flecha"/>
          <p:cNvCxnSpPr/>
          <p:nvPr/>
        </p:nvCxnSpPr>
        <p:spPr>
          <a:xfrm flipV="1">
            <a:off x="8067997" y="2236528"/>
            <a:ext cx="0" cy="53915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0" name="59 Conector recto de flecha"/>
          <p:cNvCxnSpPr/>
          <p:nvPr/>
        </p:nvCxnSpPr>
        <p:spPr>
          <a:xfrm flipH="1" flipV="1">
            <a:off x="5947965" y="2779241"/>
            <a:ext cx="317506" cy="41629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1" name="60 Conector recto de flecha"/>
          <p:cNvCxnSpPr/>
          <p:nvPr/>
        </p:nvCxnSpPr>
        <p:spPr>
          <a:xfrm flipH="1" flipV="1">
            <a:off x="5935990" y="5031264"/>
            <a:ext cx="482252" cy="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1" name="70 Conector recto de flecha"/>
          <p:cNvCxnSpPr/>
          <p:nvPr/>
        </p:nvCxnSpPr>
        <p:spPr>
          <a:xfrm>
            <a:off x="6519724" y="2042552"/>
            <a:ext cx="861002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72 Conector recto de flecha"/>
          <p:cNvCxnSpPr/>
          <p:nvPr/>
        </p:nvCxnSpPr>
        <p:spPr>
          <a:xfrm flipH="1">
            <a:off x="6353839" y="2319871"/>
            <a:ext cx="1198172" cy="0"/>
          </a:xfrm>
          <a:prstGeom prst="straightConnector1">
            <a:avLst/>
          </a:prstGeom>
          <a:ln w="38100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77 CuadroTexto"/>
          <p:cNvSpPr txBox="1"/>
          <p:nvPr/>
        </p:nvSpPr>
        <p:spPr>
          <a:xfrm>
            <a:off x="2634753" y="2597191"/>
            <a:ext cx="1912827" cy="461665"/>
          </a:xfrm>
          <a:prstGeom prst="rect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r>
              <a:rPr lang="es-ES" sz="1200" dirty="0" err="1" smtClean="0"/>
              <a:t>Protocol</a:t>
            </a:r>
            <a:r>
              <a:rPr lang="es-ES" sz="1200" dirty="0" smtClean="0"/>
              <a:t>: </a:t>
            </a:r>
            <a:r>
              <a:rPr lang="es-ES" sz="1200" dirty="0" err="1" smtClean="0"/>
              <a:t>OAI-PMH</a:t>
            </a:r>
            <a:r>
              <a:rPr lang="es-ES" sz="1200" dirty="0" smtClean="0"/>
              <a:t>/</a:t>
            </a:r>
            <a:r>
              <a:rPr lang="es-ES" sz="1200" dirty="0" err="1" smtClean="0"/>
              <a:t>SWORD</a:t>
            </a:r>
            <a:endParaRPr lang="es-ES" sz="1200" dirty="0" smtClean="0"/>
          </a:p>
          <a:p>
            <a:r>
              <a:rPr lang="es-ES" sz="1200" dirty="0" err="1" smtClean="0"/>
              <a:t>Format</a:t>
            </a:r>
            <a:r>
              <a:rPr lang="es-ES" sz="1200" dirty="0" smtClean="0"/>
              <a:t>: DC</a:t>
            </a:r>
            <a:endParaRPr lang="es-ES" sz="1200" dirty="0"/>
          </a:p>
        </p:txBody>
      </p:sp>
      <p:cxnSp>
        <p:nvCxnSpPr>
          <p:cNvPr id="83" name="82 Conector recto"/>
          <p:cNvCxnSpPr>
            <a:stCxn id="78" idx="0"/>
          </p:cNvCxnSpPr>
          <p:nvPr/>
        </p:nvCxnSpPr>
        <p:spPr>
          <a:xfrm flipV="1">
            <a:off x="3591167" y="2219626"/>
            <a:ext cx="0" cy="377565"/>
          </a:xfrm>
          <a:prstGeom prst="line">
            <a:avLst/>
          </a:prstGeom>
          <a:ln>
            <a:prstDash val="sys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4" name="83 CuadroTexto"/>
          <p:cNvSpPr txBox="1"/>
          <p:nvPr/>
        </p:nvSpPr>
        <p:spPr>
          <a:xfrm>
            <a:off x="2634266" y="3942315"/>
            <a:ext cx="1912827" cy="461665"/>
          </a:xfrm>
          <a:prstGeom prst="rect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r>
              <a:rPr lang="es-ES" sz="1200" dirty="0" err="1" smtClean="0"/>
              <a:t>Protocol</a:t>
            </a:r>
            <a:r>
              <a:rPr lang="es-ES" sz="1200" dirty="0" smtClean="0"/>
              <a:t>: </a:t>
            </a:r>
            <a:r>
              <a:rPr lang="es-ES" sz="1200" dirty="0" err="1" smtClean="0"/>
              <a:t>OAI-PMH</a:t>
            </a:r>
            <a:endParaRPr lang="es-ES" sz="1200" dirty="0" smtClean="0"/>
          </a:p>
          <a:p>
            <a:r>
              <a:rPr lang="es-ES" sz="1200" dirty="0" err="1" smtClean="0"/>
              <a:t>Format</a:t>
            </a:r>
            <a:r>
              <a:rPr lang="es-ES" sz="1200" dirty="0" smtClean="0"/>
              <a:t>: </a:t>
            </a:r>
            <a:r>
              <a:rPr lang="es-ES" sz="1200" dirty="0" err="1" smtClean="0"/>
              <a:t>CERIF</a:t>
            </a:r>
            <a:r>
              <a:rPr lang="es-ES" sz="1200" dirty="0" smtClean="0"/>
              <a:t>-XML</a:t>
            </a:r>
            <a:endParaRPr lang="es-ES" sz="1200" dirty="0"/>
          </a:p>
        </p:txBody>
      </p:sp>
      <p:cxnSp>
        <p:nvCxnSpPr>
          <p:cNvPr id="85" name="84 Conector recto"/>
          <p:cNvCxnSpPr/>
          <p:nvPr/>
        </p:nvCxnSpPr>
        <p:spPr>
          <a:xfrm flipV="1">
            <a:off x="4547580" y="3733888"/>
            <a:ext cx="544494" cy="415499"/>
          </a:xfrm>
          <a:prstGeom prst="line">
            <a:avLst/>
          </a:prstGeom>
          <a:ln>
            <a:prstDash val="sys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8" name="87 CuadroTexto"/>
          <p:cNvSpPr txBox="1"/>
          <p:nvPr/>
        </p:nvSpPr>
        <p:spPr>
          <a:xfrm>
            <a:off x="6948716" y="1124744"/>
            <a:ext cx="1912827" cy="461665"/>
          </a:xfrm>
          <a:prstGeom prst="rect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r>
              <a:rPr lang="es-ES" sz="1200" dirty="0" err="1" smtClean="0"/>
              <a:t>Protocol</a:t>
            </a:r>
            <a:r>
              <a:rPr lang="es-ES" sz="1200" dirty="0" smtClean="0"/>
              <a:t>: </a:t>
            </a:r>
            <a:r>
              <a:rPr lang="es-ES" sz="1200" dirty="0" err="1" smtClean="0"/>
              <a:t>XLS</a:t>
            </a:r>
            <a:r>
              <a:rPr lang="es-ES" sz="1200" dirty="0" smtClean="0"/>
              <a:t> files</a:t>
            </a:r>
          </a:p>
          <a:p>
            <a:r>
              <a:rPr lang="es-ES" sz="1200" dirty="0" err="1" smtClean="0"/>
              <a:t>Format</a:t>
            </a:r>
            <a:r>
              <a:rPr lang="es-ES" sz="1200" dirty="0" smtClean="0"/>
              <a:t>: </a:t>
            </a:r>
            <a:r>
              <a:rPr lang="es-ES" sz="1200" dirty="0" err="1" smtClean="0"/>
              <a:t>UNEIX</a:t>
            </a:r>
            <a:r>
              <a:rPr lang="es-ES" sz="1200" dirty="0" smtClean="0"/>
              <a:t> </a:t>
            </a:r>
            <a:r>
              <a:rPr lang="es-ES" sz="1200" dirty="0" err="1" smtClean="0"/>
              <a:t>defined</a:t>
            </a:r>
            <a:endParaRPr lang="es-ES" sz="1200" dirty="0"/>
          </a:p>
        </p:txBody>
      </p:sp>
      <p:cxnSp>
        <p:nvCxnSpPr>
          <p:cNvPr id="89" name="88 Conector recto"/>
          <p:cNvCxnSpPr/>
          <p:nvPr/>
        </p:nvCxnSpPr>
        <p:spPr>
          <a:xfrm flipV="1">
            <a:off x="6891670" y="1586409"/>
            <a:ext cx="272247" cy="420904"/>
          </a:xfrm>
          <a:prstGeom prst="line">
            <a:avLst/>
          </a:prstGeom>
          <a:ln>
            <a:prstDash val="sys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8009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CERIF</a:t>
            </a:r>
            <a:r>
              <a:rPr lang="es-ES_tradnl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_tradnl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model</a:t>
            </a:r>
            <a:endParaRPr lang="es-E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1" name="Group 93"/>
          <p:cNvGrpSpPr>
            <a:grpSpLocks/>
          </p:cNvGrpSpPr>
          <p:nvPr/>
        </p:nvGrpSpPr>
        <p:grpSpPr bwMode="auto">
          <a:xfrm>
            <a:off x="3312795" y="2693257"/>
            <a:ext cx="5651693" cy="1977918"/>
            <a:chOff x="567" y="1733"/>
            <a:chExt cx="4989" cy="1516"/>
          </a:xfrm>
        </p:grpSpPr>
        <p:sp>
          <p:nvSpPr>
            <p:cNvPr id="22" name="Freeform 82"/>
            <p:cNvSpPr>
              <a:spLocks/>
            </p:cNvSpPr>
            <p:nvPr/>
          </p:nvSpPr>
          <p:spPr bwMode="auto">
            <a:xfrm>
              <a:off x="567" y="1733"/>
              <a:ext cx="4989" cy="336"/>
            </a:xfrm>
            <a:custGeom>
              <a:avLst/>
              <a:gdLst>
                <a:gd name="T0" fmla="*/ 0 w 4989"/>
                <a:gd name="T1" fmla="*/ 0 h 336"/>
                <a:gd name="T2" fmla="*/ 1006 w 4989"/>
                <a:gd name="T3" fmla="*/ 259 h 336"/>
                <a:gd name="T4" fmla="*/ 2390 w 4989"/>
                <a:gd name="T5" fmla="*/ 333 h 336"/>
                <a:gd name="T6" fmla="*/ 4132 w 4989"/>
                <a:gd name="T7" fmla="*/ 241 h 336"/>
                <a:gd name="T8" fmla="*/ 4989 w 4989"/>
                <a:gd name="T9" fmla="*/ 1 h 3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989"/>
                <a:gd name="T16" fmla="*/ 0 h 336"/>
                <a:gd name="T17" fmla="*/ 4989 w 4989"/>
                <a:gd name="T18" fmla="*/ 336 h 3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989" h="336">
                  <a:moveTo>
                    <a:pt x="0" y="0"/>
                  </a:moveTo>
                  <a:cubicBezTo>
                    <a:pt x="168" y="43"/>
                    <a:pt x="608" y="204"/>
                    <a:pt x="1006" y="259"/>
                  </a:cubicBezTo>
                  <a:cubicBezTo>
                    <a:pt x="1404" y="314"/>
                    <a:pt x="1869" y="336"/>
                    <a:pt x="2390" y="333"/>
                  </a:cubicBezTo>
                  <a:cubicBezTo>
                    <a:pt x="2911" y="330"/>
                    <a:pt x="3699" y="296"/>
                    <a:pt x="4132" y="241"/>
                  </a:cubicBezTo>
                  <a:cubicBezTo>
                    <a:pt x="4565" y="186"/>
                    <a:pt x="4811" y="51"/>
                    <a:pt x="4989" y="1"/>
                  </a:cubicBezTo>
                </a:path>
              </a:pathLst>
            </a:custGeom>
            <a:noFill/>
            <a:ln w="571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23" name="Freeform 83"/>
            <p:cNvSpPr>
              <a:spLocks/>
            </p:cNvSpPr>
            <p:nvPr/>
          </p:nvSpPr>
          <p:spPr bwMode="auto">
            <a:xfrm>
              <a:off x="567" y="2323"/>
              <a:ext cx="4989" cy="336"/>
            </a:xfrm>
            <a:custGeom>
              <a:avLst/>
              <a:gdLst>
                <a:gd name="T0" fmla="*/ 0 w 4989"/>
                <a:gd name="T1" fmla="*/ 0 h 336"/>
                <a:gd name="T2" fmla="*/ 1006 w 4989"/>
                <a:gd name="T3" fmla="*/ 259 h 336"/>
                <a:gd name="T4" fmla="*/ 2390 w 4989"/>
                <a:gd name="T5" fmla="*/ 333 h 336"/>
                <a:gd name="T6" fmla="*/ 4132 w 4989"/>
                <a:gd name="T7" fmla="*/ 241 h 336"/>
                <a:gd name="T8" fmla="*/ 4989 w 4989"/>
                <a:gd name="T9" fmla="*/ 1 h 3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989"/>
                <a:gd name="T16" fmla="*/ 0 h 336"/>
                <a:gd name="T17" fmla="*/ 4989 w 4989"/>
                <a:gd name="T18" fmla="*/ 336 h 3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989" h="336">
                  <a:moveTo>
                    <a:pt x="0" y="0"/>
                  </a:moveTo>
                  <a:cubicBezTo>
                    <a:pt x="168" y="43"/>
                    <a:pt x="608" y="204"/>
                    <a:pt x="1006" y="259"/>
                  </a:cubicBezTo>
                  <a:cubicBezTo>
                    <a:pt x="1404" y="314"/>
                    <a:pt x="1869" y="336"/>
                    <a:pt x="2390" y="333"/>
                  </a:cubicBezTo>
                  <a:cubicBezTo>
                    <a:pt x="2911" y="330"/>
                    <a:pt x="3699" y="296"/>
                    <a:pt x="4132" y="241"/>
                  </a:cubicBezTo>
                  <a:cubicBezTo>
                    <a:pt x="4565" y="186"/>
                    <a:pt x="4811" y="51"/>
                    <a:pt x="4989" y="1"/>
                  </a:cubicBezTo>
                </a:path>
              </a:pathLst>
            </a:custGeom>
            <a:noFill/>
            <a:ln w="571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24" name="Freeform 84"/>
            <p:cNvSpPr>
              <a:spLocks/>
            </p:cNvSpPr>
            <p:nvPr/>
          </p:nvSpPr>
          <p:spPr bwMode="auto">
            <a:xfrm>
              <a:off x="567" y="2913"/>
              <a:ext cx="4989" cy="336"/>
            </a:xfrm>
            <a:custGeom>
              <a:avLst/>
              <a:gdLst>
                <a:gd name="T0" fmla="*/ 0 w 4989"/>
                <a:gd name="T1" fmla="*/ 0 h 336"/>
                <a:gd name="T2" fmla="*/ 1006 w 4989"/>
                <a:gd name="T3" fmla="*/ 259 h 336"/>
                <a:gd name="T4" fmla="*/ 2390 w 4989"/>
                <a:gd name="T5" fmla="*/ 333 h 336"/>
                <a:gd name="T6" fmla="*/ 4132 w 4989"/>
                <a:gd name="T7" fmla="*/ 241 h 336"/>
                <a:gd name="T8" fmla="*/ 4989 w 4989"/>
                <a:gd name="T9" fmla="*/ 1 h 3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989"/>
                <a:gd name="T16" fmla="*/ 0 h 336"/>
                <a:gd name="T17" fmla="*/ 4989 w 4989"/>
                <a:gd name="T18" fmla="*/ 336 h 3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989" h="336">
                  <a:moveTo>
                    <a:pt x="0" y="0"/>
                  </a:moveTo>
                  <a:cubicBezTo>
                    <a:pt x="168" y="43"/>
                    <a:pt x="608" y="204"/>
                    <a:pt x="1006" y="259"/>
                  </a:cubicBezTo>
                  <a:cubicBezTo>
                    <a:pt x="1404" y="314"/>
                    <a:pt x="1869" y="336"/>
                    <a:pt x="2390" y="333"/>
                  </a:cubicBezTo>
                  <a:cubicBezTo>
                    <a:pt x="2911" y="330"/>
                    <a:pt x="3699" y="296"/>
                    <a:pt x="4132" y="241"/>
                  </a:cubicBezTo>
                  <a:cubicBezTo>
                    <a:pt x="4565" y="186"/>
                    <a:pt x="4811" y="51"/>
                    <a:pt x="4989" y="1"/>
                  </a:cubicBezTo>
                </a:path>
              </a:pathLst>
            </a:custGeom>
            <a:noFill/>
            <a:ln w="571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20" name="Gruppierung 4"/>
          <p:cNvGrpSpPr/>
          <p:nvPr/>
        </p:nvGrpSpPr>
        <p:grpSpPr>
          <a:xfrm>
            <a:off x="1092809" y="1419437"/>
            <a:ext cx="6998027" cy="4851653"/>
            <a:chOff x="-114166" y="0"/>
            <a:chExt cx="9404441" cy="6858000"/>
          </a:xfrm>
        </p:grpSpPr>
        <p:cxnSp>
          <p:nvCxnSpPr>
            <p:cNvPr id="30" name="Gewinkelte Verbindung 5"/>
            <p:cNvCxnSpPr>
              <a:stCxn id="86" idx="3"/>
              <a:endCxn id="96" idx="0"/>
            </p:cNvCxnSpPr>
            <p:nvPr/>
          </p:nvCxnSpPr>
          <p:spPr>
            <a:xfrm>
              <a:off x="5009685" y="1762424"/>
              <a:ext cx="1684622" cy="2323477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Gewinkelte Verbindung 6"/>
            <p:cNvCxnSpPr>
              <a:stCxn id="86" idx="2"/>
              <a:endCxn id="98" idx="0"/>
            </p:cNvCxnSpPr>
            <p:nvPr/>
          </p:nvCxnSpPr>
          <p:spPr>
            <a:xfrm rot="16200000" flipH="1">
              <a:off x="3931612" y="2402845"/>
              <a:ext cx="1029822" cy="257086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Gewinkelte Verbindung 7"/>
            <p:cNvCxnSpPr>
              <a:endCxn id="100" idx="3"/>
            </p:cNvCxnSpPr>
            <p:nvPr/>
          </p:nvCxnSpPr>
          <p:spPr>
            <a:xfrm rot="5400000">
              <a:off x="2238022" y="2945350"/>
              <a:ext cx="2571180" cy="218028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Gewinkelte Verbindung 8"/>
            <p:cNvCxnSpPr>
              <a:stCxn id="74" idx="3"/>
              <a:endCxn id="96" idx="2"/>
            </p:cNvCxnSpPr>
            <p:nvPr/>
          </p:nvCxnSpPr>
          <p:spPr>
            <a:xfrm flipH="1" flipV="1">
              <a:off x="6694308" y="4594008"/>
              <a:ext cx="80688" cy="652751"/>
            </a:xfrm>
            <a:prstGeom prst="bentConnector4">
              <a:avLst>
                <a:gd name="adj1" fmla="val -357847"/>
                <a:gd name="adj2" fmla="val 6946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Gewinkelte Verbindung 9"/>
            <p:cNvCxnSpPr>
              <a:stCxn id="86" idx="3"/>
              <a:endCxn id="74" idx="0"/>
            </p:cNvCxnSpPr>
            <p:nvPr/>
          </p:nvCxnSpPr>
          <p:spPr>
            <a:xfrm>
              <a:off x="5009685" y="1762425"/>
              <a:ext cx="990870" cy="3230281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Gewinkelte Verbindung 10"/>
            <p:cNvCxnSpPr>
              <a:endCxn id="76" idx="0"/>
            </p:cNvCxnSpPr>
            <p:nvPr/>
          </p:nvCxnSpPr>
          <p:spPr>
            <a:xfrm rot="5400000">
              <a:off x="2591135" y="3266879"/>
              <a:ext cx="2977246" cy="476443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Gewinkelte Verbindung 11"/>
            <p:cNvCxnSpPr>
              <a:stCxn id="98" idx="2"/>
              <a:endCxn id="76" idx="0"/>
            </p:cNvCxnSpPr>
            <p:nvPr/>
          </p:nvCxnSpPr>
          <p:spPr>
            <a:xfrm rot="5400000">
              <a:off x="3488642" y="3907299"/>
              <a:ext cx="1439318" cy="733530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Gewinkelte Verbindung 12"/>
            <p:cNvCxnSpPr>
              <a:stCxn id="98" idx="2"/>
            </p:cNvCxnSpPr>
            <p:nvPr/>
          </p:nvCxnSpPr>
          <p:spPr>
            <a:xfrm rot="16200000" flipH="1">
              <a:off x="4454140" y="3675330"/>
              <a:ext cx="1482862" cy="1241011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Gewinkelte Verbindung 13"/>
            <p:cNvCxnSpPr>
              <a:stCxn id="129" idx="2"/>
              <a:endCxn id="86" idx="0"/>
            </p:cNvCxnSpPr>
            <p:nvPr/>
          </p:nvCxnSpPr>
          <p:spPr>
            <a:xfrm rot="16200000" flipH="1">
              <a:off x="3509940" y="700330"/>
              <a:ext cx="619435" cy="996646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Gewinkelte Verbindung 14"/>
            <p:cNvCxnSpPr>
              <a:stCxn id="86" idx="3"/>
              <a:endCxn id="131" idx="2"/>
            </p:cNvCxnSpPr>
            <p:nvPr/>
          </p:nvCxnSpPr>
          <p:spPr>
            <a:xfrm flipV="1">
              <a:off x="5009685" y="914754"/>
              <a:ext cx="292050" cy="847670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Gewinkelte Verbindung 15"/>
            <p:cNvCxnSpPr>
              <a:stCxn id="131" idx="3"/>
              <a:endCxn id="127" idx="1"/>
            </p:cNvCxnSpPr>
            <p:nvPr/>
          </p:nvCxnSpPr>
          <p:spPr>
            <a:xfrm>
              <a:off x="5993440" y="660701"/>
              <a:ext cx="526758" cy="428527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Gewinkelte Verbindung 16"/>
            <p:cNvCxnSpPr>
              <a:endCxn id="125" idx="1"/>
            </p:cNvCxnSpPr>
            <p:nvPr/>
          </p:nvCxnSpPr>
          <p:spPr>
            <a:xfrm rot="16200000" flipH="1">
              <a:off x="7003100" y="1379423"/>
              <a:ext cx="507254" cy="434970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Gewinkelte Verbindung 17"/>
            <p:cNvCxnSpPr>
              <a:stCxn id="131" idx="2"/>
              <a:endCxn id="125" idx="1"/>
            </p:cNvCxnSpPr>
            <p:nvPr/>
          </p:nvCxnSpPr>
          <p:spPr>
            <a:xfrm rot="16200000" flipH="1">
              <a:off x="5920083" y="296405"/>
              <a:ext cx="935781" cy="2172477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Gewinkelte Verbindung 18"/>
            <p:cNvCxnSpPr>
              <a:endCxn id="129" idx="3"/>
            </p:cNvCxnSpPr>
            <p:nvPr/>
          </p:nvCxnSpPr>
          <p:spPr>
            <a:xfrm rot="10800000">
              <a:off x="4013040" y="634883"/>
              <a:ext cx="596991" cy="200292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Gewinkelte Verbindung 19"/>
            <p:cNvCxnSpPr/>
            <p:nvPr/>
          </p:nvCxnSpPr>
          <p:spPr>
            <a:xfrm rot="5400000">
              <a:off x="1348866" y="2471460"/>
              <a:ext cx="3228879" cy="12700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Gewinkelte Verbindung 20"/>
            <p:cNvCxnSpPr>
              <a:stCxn id="129" idx="3"/>
              <a:endCxn id="110" idx="1"/>
            </p:cNvCxnSpPr>
            <p:nvPr/>
          </p:nvCxnSpPr>
          <p:spPr>
            <a:xfrm>
              <a:off x="4013039" y="634883"/>
              <a:ext cx="1096264" cy="5669389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Gewinkelte Verbindung 21"/>
            <p:cNvCxnSpPr>
              <a:stCxn id="114" idx="3"/>
              <a:endCxn id="100" idx="1"/>
            </p:cNvCxnSpPr>
            <p:nvPr/>
          </p:nvCxnSpPr>
          <p:spPr>
            <a:xfrm>
              <a:off x="1474834" y="1987707"/>
              <a:ext cx="556354" cy="2352247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Gewinkelte Verbindung 22"/>
            <p:cNvCxnSpPr>
              <a:stCxn id="113" idx="2"/>
              <a:endCxn id="100" idx="0"/>
            </p:cNvCxnSpPr>
            <p:nvPr/>
          </p:nvCxnSpPr>
          <p:spPr>
            <a:xfrm rot="16200000" flipH="1">
              <a:off x="1246898" y="2609905"/>
              <a:ext cx="957215" cy="1994776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Gewinkelte Verbindung 23"/>
            <p:cNvCxnSpPr>
              <a:stCxn id="113" idx="2"/>
              <a:endCxn id="96" idx="0"/>
            </p:cNvCxnSpPr>
            <p:nvPr/>
          </p:nvCxnSpPr>
          <p:spPr>
            <a:xfrm rot="16200000" flipH="1">
              <a:off x="3232605" y="624198"/>
              <a:ext cx="957215" cy="5966190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Gewinkelte Verbindung 24"/>
            <p:cNvCxnSpPr>
              <a:stCxn id="111" idx="0"/>
              <a:endCxn id="74" idx="2"/>
            </p:cNvCxnSpPr>
            <p:nvPr/>
          </p:nvCxnSpPr>
          <p:spPr>
            <a:xfrm rot="16200000" flipV="1">
              <a:off x="6594726" y="4906640"/>
              <a:ext cx="277805" cy="1466147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Gewinkelte Verbindung 25"/>
            <p:cNvCxnSpPr>
              <a:stCxn id="96" idx="2"/>
              <a:endCxn id="111" idx="0"/>
            </p:cNvCxnSpPr>
            <p:nvPr/>
          </p:nvCxnSpPr>
          <p:spPr>
            <a:xfrm rot="16200000" flipH="1">
              <a:off x="6488198" y="4800115"/>
              <a:ext cx="1184611" cy="772393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Gewinkelte Verbindung 26"/>
            <p:cNvCxnSpPr>
              <a:stCxn id="123" idx="3"/>
              <a:endCxn id="86" idx="1"/>
            </p:cNvCxnSpPr>
            <p:nvPr/>
          </p:nvCxnSpPr>
          <p:spPr>
            <a:xfrm flipV="1">
              <a:off x="1763974" y="1762424"/>
              <a:ext cx="1862301" cy="3528894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Gewinkelte Verbindung 27"/>
            <p:cNvCxnSpPr>
              <a:stCxn id="96" idx="2"/>
              <a:endCxn id="121" idx="0"/>
            </p:cNvCxnSpPr>
            <p:nvPr/>
          </p:nvCxnSpPr>
          <p:spPr>
            <a:xfrm rot="5400000">
              <a:off x="3808245" y="2987933"/>
              <a:ext cx="1279988" cy="4492136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Gewinkelte Verbindung 28"/>
            <p:cNvCxnSpPr>
              <a:stCxn id="109" idx="0"/>
              <a:endCxn id="74" idx="2"/>
            </p:cNvCxnSpPr>
            <p:nvPr/>
          </p:nvCxnSpPr>
          <p:spPr>
            <a:xfrm rot="5400000" flipH="1" flipV="1">
              <a:off x="4739606" y="4789271"/>
              <a:ext cx="549406" cy="1972490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Gewinkelte Verbindung 29"/>
            <p:cNvCxnSpPr>
              <a:stCxn id="86" idx="2"/>
              <a:endCxn id="109" idx="0"/>
            </p:cNvCxnSpPr>
            <p:nvPr/>
          </p:nvCxnSpPr>
          <p:spPr>
            <a:xfrm rot="5400000">
              <a:off x="2156151" y="3888390"/>
              <a:ext cx="4033742" cy="289917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Gewinkelte Verbindung 30"/>
            <p:cNvCxnSpPr>
              <a:stCxn id="123" idx="0"/>
              <a:endCxn id="112" idx="2"/>
            </p:cNvCxnSpPr>
            <p:nvPr/>
          </p:nvCxnSpPr>
          <p:spPr>
            <a:xfrm rot="16200000" flipV="1">
              <a:off x="557888" y="4522884"/>
              <a:ext cx="684611" cy="344152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Gewinkelte Verbindung 31"/>
            <p:cNvCxnSpPr>
              <a:stCxn id="110" idx="0"/>
              <a:endCxn id="74" idx="2"/>
            </p:cNvCxnSpPr>
            <p:nvPr/>
          </p:nvCxnSpPr>
          <p:spPr>
            <a:xfrm rot="5400000" flipH="1" flipV="1">
              <a:off x="5626079" y="5675743"/>
              <a:ext cx="549406" cy="199545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Gewinkelte Verbindung 32"/>
            <p:cNvCxnSpPr>
              <a:stCxn id="131" idx="2"/>
              <a:endCxn id="111" idx="0"/>
            </p:cNvCxnSpPr>
            <p:nvPr/>
          </p:nvCxnSpPr>
          <p:spPr>
            <a:xfrm rot="16200000" flipH="1">
              <a:off x="3952285" y="2264203"/>
              <a:ext cx="4863864" cy="2164965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Gewinkelte Verbindung 33"/>
            <p:cNvCxnSpPr>
              <a:stCxn id="102" idx="3"/>
            </p:cNvCxnSpPr>
            <p:nvPr/>
          </p:nvCxnSpPr>
          <p:spPr>
            <a:xfrm>
              <a:off x="2108908" y="1121981"/>
              <a:ext cx="427458" cy="2963920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Gewinkelte Verbindung 34"/>
            <p:cNvCxnSpPr>
              <a:stCxn id="125" idx="1"/>
            </p:cNvCxnSpPr>
            <p:nvPr/>
          </p:nvCxnSpPr>
          <p:spPr>
            <a:xfrm rot="10800000" flipV="1">
              <a:off x="7199486" y="1850535"/>
              <a:ext cx="274727" cy="2235366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Gewinkelte Verbindung 35"/>
            <p:cNvCxnSpPr>
              <a:stCxn id="116" idx="2"/>
              <a:endCxn id="119" idx="0"/>
            </p:cNvCxnSpPr>
            <p:nvPr/>
          </p:nvCxnSpPr>
          <p:spPr>
            <a:xfrm rot="16200000" flipH="1">
              <a:off x="7896593" y="4337392"/>
              <a:ext cx="747364" cy="38243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Gewinkelte Verbindung 36"/>
            <p:cNvCxnSpPr>
              <a:stCxn id="111" idx="3"/>
              <a:endCxn id="116" idx="3"/>
            </p:cNvCxnSpPr>
            <p:nvPr/>
          </p:nvCxnSpPr>
          <p:spPr>
            <a:xfrm flipV="1">
              <a:off x="8158405" y="3724221"/>
              <a:ext cx="834411" cy="2308450"/>
            </a:xfrm>
            <a:prstGeom prst="bentConnector3">
              <a:avLst>
                <a:gd name="adj1" fmla="val 112599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2" name="Gruppierung 37"/>
            <p:cNvGrpSpPr/>
            <p:nvPr/>
          </p:nvGrpSpPr>
          <p:grpSpPr>
            <a:xfrm>
              <a:off x="70557" y="204606"/>
              <a:ext cx="9219717" cy="6353719"/>
              <a:chOff x="70557" y="204606"/>
              <a:chExt cx="9219717" cy="6353719"/>
            </a:xfrm>
          </p:grpSpPr>
          <p:cxnSp>
            <p:nvCxnSpPr>
              <p:cNvPr id="101" name="Gewinkelte Verbindung 76"/>
              <p:cNvCxnSpPr>
                <a:stCxn id="116" idx="0"/>
                <a:endCxn id="125" idx="2"/>
              </p:cNvCxnSpPr>
              <p:nvPr/>
            </p:nvCxnSpPr>
            <p:spPr>
              <a:xfrm rot="16200000" flipV="1">
                <a:off x="7528026" y="2742480"/>
                <a:ext cx="1361021" cy="85237"/>
              </a:xfrm>
              <a:prstGeom prst="bentConnector3">
                <a:avLst>
                  <a:gd name="adj1" fmla="val 50000"/>
                </a:avLst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2" name="Rechteck 77"/>
              <p:cNvSpPr/>
              <p:nvPr/>
            </p:nvSpPr>
            <p:spPr>
              <a:xfrm>
                <a:off x="793788" y="863369"/>
                <a:ext cx="1315120" cy="51722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000" dirty="0" err="1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cfExpertise</a:t>
                </a:r>
                <a:endParaRPr lang="de-DE" sz="1000" dirty="0" smtClean="0">
                  <a:solidFill>
                    <a:schemeClr val="tx1"/>
                  </a:solidFill>
                  <a:latin typeface="Eurostile"/>
                  <a:cs typeface="Eurostile"/>
                </a:endParaRPr>
              </a:p>
              <a:p>
                <a:pPr algn="ctr"/>
                <a:r>
                  <a:rPr lang="de-DE" sz="1000" dirty="0" err="1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AndSkills</a:t>
                </a:r>
                <a:endParaRPr lang="de-DE" sz="1000" dirty="0">
                  <a:solidFill>
                    <a:schemeClr val="tx1"/>
                  </a:solidFill>
                  <a:latin typeface="Eurostile"/>
                  <a:cs typeface="Eurostile"/>
                </a:endParaRPr>
              </a:p>
            </p:txBody>
          </p:sp>
          <p:grpSp>
            <p:nvGrpSpPr>
              <p:cNvPr id="103" name="Gruppierung 78"/>
              <p:cNvGrpSpPr/>
              <p:nvPr/>
            </p:nvGrpSpPr>
            <p:grpSpPr>
              <a:xfrm>
                <a:off x="4423503" y="230424"/>
                <a:ext cx="1569937" cy="684330"/>
                <a:chOff x="7353001" y="160046"/>
                <a:chExt cx="1569937" cy="684330"/>
              </a:xfrm>
            </p:grpSpPr>
            <p:sp>
              <p:nvSpPr>
                <p:cNvPr id="130" name="Oval 105"/>
                <p:cNvSpPr/>
                <p:nvPr/>
              </p:nvSpPr>
              <p:spPr>
                <a:xfrm>
                  <a:off x="7353001" y="160046"/>
                  <a:ext cx="450774" cy="386725"/>
                </a:xfrm>
                <a:prstGeom prst="ellipse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0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131" name="Rechteck 106"/>
                <p:cNvSpPr/>
                <p:nvPr/>
              </p:nvSpPr>
              <p:spPr>
                <a:xfrm>
                  <a:off x="7539528" y="336270"/>
                  <a:ext cx="1383410" cy="508106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000" dirty="0" err="1" smtClean="0">
                      <a:solidFill>
                        <a:schemeClr val="bg1"/>
                      </a:solidFill>
                      <a:latin typeface="Eurostile"/>
                      <a:cs typeface="Eurostile"/>
                    </a:rPr>
                    <a:t>cfEquipment</a:t>
                  </a:r>
                  <a:endParaRPr lang="de-DE" sz="1000" dirty="0">
                    <a:solidFill>
                      <a:schemeClr val="bg1"/>
                    </a:solidFill>
                    <a:latin typeface="Eurostile"/>
                    <a:cs typeface="Eurostile"/>
                  </a:endParaRPr>
                </a:p>
              </p:txBody>
            </p:sp>
          </p:grpSp>
          <p:grpSp>
            <p:nvGrpSpPr>
              <p:cNvPr id="104" name="Gruppierung 79"/>
              <p:cNvGrpSpPr/>
              <p:nvPr/>
            </p:nvGrpSpPr>
            <p:grpSpPr>
              <a:xfrm>
                <a:off x="2443102" y="204606"/>
                <a:ext cx="1569937" cy="684330"/>
                <a:chOff x="7353001" y="160046"/>
                <a:chExt cx="1569937" cy="684330"/>
              </a:xfrm>
            </p:grpSpPr>
            <p:sp>
              <p:nvSpPr>
                <p:cNvPr id="128" name="Oval 103"/>
                <p:cNvSpPr/>
                <p:nvPr/>
              </p:nvSpPr>
              <p:spPr>
                <a:xfrm>
                  <a:off x="7353001" y="160046"/>
                  <a:ext cx="450774" cy="386725"/>
                </a:xfrm>
                <a:prstGeom prst="ellips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0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129" name="Rechteck 104"/>
                <p:cNvSpPr/>
                <p:nvPr/>
              </p:nvSpPr>
              <p:spPr>
                <a:xfrm>
                  <a:off x="7539528" y="336270"/>
                  <a:ext cx="1383410" cy="508106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000" dirty="0" err="1" smtClean="0">
                      <a:solidFill>
                        <a:schemeClr val="tx1"/>
                      </a:solidFill>
                      <a:latin typeface="Eurostile"/>
                      <a:cs typeface="Eurostile"/>
                    </a:rPr>
                    <a:t>cfFunding</a:t>
                  </a:r>
                  <a:endParaRPr lang="de-DE" sz="1000" dirty="0">
                    <a:solidFill>
                      <a:schemeClr val="tx1"/>
                    </a:solidFill>
                    <a:latin typeface="Eurostile"/>
                    <a:cs typeface="Eurostile"/>
                  </a:endParaRPr>
                </a:p>
              </p:txBody>
            </p:sp>
          </p:grpSp>
          <p:grpSp>
            <p:nvGrpSpPr>
              <p:cNvPr id="105" name="Gruppierung 80"/>
              <p:cNvGrpSpPr/>
              <p:nvPr/>
            </p:nvGrpSpPr>
            <p:grpSpPr>
              <a:xfrm>
                <a:off x="6333671" y="658951"/>
                <a:ext cx="1569937" cy="684330"/>
                <a:chOff x="7353001" y="160046"/>
                <a:chExt cx="1569937" cy="684330"/>
              </a:xfrm>
            </p:grpSpPr>
            <p:sp>
              <p:nvSpPr>
                <p:cNvPr id="126" name="Oval 101"/>
                <p:cNvSpPr/>
                <p:nvPr/>
              </p:nvSpPr>
              <p:spPr>
                <a:xfrm>
                  <a:off x="7353001" y="160046"/>
                  <a:ext cx="450774" cy="386725"/>
                </a:xfrm>
                <a:prstGeom prst="ellipse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0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127" name="Rechteck 102"/>
                <p:cNvSpPr/>
                <p:nvPr/>
              </p:nvSpPr>
              <p:spPr>
                <a:xfrm>
                  <a:off x="7539528" y="336270"/>
                  <a:ext cx="1383410" cy="508106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000" dirty="0" err="1" smtClean="0">
                      <a:solidFill>
                        <a:schemeClr val="bg1"/>
                      </a:solidFill>
                      <a:latin typeface="Eurostile"/>
                      <a:cs typeface="Eurostile"/>
                    </a:rPr>
                    <a:t>cfFacility</a:t>
                  </a:r>
                  <a:endParaRPr lang="de-DE" sz="1000" dirty="0">
                    <a:solidFill>
                      <a:schemeClr val="bg1"/>
                    </a:solidFill>
                    <a:latin typeface="Eurostile"/>
                    <a:cs typeface="Eurostile"/>
                  </a:endParaRPr>
                </a:p>
              </p:txBody>
            </p:sp>
          </p:grpSp>
          <p:grpSp>
            <p:nvGrpSpPr>
              <p:cNvPr id="106" name="Gruppierung 81"/>
              <p:cNvGrpSpPr/>
              <p:nvPr/>
            </p:nvGrpSpPr>
            <p:grpSpPr>
              <a:xfrm>
                <a:off x="7287685" y="1420258"/>
                <a:ext cx="1569937" cy="684330"/>
                <a:chOff x="7353001" y="160046"/>
                <a:chExt cx="1569937" cy="684330"/>
              </a:xfrm>
            </p:grpSpPr>
            <p:sp>
              <p:nvSpPr>
                <p:cNvPr id="124" name="Oval 99"/>
                <p:cNvSpPr/>
                <p:nvPr/>
              </p:nvSpPr>
              <p:spPr>
                <a:xfrm>
                  <a:off x="7353001" y="160046"/>
                  <a:ext cx="450774" cy="386725"/>
                </a:xfrm>
                <a:prstGeom prst="ellipse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0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125" name="Rechteck 100"/>
                <p:cNvSpPr/>
                <p:nvPr/>
              </p:nvSpPr>
              <p:spPr>
                <a:xfrm>
                  <a:off x="7539528" y="336270"/>
                  <a:ext cx="1383410" cy="508106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000" dirty="0" err="1" smtClean="0">
                      <a:solidFill>
                        <a:schemeClr val="bg1"/>
                      </a:solidFill>
                      <a:latin typeface="Eurostile"/>
                      <a:cs typeface="Eurostile"/>
                    </a:rPr>
                    <a:t>cfService</a:t>
                  </a:r>
                  <a:endParaRPr lang="de-DE" sz="1000" dirty="0">
                    <a:solidFill>
                      <a:schemeClr val="bg1"/>
                    </a:solidFill>
                    <a:latin typeface="Eurostile"/>
                    <a:cs typeface="Eurostile"/>
                  </a:endParaRPr>
                </a:p>
              </p:txBody>
            </p:sp>
          </p:grpSp>
          <p:grpSp>
            <p:nvGrpSpPr>
              <p:cNvPr id="107" name="Gruppierung 82"/>
              <p:cNvGrpSpPr/>
              <p:nvPr/>
            </p:nvGrpSpPr>
            <p:grpSpPr>
              <a:xfrm>
                <a:off x="194037" y="4861041"/>
                <a:ext cx="1569937" cy="684330"/>
                <a:chOff x="7353001" y="160046"/>
                <a:chExt cx="1569937" cy="684330"/>
              </a:xfrm>
            </p:grpSpPr>
            <p:sp>
              <p:nvSpPr>
                <p:cNvPr id="122" name="Oval 97"/>
                <p:cNvSpPr/>
                <p:nvPr/>
              </p:nvSpPr>
              <p:spPr>
                <a:xfrm>
                  <a:off x="7353001" y="160046"/>
                  <a:ext cx="450774" cy="386725"/>
                </a:xfrm>
                <a:prstGeom prst="ellips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0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123" name="Rechteck 98"/>
                <p:cNvSpPr/>
                <p:nvPr/>
              </p:nvSpPr>
              <p:spPr>
                <a:xfrm>
                  <a:off x="7539528" y="336270"/>
                  <a:ext cx="1383410" cy="508106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000" dirty="0" err="1" smtClean="0">
                      <a:solidFill>
                        <a:schemeClr val="tx1"/>
                      </a:solidFill>
                      <a:latin typeface="Eurostile"/>
                      <a:cs typeface="Eurostile"/>
                    </a:rPr>
                    <a:t>cfCitation</a:t>
                  </a:r>
                  <a:endParaRPr lang="de-DE" sz="1000" dirty="0">
                    <a:solidFill>
                      <a:schemeClr val="tx1"/>
                    </a:solidFill>
                    <a:latin typeface="Eurostile"/>
                    <a:cs typeface="Eurostile"/>
                  </a:endParaRPr>
                </a:p>
              </p:txBody>
            </p:sp>
          </p:grpSp>
          <p:grpSp>
            <p:nvGrpSpPr>
              <p:cNvPr id="108" name="Gruppierung 83"/>
              <p:cNvGrpSpPr/>
              <p:nvPr/>
            </p:nvGrpSpPr>
            <p:grpSpPr>
              <a:xfrm>
                <a:off x="1323939" y="5697771"/>
                <a:ext cx="1569937" cy="684330"/>
                <a:chOff x="7353001" y="160046"/>
                <a:chExt cx="1569937" cy="684330"/>
              </a:xfrm>
            </p:grpSpPr>
            <p:sp>
              <p:nvSpPr>
                <p:cNvPr id="120" name="Oval 95"/>
                <p:cNvSpPr/>
                <p:nvPr/>
              </p:nvSpPr>
              <p:spPr>
                <a:xfrm>
                  <a:off x="7353001" y="160046"/>
                  <a:ext cx="450774" cy="386725"/>
                </a:xfrm>
                <a:prstGeom prst="ellips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0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121" name="Rechteck 96"/>
                <p:cNvSpPr/>
                <p:nvPr/>
              </p:nvSpPr>
              <p:spPr>
                <a:xfrm>
                  <a:off x="7539528" y="336270"/>
                  <a:ext cx="1383410" cy="508106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000" dirty="0" err="1" smtClean="0">
                      <a:solidFill>
                        <a:schemeClr val="tx1"/>
                      </a:solidFill>
                      <a:latin typeface="Eurostile"/>
                      <a:cs typeface="Eurostile"/>
                    </a:rPr>
                    <a:t>cfEvent</a:t>
                  </a:r>
                  <a:endParaRPr lang="de-DE" sz="1000" dirty="0">
                    <a:solidFill>
                      <a:schemeClr val="tx1"/>
                    </a:solidFill>
                    <a:latin typeface="Eurostile"/>
                    <a:cs typeface="Eurostile"/>
                  </a:endParaRPr>
                </a:p>
              </p:txBody>
            </p:sp>
          </p:grpSp>
          <p:sp>
            <p:nvSpPr>
              <p:cNvPr id="109" name="Rechteck 84"/>
              <p:cNvSpPr/>
              <p:nvPr/>
            </p:nvSpPr>
            <p:spPr>
              <a:xfrm>
                <a:off x="3336358" y="6050219"/>
                <a:ext cx="1383410" cy="508106"/>
              </a:xfrm>
              <a:prstGeom prst="rect">
                <a:avLst/>
              </a:prstGeom>
              <a:solidFill>
                <a:srgbClr val="FFDE1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000" dirty="0" err="1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cfLanguage</a:t>
                </a:r>
                <a:endParaRPr lang="de-DE" sz="1000" dirty="0">
                  <a:solidFill>
                    <a:schemeClr val="tx1"/>
                  </a:solidFill>
                  <a:latin typeface="Eurostile"/>
                  <a:cs typeface="Eurostile"/>
                </a:endParaRPr>
              </a:p>
            </p:txBody>
          </p:sp>
          <p:sp>
            <p:nvSpPr>
              <p:cNvPr id="110" name="Rechteck 85"/>
              <p:cNvSpPr/>
              <p:nvPr/>
            </p:nvSpPr>
            <p:spPr>
              <a:xfrm>
                <a:off x="5109303" y="6050219"/>
                <a:ext cx="1383410" cy="50810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000" dirty="0" err="1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cfCurrency</a:t>
                </a:r>
                <a:endParaRPr lang="de-DE" sz="1000" dirty="0">
                  <a:solidFill>
                    <a:schemeClr val="tx1"/>
                  </a:solidFill>
                  <a:latin typeface="Eurostile"/>
                  <a:cs typeface="Eurostile"/>
                </a:endParaRPr>
              </a:p>
            </p:txBody>
          </p:sp>
          <p:sp>
            <p:nvSpPr>
              <p:cNvPr id="111" name="Rechteck 86"/>
              <p:cNvSpPr/>
              <p:nvPr/>
            </p:nvSpPr>
            <p:spPr>
              <a:xfrm>
                <a:off x="6774995" y="5778618"/>
                <a:ext cx="1383410" cy="50810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000" dirty="0" err="1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cfCountry</a:t>
                </a:r>
                <a:endParaRPr lang="de-DE" sz="1000" dirty="0">
                  <a:solidFill>
                    <a:schemeClr val="tx1"/>
                  </a:solidFill>
                  <a:latin typeface="Eurostile"/>
                  <a:cs typeface="Eurostile"/>
                </a:endParaRPr>
              </a:p>
            </p:txBody>
          </p:sp>
          <p:sp>
            <p:nvSpPr>
              <p:cNvPr id="112" name="Rechteck 87"/>
              <p:cNvSpPr/>
              <p:nvPr/>
            </p:nvSpPr>
            <p:spPr>
              <a:xfrm>
                <a:off x="70557" y="3835431"/>
                <a:ext cx="1315120" cy="517222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000" dirty="0" err="1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cfCurriculum</a:t>
                </a:r>
                <a:r>
                  <a:rPr lang="de-DE" sz="1000" dirty="0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/>
                </a:r>
                <a:br>
                  <a:rPr lang="de-DE" sz="1000" dirty="0" smtClean="0">
                    <a:solidFill>
                      <a:schemeClr val="tx1"/>
                    </a:solidFill>
                    <a:latin typeface="Eurostile"/>
                    <a:cs typeface="Eurostile"/>
                  </a:rPr>
                </a:br>
                <a:r>
                  <a:rPr lang="de-DE" sz="1000" dirty="0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Vitae	</a:t>
                </a:r>
                <a:endParaRPr lang="de-DE" sz="1000" dirty="0">
                  <a:solidFill>
                    <a:schemeClr val="tx1"/>
                  </a:solidFill>
                  <a:latin typeface="Eurostile"/>
                  <a:cs typeface="Eurostile"/>
                </a:endParaRPr>
              </a:p>
            </p:txBody>
          </p:sp>
          <p:sp>
            <p:nvSpPr>
              <p:cNvPr id="113" name="Rechteck 88"/>
              <p:cNvSpPr/>
              <p:nvPr/>
            </p:nvSpPr>
            <p:spPr>
              <a:xfrm>
                <a:off x="70557" y="2611463"/>
                <a:ext cx="1315120" cy="51722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000" dirty="0" err="1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cfPrize</a:t>
                </a:r>
                <a:endParaRPr lang="de-DE" sz="1000" dirty="0">
                  <a:solidFill>
                    <a:schemeClr val="tx1"/>
                  </a:solidFill>
                  <a:latin typeface="Eurostile"/>
                  <a:cs typeface="Eurostile"/>
                </a:endParaRPr>
              </a:p>
            </p:txBody>
          </p:sp>
          <p:sp>
            <p:nvSpPr>
              <p:cNvPr id="114" name="Rechteck 89"/>
              <p:cNvSpPr/>
              <p:nvPr/>
            </p:nvSpPr>
            <p:spPr>
              <a:xfrm>
                <a:off x="159714" y="1729095"/>
                <a:ext cx="1315120" cy="51722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000" dirty="0" err="1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cfQualification</a:t>
                </a:r>
                <a:endParaRPr lang="de-DE" sz="1000" dirty="0" smtClean="0">
                  <a:solidFill>
                    <a:schemeClr val="tx1"/>
                  </a:solidFill>
                  <a:latin typeface="Eurostile"/>
                  <a:cs typeface="Eurostile"/>
                </a:endParaRPr>
              </a:p>
            </p:txBody>
          </p:sp>
          <p:grpSp>
            <p:nvGrpSpPr>
              <p:cNvPr id="115" name="Gruppierung 90"/>
              <p:cNvGrpSpPr/>
              <p:nvPr/>
            </p:nvGrpSpPr>
            <p:grpSpPr>
              <a:xfrm>
                <a:off x="7411165" y="4553972"/>
                <a:ext cx="1569937" cy="684330"/>
                <a:chOff x="7353001" y="160046"/>
                <a:chExt cx="1569937" cy="684330"/>
              </a:xfrm>
            </p:grpSpPr>
            <p:sp>
              <p:nvSpPr>
                <p:cNvPr id="118" name="Oval 93"/>
                <p:cNvSpPr/>
                <p:nvPr/>
              </p:nvSpPr>
              <p:spPr>
                <a:xfrm>
                  <a:off x="7353001" y="160046"/>
                  <a:ext cx="450774" cy="386725"/>
                </a:xfrm>
                <a:prstGeom prst="ellipse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0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119" name="Rechteck 94"/>
                <p:cNvSpPr/>
                <p:nvPr/>
              </p:nvSpPr>
              <p:spPr>
                <a:xfrm>
                  <a:off x="7539528" y="336270"/>
                  <a:ext cx="1383410" cy="508106"/>
                </a:xfrm>
                <a:prstGeom prst="rect">
                  <a:avLst/>
                </a:prstGeom>
                <a:solidFill>
                  <a:schemeClr val="accent5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000" dirty="0" err="1" smtClean="0">
                      <a:solidFill>
                        <a:schemeClr val="tx1"/>
                      </a:solidFill>
                      <a:latin typeface="Eurostile"/>
                      <a:cs typeface="Eurostile"/>
                    </a:rPr>
                    <a:t>cfGeographic</a:t>
                  </a:r>
                  <a:r>
                    <a:rPr lang="de-DE" sz="1000" dirty="0" smtClean="0">
                      <a:solidFill>
                        <a:schemeClr val="tx1"/>
                      </a:solidFill>
                      <a:latin typeface="Eurostile"/>
                      <a:cs typeface="Eurostile"/>
                    </a:rPr>
                    <a:t/>
                  </a:r>
                  <a:br>
                    <a:rPr lang="de-DE" sz="1000" dirty="0" smtClean="0">
                      <a:solidFill>
                        <a:schemeClr val="tx1"/>
                      </a:solidFill>
                      <a:latin typeface="Eurostile"/>
                      <a:cs typeface="Eurostile"/>
                    </a:rPr>
                  </a:br>
                  <a:r>
                    <a:rPr lang="de-DE" sz="1000" dirty="0" err="1" smtClean="0">
                      <a:solidFill>
                        <a:schemeClr val="tx1"/>
                      </a:solidFill>
                      <a:latin typeface="Eurostile"/>
                      <a:cs typeface="Eurostile"/>
                    </a:rPr>
                    <a:t>BoundingBox</a:t>
                  </a:r>
                  <a:endParaRPr lang="de-DE" sz="1000" dirty="0">
                    <a:solidFill>
                      <a:schemeClr val="tx1"/>
                    </a:solidFill>
                    <a:latin typeface="Eurostile"/>
                    <a:cs typeface="Eurostile"/>
                  </a:endParaRPr>
                </a:p>
              </p:txBody>
            </p:sp>
          </p:grpSp>
          <p:sp>
            <p:nvSpPr>
              <p:cNvPr id="116" name="Rechteck 91"/>
              <p:cNvSpPr/>
              <p:nvPr/>
            </p:nvSpPr>
            <p:spPr>
              <a:xfrm>
                <a:off x="7509492" y="3465609"/>
                <a:ext cx="1483324" cy="51722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000" dirty="0" err="1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cfPostalAddress</a:t>
                </a:r>
                <a:endParaRPr lang="de-DE" sz="1000" dirty="0" smtClean="0">
                  <a:solidFill>
                    <a:schemeClr val="tx1"/>
                  </a:solidFill>
                  <a:latin typeface="Eurostile"/>
                  <a:cs typeface="Eurostile"/>
                </a:endParaRPr>
              </a:p>
            </p:txBody>
          </p:sp>
          <p:sp>
            <p:nvSpPr>
              <p:cNvPr id="117" name="Rechteck 92"/>
              <p:cNvSpPr/>
              <p:nvPr/>
            </p:nvSpPr>
            <p:spPr>
              <a:xfrm>
                <a:off x="7393525" y="2503701"/>
                <a:ext cx="1896749" cy="51722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000" dirty="0" err="1" smtClean="0">
                    <a:solidFill>
                      <a:schemeClr val="tx1"/>
                    </a:solidFill>
                    <a:latin typeface="Eurostile"/>
                    <a:cs typeface="Eurostile"/>
                  </a:rPr>
                  <a:t>cfElectronicAddress</a:t>
                </a:r>
                <a:endParaRPr lang="de-DE" sz="1000" dirty="0" smtClean="0">
                  <a:solidFill>
                    <a:schemeClr val="tx1"/>
                  </a:solidFill>
                  <a:latin typeface="Eurostile"/>
                  <a:cs typeface="Eurostile"/>
                </a:endParaRPr>
              </a:p>
            </p:txBody>
          </p:sp>
        </p:grpSp>
        <p:grpSp>
          <p:nvGrpSpPr>
            <p:cNvPr id="63" name="Gruppierung 38"/>
            <p:cNvGrpSpPr/>
            <p:nvPr/>
          </p:nvGrpSpPr>
          <p:grpSpPr>
            <a:xfrm>
              <a:off x="1844661" y="2870075"/>
              <a:ext cx="5541351" cy="1723932"/>
              <a:chOff x="1684594" y="3392000"/>
              <a:chExt cx="5541351" cy="1723932"/>
            </a:xfrm>
          </p:grpSpPr>
          <p:grpSp>
            <p:nvGrpSpPr>
              <p:cNvPr id="89" name="Gruppierung 64"/>
              <p:cNvGrpSpPr/>
              <p:nvPr/>
            </p:nvGrpSpPr>
            <p:grpSpPr>
              <a:xfrm>
                <a:off x="1684594" y="4431602"/>
                <a:ext cx="1569937" cy="684330"/>
                <a:chOff x="3228072" y="2152221"/>
                <a:chExt cx="1781614" cy="831584"/>
              </a:xfrm>
            </p:grpSpPr>
            <p:sp>
              <p:nvSpPr>
                <p:cNvPr id="99" name="Oval 74"/>
                <p:cNvSpPr/>
                <p:nvPr/>
              </p:nvSpPr>
              <p:spPr>
                <a:xfrm>
                  <a:off x="3228072" y="2152221"/>
                  <a:ext cx="511553" cy="469941"/>
                </a:xfrm>
                <a:prstGeom prst="ellipse">
                  <a:avLst/>
                </a:prstGeom>
                <a:solidFill>
                  <a:schemeClr val="accent3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0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100" name="Rechteck 75"/>
                <p:cNvSpPr/>
                <p:nvPr/>
              </p:nvSpPr>
              <p:spPr>
                <a:xfrm>
                  <a:off x="3439749" y="2366365"/>
                  <a:ext cx="1569937" cy="617440"/>
                </a:xfrm>
                <a:prstGeom prst="rect">
                  <a:avLst/>
                </a:prstGeom>
                <a:solidFill>
                  <a:schemeClr val="accent3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000" dirty="0" err="1" smtClean="0">
                      <a:solidFill>
                        <a:schemeClr val="tx1"/>
                      </a:solidFill>
                      <a:latin typeface="Eurostile"/>
                      <a:cs typeface="Eurostile"/>
                    </a:rPr>
                    <a:t>cfPerson</a:t>
                  </a:r>
                  <a:endParaRPr lang="de-DE" sz="1000" dirty="0">
                    <a:solidFill>
                      <a:schemeClr val="tx1"/>
                    </a:solidFill>
                    <a:latin typeface="Eurostile"/>
                    <a:cs typeface="Eurostile"/>
                  </a:endParaRPr>
                </a:p>
              </p:txBody>
            </p:sp>
          </p:grpSp>
          <p:grpSp>
            <p:nvGrpSpPr>
              <p:cNvPr id="90" name="Gruppierung 65"/>
              <p:cNvGrpSpPr/>
              <p:nvPr/>
            </p:nvGrpSpPr>
            <p:grpSpPr>
              <a:xfrm>
                <a:off x="3536766" y="3392000"/>
                <a:ext cx="1569937" cy="684330"/>
                <a:chOff x="3308144" y="2152221"/>
                <a:chExt cx="1781615" cy="831584"/>
              </a:xfrm>
            </p:grpSpPr>
            <p:sp>
              <p:nvSpPr>
                <p:cNvPr id="97" name="Oval 72"/>
                <p:cNvSpPr/>
                <p:nvPr/>
              </p:nvSpPr>
              <p:spPr>
                <a:xfrm>
                  <a:off x="3308144" y="2152221"/>
                  <a:ext cx="511553" cy="469940"/>
                </a:xfrm>
                <a:prstGeom prst="ellipse">
                  <a:avLst/>
                </a:prstGeom>
                <a:solidFill>
                  <a:schemeClr val="accent3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0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98" name="Rechteck 73"/>
                <p:cNvSpPr/>
                <p:nvPr/>
              </p:nvSpPr>
              <p:spPr>
                <a:xfrm>
                  <a:off x="3519822" y="2366365"/>
                  <a:ext cx="1569937" cy="617440"/>
                </a:xfrm>
                <a:prstGeom prst="rect">
                  <a:avLst/>
                </a:prstGeom>
                <a:solidFill>
                  <a:schemeClr val="accent3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000" dirty="0" err="1" smtClean="0">
                      <a:solidFill>
                        <a:srgbClr val="000000"/>
                      </a:solidFill>
                      <a:latin typeface="Eurostile"/>
                      <a:cs typeface="Eurostile"/>
                    </a:rPr>
                    <a:t>cfProject</a:t>
                  </a:r>
                  <a:endParaRPr lang="de-DE" sz="1000" dirty="0">
                    <a:solidFill>
                      <a:srgbClr val="000000"/>
                    </a:solidFill>
                    <a:latin typeface="Eurostile"/>
                    <a:cs typeface="Eurostile"/>
                  </a:endParaRPr>
                </a:p>
              </p:txBody>
            </p:sp>
          </p:grpSp>
          <p:grpSp>
            <p:nvGrpSpPr>
              <p:cNvPr id="91" name="Gruppierung 66"/>
              <p:cNvGrpSpPr/>
              <p:nvPr/>
            </p:nvGrpSpPr>
            <p:grpSpPr>
              <a:xfrm>
                <a:off x="5656008" y="4431602"/>
                <a:ext cx="1569937" cy="684330"/>
                <a:chOff x="3228072" y="2152221"/>
                <a:chExt cx="1781614" cy="831584"/>
              </a:xfrm>
            </p:grpSpPr>
            <p:sp>
              <p:nvSpPr>
                <p:cNvPr id="95" name="Oval 70"/>
                <p:cNvSpPr/>
                <p:nvPr/>
              </p:nvSpPr>
              <p:spPr>
                <a:xfrm>
                  <a:off x="3228072" y="2152221"/>
                  <a:ext cx="511553" cy="469941"/>
                </a:xfrm>
                <a:prstGeom prst="ellipse">
                  <a:avLst/>
                </a:prstGeom>
                <a:solidFill>
                  <a:schemeClr val="accent3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0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96" name="Rechteck 71"/>
                <p:cNvSpPr/>
                <p:nvPr/>
              </p:nvSpPr>
              <p:spPr>
                <a:xfrm>
                  <a:off x="3439749" y="2366365"/>
                  <a:ext cx="1569937" cy="617440"/>
                </a:xfrm>
                <a:prstGeom prst="rect">
                  <a:avLst/>
                </a:prstGeom>
                <a:solidFill>
                  <a:schemeClr val="accent3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000" dirty="0" err="1" smtClean="0">
                      <a:solidFill>
                        <a:srgbClr val="000000"/>
                      </a:solidFill>
                      <a:latin typeface="Eurostile"/>
                      <a:cs typeface="Eurostile"/>
                    </a:rPr>
                    <a:t>cfOrganisation</a:t>
                  </a:r>
                  <a:endParaRPr lang="de-DE" sz="1000" dirty="0" smtClean="0">
                    <a:solidFill>
                      <a:srgbClr val="000000"/>
                    </a:solidFill>
                    <a:latin typeface="Eurostile"/>
                    <a:cs typeface="Eurostile"/>
                  </a:endParaRPr>
                </a:p>
                <a:p>
                  <a:pPr algn="ctr"/>
                  <a:r>
                    <a:rPr lang="de-DE" sz="1000" dirty="0" smtClean="0">
                      <a:solidFill>
                        <a:srgbClr val="000000"/>
                      </a:solidFill>
                      <a:latin typeface="Eurostile"/>
                      <a:cs typeface="Eurostile"/>
                    </a:rPr>
                    <a:t>Unit</a:t>
                  </a:r>
                  <a:endParaRPr lang="de-DE" sz="1000" dirty="0">
                    <a:solidFill>
                      <a:srgbClr val="000000"/>
                    </a:solidFill>
                    <a:latin typeface="Eurostile"/>
                    <a:cs typeface="Eurostile"/>
                  </a:endParaRPr>
                </a:p>
              </p:txBody>
            </p:sp>
          </p:grpSp>
          <p:cxnSp>
            <p:nvCxnSpPr>
              <p:cNvPr id="92" name="Gewinkelte Verbindung 67"/>
              <p:cNvCxnSpPr>
                <a:stCxn id="100" idx="3"/>
                <a:endCxn id="96" idx="1"/>
              </p:cNvCxnSpPr>
              <p:nvPr/>
            </p:nvCxnSpPr>
            <p:spPr>
              <a:xfrm>
                <a:off x="3254531" y="4861879"/>
                <a:ext cx="2588004" cy="12700"/>
              </a:xfrm>
              <a:prstGeom prst="bentConnector3">
                <a:avLst>
                  <a:gd name="adj1" fmla="val 50000"/>
                </a:avLst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Gewinkelte Verbindung 68"/>
              <p:cNvCxnSpPr>
                <a:stCxn id="100" idx="0"/>
                <a:endCxn id="98" idx="1"/>
              </p:cNvCxnSpPr>
              <p:nvPr/>
            </p:nvCxnSpPr>
            <p:spPr>
              <a:xfrm rot="5400000" flipH="1" flipV="1">
                <a:off x="2750286" y="3634818"/>
                <a:ext cx="785549" cy="1160468"/>
              </a:xfrm>
              <a:prstGeom prst="bentConnector2">
                <a:avLst/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Gewinkelte Verbindung 69"/>
              <p:cNvCxnSpPr>
                <a:stCxn id="96" idx="0"/>
                <a:endCxn id="98" idx="3"/>
              </p:cNvCxnSpPr>
              <p:nvPr/>
            </p:nvCxnSpPr>
            <p:spPr>
              <a:xfrm rot="16200000" flipV="1">
                <a:off x="5427698" y="3501283"/>
                <a:ext cx="785549" cy="1427537"/>
              </a:xfrm>
              <a:prstGeom prst="bentConnector2">
                <a:avLst/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4" name="Gewinkelte Verbindung 39"/>
            <p:cNvCxnSpPr/>
            <p:nvPr/>
          </p:nvCxnSpPr>
          <p:spPr>
            <a:xfrm flipV="1">
              <a:off x="5266770" y="2762312"/>
              <a:ext cx="2126755" cy="538040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5" name="Gruppierung 40"/>
            <p:cNvGrpSpPr/>
            <p:nvPr/>
          </p:nvGrpSpPr>
          <p:grpSpPr>
            <a:xfrm>
              <a:off x="1658134" y="1332147"/>
              <a:ext cx="5629552" cy="1723932"/>
              <a:chOff x="1702234" y="1243027"/>
              <a:chExt cx="5629552" cy="1723932"/>
            </a:xfrm>
          </p:grpSpPr>
          <p:grpSp>
            <p:nvGrpSpPr>
              <p:cNvPr id="77" name="Gruppierung 52"/>
              <p:cNvGrpSpPr/>
              <p:nvPr/>
            </p:nvGrpSpPr>
            <p:grpSpPr>
              <a:xfrm>
                <a:off x="1702234" y="2282629"/>
                <a:ext cx="1569937" cy="684330"/>
                <a:chOff x="3228072" y="2152221"/>
                <a:chExt cx="1781614" cy="831584"/>
              </a:xfrm>
            </p:grpSpPr>
            <p:sp>
              <p:nvSpPr>
                <p:cNvPr id="87" name="Oval 62"/>
                <p:cNvSpPr/>
                <p:nvPr/>
              </p:nvSpPr>
              <p:spPr>
                <a:xfrm>
                  <a:off x="3228072" y="2152221"/>
                  <a:ext cx="511553" cy="469941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0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88" name="Rechteck 63"/>
                <p:cNvSpPr/>
                <p:nvPr/>
              </p:nvSpPr>
              <p:spPr>
                <a:xfrm>
                  <a:off x="3439749" y="2366365"/>
                  <a:ext cx="1569937" cy="617440"/>
                </a:xfrm>
                <a:prstGeom prst="rect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000" dirty="0" err="1" smtClean="0">
                      <a:solidFill>
                        <a:schemeClr val="tx1"/>
                      </a:solidFill>
                      <a:latin typeface="Eurostile"/>
                      <a:cs typeface="Eurostile"/>
                    </a:rPr>
                    <a:t>cfResultPatent</a:t>
                  </a:r>
                  <a:endParaRPr lang="de-DE" sz="1000" dirty="0">
                    <a:solidFill>
                      <a:schemeClr val="tx1"/>
                    </a:solidFill>
                    <a:latin typeface="Eurostile"/>
                    <a:cs typeface="Eurostile"/>
                  </a:endParaRPr>
                </a:p>
              </p:txBody>
            </p:sp>
          </p:grpSp>
          <p:grpSp>
            <p:nvGrpSpPr>
              <p:cNvPr id="78" name="Gruppierung 53"/>
              <p:cNvGrpSpPr/>
              <p:nvPr/>
            </p:nvGrpSpPr>
            <p:grpSpPr>
              <a:xfrm>
                <a:off x="3483848" y="1243027"/>
                <a:ext cx="1569937" cy="684330"/>
                <a:chOff x="3228072" y="2152221"/>
                <a:chExt cx="1781614" cy="831584"/>
              </a:xfrm>
            </p:grpSpPr>
            <p:sp>
              <p:nvSpPr>
                <p:cNvPr id="85" name="Oval 60"/>
                <p:cNvSpPr/>
                <p:nvPr/>
              </p:nvSpPr>
              <p:spPr>
                <a:xfrm>
                  <a:off x="3228072" y="2152221"/>
                  <a:ext cx="511553" cy="469941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0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86" name="Rechteck 61"/>
                <p:cNvSpPr/>
                <p:nvPr/>
              </p:nvSpPr>
              <p:spPr>
                <a:xfrm>
                  <a:off x="3439749" y="2366365"/>
                  <a:ext cx="1569937" cy="617440"/>
                </a:xfrm>
                <a:prstGeom prst="rect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000" dirty="0" err="1" smtClean="0">
                      <a:solidFill>
                        <a:srgbClr val="000000"/>
                      </a:solidFill>
                      <a:latin typeface="Eurostile"/>
                      <a:cs typeface="Eurostile"/>
                    </a:rPr>
                    <a:t>cfResult</a:t>
                  </a:r>
                  <a:r>
                    <a:rPr lang="de-DE" sz="1000" dirty="0" smtClean="0">
                      <a:solidFill>
                        <a:srgbClr val="000000"/>
                      </a:solidFill>
                      <a:latin typeface="Eurostile"/>
                      <a:cs typeface="Eurostile"/>
                    </a:rPr>
                    <a:t/>
                  </a:r>
                  <a:br>
                    <a:rPr lang="de-DE" sz="1000" dirty="0" smtClean="0">
                      <a:solidFill>
                        <a:srgbClr val="000000"/>
                      </a:solidFill>
                      <a:latin typeface="Eurostile"/>
                      <a:cs typeface="Eurostile"/>
                    </a:rPr>
                  </a:br>
                  <a:r>
                    <a:rPr lang="de-DE" sz="1000" dirty="0" err="1" smtClean="0">
                      <a:solidFill>
                        <a:srgbClr val="000000"/>
                      </a:solidFill>
                      <a:latin typeface="Eurostile"/>
                      <a:cs typeface="Eurostile"/>
                    </a:rPr>
                    <a:t>Publication</a:t>
                  </a:r>
                  <a:endParaRPr lang="de-DE" sz="1000" dirty="0">
                    <a:solidFill>
                      <a:srgbClr val="000000"/>
                    </a:solidFill>
                    <a:latin typeface="Eurostile"/>
                    <a:cs typeface="Eurostile"/>
                  </a:endParaRPr>
                </a:p>
              </p:txBody>
            </p:sp>
          </p:grpSp>
          <p:grpSp>
            <p:nvGrpSpPr>
              <p:cNvPr id="79" name="Gruppierung 54"/>
              <p:cNvGrpSpPr/>
              <p:nvPr/>
            </p:nvGrpSpPr>
            <p:grpSpPr>
              <a:xfrm>
                <a:off x="5673648" y="2282629"/>
                <a:ext cx="1658138" cy="684330"/>
                <a:chOff x="3228072" y="2152221"/>
                <a:chExt cx="1881707" cy="831584"/>
              </a:xfrm>
            </p:grpSpPr>
            <p:sp>
              <p:nvSpPr>
                <p:cNvPr id="83" name="Oval 58"/>
                <p:cNvSpPr/>
                <p:nvPr/>
              </p:nvSpPr>
              <p:spPr>
                <a:xfrm>
                  <a:off x="3228072" y="2152221"/>
                  <a:ext cx="511553" cy="469941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0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84" name="Rechteck 59"/>
                <p:cNvSpPr/>
                <p:nvPr/>
              </p:nvSpPr>
              <p:spPr>
                <a:xfrm>
                  <a:off x="3439749" y="2366365"/>
                  <a:ext cx="1670030" cy="617440"/>
                </a:xfrm>
                <a:prstGeom prst="rect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000" dirty="0" err="1" smtClean="0">
                      <a:solidFill>
                        <a:srgbClr val="000000"/>
                      </a:solidFill>
                      <a:latin typeface="Eurostile"/>
                      <a:cs typeface="Eurostile"/>
                    </a:rPr>
                    <a:t>cfResultProduct</a:t>
                  </a:r>
                  <a:endParaRPr lang="de-DE" sz="1000" dirty="0" smtClean="0">
                    <a:solidFill>
                      <a:srgbClr val="000000"/>
                    </a:solidFill>
                    <a:latin typeface="Eurostile"/>
                    <a:cs typeface="Eurostile"/>
                  </a:endParaRPr>
                </a:p>
              </p:txBody>
            </p:sp>
          </p:grpSp>
          <p:cxnSp>
            <p:nvCxnSpPr>
              <p:cNvPr id="80" name="Gewinkelte Verbindung 55"/>
              <p:cNvCxnSpPr>
                <a:stCxn id="84" idx="1"/>
                <a:endCxn id="88" idx="3"/>
              </p:cNvCxnSpPr>
              <p:nvPr/>
            </p:nvCxnSpPr>
            <p:spPr>
              <a:xfrm rot="10800000">
                <a:off x="3272172" y="2712906"/>
                <a:ext cx="2588004" cy="16041"/>
              </a:xfrm>
              <a:prstGeom prst="bentConnector3">
                <a:avLst>
                  <a:gd name="adj1" fmla="val 50000"/>
                </a:avLst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Gewinkelte Verbindung 56"/>
              <p:cNvCxnSpPr>
                <a:stCxn id="86" idx="1"/>
                <a:endCxn id="88" idx="0"/>
              </p:cNvCxnSpPr>
              <p:nvPr/>
            </p:nvCxnSpPr>
            <p:spPr>
              <a:xfrm rot="10800000" flipV="1">
                <a:off x="2580467" y="1673303"/>
                <a:ext cx="1089909" cy="785549"/>
              </a:xfrm>
              <a:prstGeom prst="bentConnector2">
                <a:avLst/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Gewinkelte Verbindung 57"/>
              <p:cNvCxnSpPr>
                <a:stCxn id="84" idx="0"/>
                <a:endCxn id="86" idx="3"/>
              </p:cNvCxnSpPr>
              <p:nvPr/>
            </p:nvCxnSpPr>
            <p:spPr>
              <a:xfrm rot="16200000" flipV="1">
                <a:off x="5432109" y="1294981"/>
                <a:ext cx="785549" cy="1542196"/>
              </a:xfrm>
              <a:prstGeom prst="bentConnector2">
                <a:avLst/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6" name="Gruppierung 41"/>
            <p:cNvGrpSpPr/>
            <p:nvPr/>
          </p:nvGrpSpPr>
          <p:grpSpPr>
            <a:xfrm>
              <a:off x="2963304" y="4816481"/>
              <a:ext cx="3811691" cy="685348"/>
              <a:chOff x="3007404" y="5114086"/>
              <a:chExt cx="3811691" cy="685348"/>
            </a:xfrm>
          </p:grpSpPr>
          <p:grpSp>
            <p:nvGrpSpPr>
              <p:cNvPr id="70" name="Gruppierung 45"/>
              <p:cNvGrpSpPr/>
              <p:nvPr/>
            </p:nvGrpSpPr>
            <p:grpSpPr>
              <a:xfrm>
                <a:off x="3007404" y="5115104"/>
                <a:ext cx="1569937" cy="684330"/>
                <a:chOff x="2689884" y="5079822"/>
                <a:chExt cx="1569937" cy="684330"/>
              </a:xfrm>
            </p:grpSpPr>
            <p:sp>
              <p:nvSpPr>
                <p:cNvPr id="75" name="Oval 50"/>
                <p:cNvSpPr/>
                <p:nvPr/>
              </p:nvSpPr>
              <p:spPr>
                <a:xfrm>
                  <a:off x="2689884" y="5079822"/>
                  <a:ext cx="450774" cy="386725"/>
                </a:xfrm>
                <a:prstGeom prst="ellipse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0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76" name="Rechteck 51"/>
                <p:cNvSpPr/>
                <p:nvPr/>
              </p:nvSpPr>
              <p:spPr>
                <a:xfrm>
                  <a:off x="2876411" y="5256046"/>
                  <a:ext cx="1383410" cy="508106"/>
                </a:xfrm>
                <a:prstGeom prst="rect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000" dirty="0" err="1" smtClean="0">
                      <a:solidFill>
                        <a:srgbClr val="FFFFFF"/>
                      </a:solidFill>
                      <a:latin typeface="Eurostile"/>
                      <a:cs typeface="Eurostile"/>
                    </a:rPr>
                    <a:t>cfIndicator</a:t>
                  </a:r>
                  <a:endParaRPr lang="de-DE" sz="1000" dirty="0">
                    <a:solidFill>
                      <a:srgbClr val="FFFFFF"/>
                    </a:solidFill>
                    <a:latin typeface="Eurostile"/>
                    <a:cs typeface="Eurostile"/>
                  </a:endParaRPr>
                </a:p>
              </p:txBody>
            </p:sp>
          </p:grpSp>
          <p:grpSp>
            <p:nvGrpSpPr>
              <p:cNvPr id="71" name="Gruppierung 46"/>
              <p:cNvGrpSpPr/>
              <p:nvPr/>
            </p:nvGrpSpPr>
            <p:grpSpPr>
              <a:xfrm>
                <a:off x="5083685" y="5114086"/>
                <a:ext cx="1735410" cy="684330"/>
                <a:chOff x="4554485" y="5114086"/>
                <a:chExt cx="1735410" cy="684330"/>
              </a:xfrm>
            </p:grpSpPr>
            <p:sp>
              <p:nvSpPr>
                <p:cNvPr id="73" name="Oval 48"/>
                <p:cNvSpPr/>
                <p:nvPr/>
              </p:nvSpPr>
              <p:spPr>
                <a:xfrm>
                  <a:off x="4554485" y="5114086"/>
                  <a:ext cx="450774" cy="386725"/>
                </a:xfrm>
                <a:prstGeom prst="ellipse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0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74" name="Rechteck 49"/>
                <p:cNvSpPr/>
                <p:nvPr/>
              </p:nvSpPr>
              <p:spPr>
                <a:xfrm>
                  <a:off x="4741012" y="5290310"/>
                  <a:ext cx="1548883" cy="508106"/>
                </a:xfrm>
                <a:prstGeom prst="rect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000" dirty="0" err="1" smtClean="0">
                      <a:solidFill>
                        <a:srgbClr val="FFFFFF"/>
                      </a:solidFill>
                      <a:latin typeface="Eurostile"/>
                      <a:cs typeface="Eurostile"/>
                    </a:rPr>
                    <a:t>cfMeasurement</a:t>
                  </a:r>
                  <a:endParaRPr lang="de-DE" sz="1000" dirty="0">
                    <a:solidFill>
                      <a:srgbClr val="FFFFFF"/>
                    </a:solidFill>
                    <a:latin typeface="Eurostile"/>
                    <a:cs typeface="Eurostile"/>
                  </a:endParaRPr>
                </a:p>
              </p:txBody>
            </p:sp>
          </p:grpSp>
          <p:cxnSp>
            <p:nvCxnSpPr>
              <p:cNvPr id="72" name="Gewinkelte Verbindung 47"/>
              <p:cNvCxnSpPr>
                <a:stCxn id="76" idx="3"/>
                <a:endCxn id="74" idx="1"/>
              </p:cNvCxnSpPr>
              <p:nvPr/>
            </p:nvCxnSpPr>
            <p:spPr>
              <a:xfrm flipV="1">
                <a:off x="4577341" y="5544363"/>
                <a:ext cx="692871" cy="1018"/>
              </a:xfrm>
              <a:prstGeom prst="bentConnector3">
                <a:avLst>
                  <a:gd name="adj1" fmla="val 50000"/>
                </a:avLst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7" name="Rechteck 42"/>
            <p:cNvSpPr/>
            <p:nvPr/>
          </p:nvSpPr>
          <p:spPr>
            <a:xfrm>
              <a:off x="7679966" y="145675"/>
              <a:ext cx="1383410" cy="508106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000" dirty="0" err="1" smtClean="0">
                  <a:solidFill>
                    <a:srgbClr val="000000"/>
                  </a:solidFill>
                  <a:latin typeface="Eurostile"/>
                  <a:cs typeface="Eurostile"/>
                </a:rPr>
                <a:t>cfFederated</a:t>
              </a:r>
              <a:r>
                <a:rPr lang="de-DE" sz="1000" dirty="0" smtClean="0">
                  <a:solidFill>
                    <a:srgbClr val="000000"/>
                  </a:solidFill>
                  <a:latin typeface="Eurostile"/>
                  <a:cs typeface="Eurostile"/>
                </a:rPr>
                <a:t> Identifier</a:t>
              </a:r>
              <a:endParaRPr lang="de-DE" sz="1000" dirty="0">
                <a:solidFill>
                  <a:srgbClr val="000000"/>
                </a:solidFill>
                <a:latin typeface="Eurostile"/>
                <a:cs typeface="Eurostile"/>
              </a:endParaRPr>
            </a:p>
          </p:txBody>
        </p:sp>
        <p:cxnSp>
          <p:nvCxnSpPr>
            <p:cNvPr id="68" name="Gewinkelte Verbindung 43"/>
            <p:cNvCxnSpPr/>
            <p:nvPr/>
          </p:nvCxnSpPr>
          <p:spPr>
            <a:xfrm rot="5400000" flipH="1" flipV="1">
              <a:off x="7920102" y="1013036"/>
              <a:ext cx="937615" cy="232946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Rechteck 44"/>
            <p:cNvSpPr/>
            <p:nvPr/>
          </p:nvSpPr>
          <p:spPr>
            <a:xfrm>
              <a:off x="-114166" y="0"/>
              <a:ext cx="9404441" cy="6858000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000"/>
            </a:p>
          </p:txBody>
        </p:sp>
      </p:grpSp>
    </p:spTree>
    <p:extLst>
      <p:ext uri="{BB962C8B-B14F-4D97-AF65-F5344CB8AC3E}">
        <p14:creationId xmlns:p14="http://schemas.microsoft.com/office/powerpoint/2010/main" val="3770491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/>
          </a:bodyPr>
          <a:lstStyle/>
          <a:p>
            <a:r>
              <a:rPr lang="ca-ES" sz="4800" dirty="0" err="1">
                <a:latin typeface="Arial" panose="020B0604020202020204" pitchFamily="34" charset="0"/>
                <a:cs typeface="Arial" panose="020B0604020202020204" pitchFamily="34" charset="0"/>
              </a:rPr>
              <a:t>Outline</a:t>
            </a:r>
            <a:endParaRPr lang="ca-ES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43608" y="1700808"/>
            <a:ext cx="8686800" cy="4525963"/>
          </a:xfrm>
        </p:spPr>
        <p:txBody>
          <a:bodyPr>
            <a:normAutofit/>
          </a:bodyPr>
          <a:lstStyle/>
          <a:p>
            <a:pPr marL="514350" indent="-514350">
              <a:spcBef>
                <a:spcPct val="0"/>
              </a:spcBef>
              <a:buFont typeface="+mj-lt"/>
              <a:buAutoNum type="arabicPeriod"/>
            </a:pPr>
            <a:r>
              <a:rPr lang="en-US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Who we are</a:t>
            </a:r>
          </a:p>
          <a:p>
            <a:pPr marL="514350" indent="-514350">
              <a:spcBef>
                <a:spcPct val="0"/>
              </a:spcBef>
              <a:buFont typeface="+mj-lt"/>
              <a:buAutoNum type="arabicPeriod"/>
            </a:pPr>
            <a:r>
              <a:rPr lang="en-US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What we have </a:t>
            </a:r>
            <a:r>
              <a:rPr lang="en-US" sz="240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(repositories and </a:t>
            </a:r>
            <a:r>
              <a:rPr lang="en-US" sz="2400" dirty="0" err="1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CRIS</a:t>
            </a:r>
            <a:r>
              <a:rPr lang="en-US" sz="240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systems)</a:t>
            </a:r>
          </a:p>
          <a:p>
            <a:pPr marL="514350" indent="-514350">
              <a:spcBef>
                <a:spcPct val="0"/>
              </a:spcBef>
              <a:buFont typeface="+mj-lt"/>
              <a:buAutoNum type="arabicPeriod"/>
            </a:pPr>
            <a:r>
              <a:rPr lang="en-US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The </a:t>
            </a:r>
            <a:r>
              <a:rPr lang="en-US" dirty="0" err="1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PRC</a:t>
            </a:r>
            <a:r>
              <a:rPr lang="en-US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project and decisions taken</a:t>
            </a:r>
          </a:p>
          <a:p>
            <a:pPr marL="1304925" lvl="3" indent="-57150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Identifiers</a:t>
            </a:r>
          </a:p>
          <a:p>
            <a:pPr marL="1304925" lvl="3" indent="-57150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Software</a:t>
            </a:r>
          </a:p>
          <a:p>
            <a:pPr marL="1304925" lvl="3" indent="-57150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Data mapping</a:t>
            </a:r>
          </a:p>
          <a:p>
            <a:pPr marL="1304925" lvl="3" indent="-57150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Data flow</a:t>
            </a:r>
          </a:p>
          <a:p>
            <a:pPr marL="1304925" lvl="3" indent="-57150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Data exchange format</a:t>
            </a:r>
          </a:p>
          <a:p>
            <a:pPr marL="514350" indent="-514350">
              <a:spcBef>
                <a:spcPct val="0"/>
              </a:spcBef>
              <a:buFont typeface="+mj-lt"/>
              <a:buAutoNum type="arabicPeriod"/>
            </a:pPr>
            <a:r>
              <a:rPr lang="en-US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Current status</a:t>
            </a:r>
          </a:p>
          <a:p>
            <a:pPr marL="514350" indent="-514350">
              <a:spcBef>
                <a:spcPct val="0"/>
              </a:spcBef>
              <a:buFont typeface="+mj-lt"/>
              <a:buAutoNum type="arabicPeriod"/>
            </a:pPr>
            <a:r>
              <a:rPr lang="en-US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Work to be done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7027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/>
          </p:cNvSpPr>
          <p:nvPr>
            <p:ph type="title"/>
          </p:nvPr>
        </p:nvSpPr>
        <p:spPr>
          <a:xfrm>
            <a:off x="477022" y="80936"/>
            <a:ext cx="8229600" cy="1143000"/>
          </a:xfrm>
        </p:spPr>
        <p:txBody>
          <a:bodyPr>
            <a:normAutofit/>
          </a:bodyPr>
          <a:lstStyle/>
          <a:p>
            <a:r>
              <a:rPr lang="es-ES_tradnl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Simplification</a:t>
            </a:r>
            <a:r>
              <a:rPr lang="es-ES_tradnl" dirty="0" smtClean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es-ES_tradnl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CERIF</a:t>
            </a:r>
            <a:r>
              <a:rPr lang="es-ES_tradnl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_tradnl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es-ES_tradnl" dirty="0" smtClean="0">
                <a:latin typeface="Arial" panose="020B0604020202020204" pitchFamily="34" charset="0"/>
                <a:cs typeface="Arial" panose="020B0604020202020204" pitchFamily="34" charset="0"/>
              </a:rPr>
              <a:t> PRC </a:t>
            </a:r>
            <a:endParaRPr lang="es-E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1" name="Group 93"/>
          <p:cNvGrpSpPr>
            <a:grpSpLocks/>
          </p:cNvGrpSpPr>
          <p:nvPr/>
        </p:nvGrpSpPr>
        <p:grpSpPr bwMode="auto">
          <a:xfrm>
            <a:off x="3312795" y="2693257"/>
            <a:ext cx="5651693" cy="1977918"/>
            <a:chOff x="567" y="1733"/>
            <a:chExt cx="4989" cy="1516"/>
          </a:xfrm>
        </p:grpSpPr>
        <p:sp>
          <p:nvSpPr>
            <p:cNvPr id="22" name="Freeform 82"/>
            <p:cNvSpPr>
              <a:spLocks/>
            </p:cNvSpPr>
            <p:nvPr/>
          </p:nvSpPr>
          <p:spPr bwMode="auto">
            <a:xfrm>
              <a:off x="567" y="1733"/>
              <a:ext cx="4989" cy="336"/>
            </a:xfrm>
            <a:custGeom>
              <a:avLst/>
              <a:gdLst>
                <a:gd name="T0" fmla="*/ 0 w 4989"/>
                <a:gd name="T1" fmla="*/ 0 h 336"/>
                <a:gd name="T2" fmla="*/ 1006 w 4989"/>
                <a:gd name="T3" fmla="*/ 259 h 336"/>
                <a:gd name="T4" fmla="*/ 2390 w 4989"/>
                <a:gd name="T5" fmla="*/ 333 h 336"/>
                <a:gd name="T6" fmla="*/ 4132 w 4989"/>
                <a:gd name="T7" fmla="*/ 241 h 336"/>
                <a:gd name="T8" fmla="*/ 4989 w 4989"/>
                <a:gd name="T9" fmla="*/ 1 h 3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989"/>
                <a:gd name="T16" fmla="*/ 0 h 336"/>
                <a:gd name="T17" fmla="*/ 4989 w 4989"/>
                <a:gd name="T18" fmla="*/ 336 h 3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989" h="336">
                  <a:moveTo>
                    <a:pt x="0" y="0"/>
                  </a:moveTo>
                  <a:cubicBezTo>
                    <a:pt x="168" y="43"/>
                    <a:pt x="608" y="204"/>
                    <a:pt x="1006" y="259"/>
                  </a:cubicBezTo>
                  <a:cubicBezTo>
                    <a:pt x="1404" y="314"/>
                    <a:pt x="1869" y="336"/>
                    <a:pt x="2390" y="333"/>
                  </a:cubicBezTo>
                  <a:cubicBezTo>
                    <a:pt x="2911" y="330"/>
                    <a:pt x="3699" y="296"/>
                    <a:pt x="4132" y="241"/>
                  </a:cubicBezTo>
                  <a:cubicBezTo>
                    <a:pt x="4565" y="186"/>
                    <a:pt x="4811" y="51"/>
                    <a:pt x="4989" y="1"/>
                  </a:cubicBezTo>
                </a:path>
              </a:pathLst>
            </a:custGeom>
            <a:noFill/>
            <a:ln w="571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23" name="Freeform 83"/>
            <p:cNvSpPr>
              <a:spLocks/>
            </p:cNvSpPr>
            <p:nvPr/>
          </p:nvSpPr>
          <p:spPr bwMode="auto">
            <a:xfrm>
              <a:off x="567" y="2323"/>
              <a:ext cx="4989" cy="336"/>
            </a:xfrm>
            <a:custGeom>
              <a:avLst/>
              <a:gdLst>
                <a:gd name="T0" fmla="*/ 0 w 4989"/>
                <a:gd name="T1" fmla="*/ 0 h 336"/>
                <a:gd name="T2" fmla="*/ 1006 w 4989"/>
                <a:gd name="T3" fmla="*/ 259 h 336"/>
                <a:gd name="T4" fmla="*/ 2390 w 4989"/>
                <a:gd name="T5" fmla="*/ 333 h 336"/>
                <a:gd name="T6" fmla="*/ 4132 w 4989"/>
                <a:gd name="T7" fmla="*/ 241 h 336"/>
                <a:gd name="T8" fmla="*/ 4989 w 4989"/>
                <a:gd name="T9" fmla="*/ 1 h 3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989"/>
                <a:gd name="T16" fmla="*/ 0 h 336"/>
                <a:gd name="T17" fmla="*/ 4989 w 4989"/>
                <a:gd name="T18" fmla="*/ 336 h 3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989" h="336">
                  <a:moveTo>
                    <a:pt x="0" y="0"/>
                  </a:moveTo>
                  <a:cubicBezTo>
                    <a:pt x="168" y="43"/>
                    <a:pt x="608" y="204"/>
                    <a:pt x="1006" y="259"/>
                  </a:cubicBezTo>
                  <a:cubicBezTo>
                    <a:pt x="1404" y="314"/>
                    <a:pt x="1869" y="336"/>
                    <a:pt x="2390" y="333"/>
                  </a:cubicBezTo>
                  <a:cubicBezTo>
                    <a:pt x="2911" y="330"/>
                    <a:pt x="3699" y="296"/>
                    <a:pt x="4132" y="241"/>
                  </a:cubicBezTo>
                  <a:cubicBezTo>
                    <a:pt x="4565" y="186"/>
                    <a:pt x="4811" y="51"/>
                    <a:pt x="4989" y="1"/>
                  </a:cubicBezTo>
                </a:path>
              </a:pathLst>
            </a:custGeom>
            <a:noFill/>
            <a:ln w="571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24" name="Freeform 84"/>
            <p:cNvSpPr>
              <a:spLocks/>
            </p:cNvSpPr>
            <p:nvPr/>
          </p:nvSpPr>
          <p:spPr bwMode="auto">
            <a:xfrm>
              <a:off x="567" y="2913"/>
              <a:ext cx="4989" cy="336"/>
            </a:xfrm>
            <a:custGeom>
              <a:avLst/>
              <a:gdLst>
                <a:gd name="T0" fmla="*/ 0 w 4989"/>
                <a:gd name="T1" fmla="*/ 0 h 336"/>
                <a:gd name="T2" fmla="*/ 1006 w 4989"/>
                <a:gd name="T3" fmla="*/ 259 h 336"/>
                <a:gd name="T4" fmla="*/ 2390 w 4989"/>
                <a:gd name="T5" fmla="*/ 333 h 336"/>
                <a:gd name="T6" fmla="*/ 4132 w 4989"/>
                <a:gd name="T7" fmla="*/ 241 h 336"/>
                <a:gd name="T8" fmla="*/ 4989 w 4989"/>
                <a:gd name="T9" fmla="*/ 1 h 3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989"/>
                <a:gd name="T16" fmla="*/ 0 h 336"/>
                <a:gd name="T17" fmla="*/ 4989 w 4989"/>
                <a:gd name="T18" fmla="*/ 336 h 3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989" h="336">
                  <a:moveTo>
                    <a:pt x="0" y="0"/>
                  </a:moveTo>
                  <a:cubicBezTo>
                    <a:pt x="168" y="43"/>
                    <a:pt x="608" y="204"/>
                    <a:pt x="1006" y="259"/>
                  </a:cubicBezTo>
                  <a:cubicBezTo>
                    <a:pt x="1404" y="314"/>
                    <a:pt x="1869" y="336"/>
                    <a:pt x="2390" y="333"/>
                  </a:cubicBezTo>
                  <a:cubicBezTo>
                    <a:pt x="2911" y="330"/>
                    <a:pt x="3699" y="296"/>
                    <a:pt x="4132" y="241"/>
                  </a:cubicBezTo>
                  <a:cubicBezTo>
                    <a:pt x="4565" y="186"/>
                    <a:pt x="4811" y="51"/>
                    <a:pt x="4989" y="1"/>
                  </a:cubicBezTo>
                </a:path>
              </a:pathLst>
            </a:custGeom>
            <a:noFill/>
            <a:ln w="571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69" name="Rechteck 44"/>
          <p:cNvSpPr/>
          <p:nvPr/>
        </p:nvSpPr>
        <p:spPr>
          <a:xfrm>
            <a:off x="1092809" y="1419437"/>
            <a:ext cx="6998027" cy="4851653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/>
          </a:p>
        </p:txBody>
      </p:sp>
      <p:pic>
        <p:nvPicPr>
          <p:cNvPr id="132" name="131 Imagen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9" t="20794" r="1487" b="10412"/>
          <a:stretch/>
        </p:blipFill>
        <p:spPr>
          <a:xfrm>
            <a:off x="637528" y="1196752"/>
            <a:ext cx="8506054" cy="5074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37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Simplified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CERIF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subset for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PRC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s-E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0" name="Gruppierung 4"/>
          <p:cNvGrpSpPr/>
          <p:nvPr/>
        </p:nvGrpSpPr>
        <p:grpSpPr>
          <a:xfrm>
            <a:off x="1092809" y="1419437"/>
            <a:ext cx="6998027" cy="4851653"/>
            <a:chOff x="-114166" y="0"/>
            <a:chExt cx="9404441" cy="6858000"/>
          </a:xfrm>
        </p:grpSpPr>
        <p:cxnSp>
          <p:nvCxnSpPr>
            <p:cNvPr id="30" name="Gewinkelte Verbindung 5"/>
            <p:cNvCxnSpPr>
              <a:stCxn id="86" idx="3"/>
              <a:endCxn id="96" idx="0"/>
            </p:cNvCxnSpPr>
            <p:nvPr/>
          </p:nvCxnSpPr>
          <p:spPr>
            <a:xfrm>
              <a:off x="5009685" y="1762424"/>
              <a:ext cx="1684622" cy="2323477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Gewinkelte Verbindung 6"/>
            <p:cNvCxnSpPr>
              <a:stCxn id="86" idx="2"/>
              <a:endCxn id="98" idx="0"/>
            </p:cNvCxnSpPr>
            <p:nvPr/>
          </p:nvCxnSpPr>
          <p:spPr>
            <a:xfrm rot="16200000" flipH="1">
              <a:off x="3931612" y="2402845"/>
              <a:ext cx="1029822" cy="257086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Gewinkelte Verbindung 7"/>
            <p:cNvCxnSpPr>
              <a:endCxn id="100" idx="3"/>
            </p:cNvCxnSpPr>
            <p:nvPr/>
          </p:nvCxnSpPr>
          <p:spPr>
            <a:xfrm rot="5400000">
              <a:off x="2238022" y="2945350"/>
              <a:ext cx="2571180" cy="218028"/>
            </a:xfrm>
            <a:prstGeom prst="bentConnector2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3" name="Gruppierung 38"/>
            <p:cNvGrpSpPr/>
            <p:nvPr/>
          </p:nvGrpSpPr>
          <p:grpSpPr>
            <a:xfrm>
              <a:off x="1844661" y="2870075"/>
              <a:ext cx="5541351" cy="1723932"/>
              <a:chOff x="1684594" y="3392000"/>
              <a:chExt cx="5541351" cy="1723932"/>
            </a:xfrm>
          </p:grpSpPr>
          <p:grpSp>
            <p:nvGrpSpPr>
              <p:cNvPr id="89" name="Gruppierung 64"/>
              <p:cNvGrpSpPr/>
              <p:nvPr/>
            </p:nvGrpSpPr>
            <p:grpSpPr>
              <a:xfrm>
                <a:off x="1684594" y="4431602"/>
                <a:ext cx="1569937" cy="684330"/>
                <a:chOff x="3228072" y="2152221"/>
                <a:chExt cx="1781614" cy="831584"/>
              </a:xfrm>
            </p:grpSpPr>
            <p:sp>
              <p:nvSpPr>
                <p:cNvPr id="99" name="Oval 74"/>
                <p:cNvSpPr/>
                <p:nvPr/>
              </p:nvSpPr>
              <p:spPr>
                <a:xfrm>
                  <a:off x="3228072" y="2152221"/>
                  <a:ext cx="511553" cy="469941"/>
                </a:xfrm>
                <a:prstGeom prst="ellipse">
                  <a:avLst/>
                </a:prstGeom>
                <a:solidFill>
                  <a:schemeClr val="accent3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100" name="Rechteck 75"/>
                <p:cNvSpPr/>
                <p:nvPr/>
              </p:nvSpPr>
              <p:spPr>
                <a:xfrm>
                  <a:off x="3439749" y="2366365"/>
                  <a:ext cx="1569937" cy="617440"/>
                </a:xfrm>
                <a:prstGeom prst="rect">
                  <a:avLst/>
                </a:prstGeom>
                <a:solidFill>
                  <a:schemeClr val="accent3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chemeClr val="tx1"/>
                      </a:solidFill>
                      <a:latin typeface="Eurostile"/>
                      <a:cs typeface="Eurostile"/>
                    </a:rPr>
                    <a:t>cfPerson</a:t>
                  </a:r>
                  <a:endParaRPr lang="de-DE" sz="1100" dirty="0">
                    <a:solidFill>
                      <a:schemeClr val="tx1"/>
                    </a:solidFill>
                    <a:latin typeface="Eurostile"/>
                    <a:cs typeface="Eurostile"/>
                  </a:endParaRPr>
                </a:p>
              </p:txBody>
            </p:sp>
          </p:grpSp>
          <p:grpSp>
            <p:nvGrpSpPr>
              <p:cNvPr id="90" name="Gruppierung 65"/>
              <p:cNvGrpSpPr/>
              <p:nvPr/>
            </p:nvGrpSpPr>
            <p:grpSpPr>
              <a:xfrm>
                <a:off x="3536766" y="3392000"/>
                <a:ext cx="1569937" cy="684330"/>
                <a:chOff x="3308144" y="2152221"/>
                <a:chExt cx="1781615" cy="831584"/>
              </a:xfrm>
            </p:grpSpPr>
            <p:sp>
              <p:nvSpPr>
                <p:cNvPr id="97" name="Oval 72"/>
                <p:cNvSpPr/>
                <p:nvPr/>
              </p:nvSpPr>
              <p:spPr>
                <a:xfrm>
                  <a:off x="3308144" y="2152221"/>
                  <a:ext cx="511553" cy="469940"/>
                </a:xfrm>
                <a:prstGeom prst="ellipse">
                  <a:avLst/>
                </a:prstGeom>
                <a:solidFill>
                  <a:schemeClr val="accent3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98" name="Rechteck 73"/>
                <p:cNvSpPr/>
                <p:nvPr/>
              </p:nvSpPr>
              <p:spPr>
                <a:xfrm>
                  <a:off x="3519822" y="2366365"/>
                  <a:ext cx="1569937" cy="617440"/>
                </a:xfrm>
                <a:prstGeom prst="rect">
                  <a:avLst/>
                </a:prstGeom>
                <a:solidFill>
                  <a:schemeClr val="accent3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100" dirty="0" err="1" smtClean="0">
                      <a:solidFill>
                        <a:srgbClr val="000000"/>
                      </a:solidFill>
                      <a:latin typeface="Eurostile"/>
                      <a:cs typeface="Eurostile"/>
                    </a:rPr>
                    <a:t>cfProject</a:t>
                  </a:r>
                  <a:endParaRPr lang="de-DE" sz="1100" dirty="0">
                    <a:solidFill>
                      <a:srgbClr val="000000"/>
                    </a:solidFill>
                    <a:latin typeface="Eurostile"/>
                    <a:cs typeface="Eurostile"/>
                  </a:endParaRPr>
                </a:p>
              </p:txBody>
            </p:sp>
          </p:grpSp>
          <p:grpSp>
            <p:nvGrpSpPr>
              <p:cNvPr id="91" name="Gruppierung 66"/>
              <p:cNvGrpSpPr/>
              <p:nvPr/>
            </p:nvGrpSpPr>
            <p:grpSpPr>
              <a:xfrm>
                <a:off x="5656008" y="4431602"/>
                <a:ext cx="1569937" cy="684330"/>
                <a:chOff x="3228072" y="2152221"/>
                <a:chExt cx="1781614" cy="831584"/>
              </a:xfrm>
            </p:grpSpPr>
            <p:sp>
              <p:nvSpPr>
                <p:cNvPr id="95" name="Oval 70"/>
                <p:cNvSpPr/>
                <p:nvPr/>
              </p:nvSpPr>
              <p:spPr>
                <a:xfrm>
                  <a:off x="3228072" y="2152221"/>
                  <a:ext cx="511553" cy="469941"/>
                </a:xfrm>
                <a:prstGeom prst="ellipse">
                  <a:avLst/>
                </a:prstGeom>
                <a:solidFill>
                  <a:schemeClr val="accent3">
                    <a:lumMod val="40000"/>
                    <a:lumOff val="60000"/>
                  </a:schemeClr>
                </a:solidFill>
                <a:ln>
                  <a:solidFill>
                    <a:srgbClr val="00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1100">
                    <a:latin typeface="Eurostile"/>
                    <a:cs typeface="Eurostile"/>
                  </a:endParaRPr>
                </a:p>
              </p:txBody>
            </p:sp>
            <p:sp>
              <p:nvSpPr>
                <p:cNvPr id="96" name="Rechteck 71"/>
                <p:cNvSpPr/>
                <p:nvPr/>
              </p:nvSpPr>
              <p:spPr>
                <a:xfrm>
                  <a:off x="3439749" y="2366365"/>
                  <a:ext cx="1569937" cy="617440"/>
                </a:xfrm>
                <a:prstGeom prst="rect">
                  <a:avLst/>
                </a:prstGeom>
                <a:solidFill>
                  <a:schemeClr val="accent3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000" dirty="0" err="1" smtClean="0">
                      <a:solidFill>
                        <a:srgbClr val="000000"/>
                      </a:solidFill>
                      <a:latin typeface="Eurostile"/>
                      <a:cs typeface="Eurostile"/>
                    </a:rPr>
                    <a:t>cfOrganisation</a:t>
                  </a:r>
                  <a:endParaRPr lang="de-DE" sz="1000" dirty="0" smtClean="0">
                    <a:solidFill>
                      <a:srgbClr val="000000"/>
                    </a:solidFill>
                    <a:latin typeface="Eurostile"/>
                    <a:cs typeface="Eurostile"/>
                  </a:endParaRPr>
                </a:p>
                <a:p>
                  <a:pPr algn="ctr"/>
                  <a:r>
                    <a:rPr lang="de-DE" sz="1000" dirty="0" smtClean="0">
                      <a:solidFill>
                        <a:srgbClr val="000000"/>
                      </a:solidFill>
                      <a:latin typeface="Eurostile"/>
                      <a:cs typeface="Eurostile"/>
                    </a:rPr>
                    <a:t>Unit</a:t>
                  </a:r>
                  <a:endParaRPr lang="de-DE" sz="1000" dirty="0">
                    <a:solidFill>
                      <a:srgbClr val="000000"/>
                    </a:solidFill>
                    <a:latin typeface="Eurostile"/>
                    <a:cs typeface="Eurostile"/>
                  </a:endParaRPr>
                </a:p>
              </p:txBody>
            </p:sp>
          </p:grpSp>
          <p:cxnSp>
            <p:nvCxnSpPr>
              <p:cNvPr id="92" name="Gewinkelte Verbindung 67"/>
              <p:cNvCxnSpPr>
                <a:stCxn id="100" idx="3"/>
                <a:endCxn id="96" idx="1"/>
              </p:cNvCxnSpPr>
              <p:nvPr/>
            </p:nvCxnSpPr>
            <p:spPr>
              <a:xfrm>
                <a:off x="3254531" y="4861879"/>
                <a:ext cx="2588004" cy="12700"/>
              </a:xfrm>
              <a:prstGeom prst="bentConnector3">
                <a:avLst>
                  <a:gd name="adj1" fmla="val 50000"/>
                </a:avLst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Gewinkelte Verbindung 68"/>
              <p:cNvCxnSpPr>
                <a:stCxn id="100" idx="0"/>
                <a:endCxn id="98" idx="1"/>
              </p:cNvCxnSpPr>
              <p:nvPr/>
            </p:nvCxnSpPr>
            <p:spPr>
              <a:xfrm rot="5400000" flipH="1" flipV="1">
                <a:off x="2750286" y="3634818"/>
                <a:ext cx="785549" cy="1160468"/>
              </a:xfrm>
              <a:prstGeom prst="bentConnector2">
                <a:avLst/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Gewinkelte Verbindung 69"/>
              <p:cNvCxnSpPr>
                <a:stCxn id="96" idx="0"/>
                <a:endCxn id="98" idx="3"/>
              </p:cNvCxnSpPr>
              <p:nvPr/>
            </p:nvCxnSpPr>
            <p:spPr>
              <a:xfrm rot="16200000" flipV="1">
                <a:off x="5427698" y="3501283"/>
                <a:ext cx="785549" cy="1427537"/>
              </a:xfrm>
              <a:prstGeom prst="bentConnector2">
                <a:avLst/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8" name="Gruppierung 53"/>
            <p:cNvGrpSpPr/>
            <p:nvPr/>
          </p:nvGrpSpPr>
          <p:grpSpPr>
            <a:xfrm>
              <a:off x="3439748" y="1332147"/>
              <a:ext cx="1569938" cy="684329"/>
              <a:chOff x="3228072" y="2152221"/>
              <a:chExt cx="1781614" cy="831584"/>
            </a:xfrm>
          </p:grpSpPr>
          <p:sp>
            <p:nvSpPr>
              <p:cNvPr id="85" name="Oval 60"/>
              <p:cNvSpPr/>
              <p:nvPr/>
            </p:nvSpPr>
            <p:spPr>
              <a:xfrm>
                <a:off x="3228072" y="2152221"/>
                <a:ext cx="511553" cy="469941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100">
                  <a:latin typeface="Eurostile"/>
                  <a:cs typeface="Eurostile"/>
                </a:endParaRPr>
              </a:p>
            </p:txBody>
          </p:sp>
          <p:sp>
            <p:nvSpPr>
              <p:cNvPr id="86" name="Rechteck 61"/>
              <p:cNvSpPr/>
              <p:nvPr/>
            </p:nvSpPr>
            <p:spPr>
              <a:xfrm>
                <a:off x="3439749" y="2366365"/>
                <a:ext cx="1569937" cy="617440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100" dirty="0" err="1" smtClean="0">
                    <a:solidFill>
                      <a:srgbClr val="000000"/>
                    </a:solidFill>
                    <a:latin typeface="Eurostile"/>
                    <a:cs typeface="Eurostile"/>
                  </a:rPr>
                  <a:t>cfResult</a:t>
                </a:r>
                <a:r>
                  <a:rPr lang="de-DE" sz="1100" dirty="0" smtClean="0">
                    <a:solidFill>
                      <a:srgbClr val="000000"/>
                    </a:solidFill>
                    <a:latin typeface="Eurostile"/>
                    <a:cs typeface="Eurostile"/>
                  </a:rPr>
                  <a:t/>
                </a:r>
                <a:br>
                  <a:rPr lang="de-DE" sz="1100" dirty="0" smtClean="0">
                    <a:solidFill>
                      <a:srgbClr val="000000"/>
                    </a:solidFill>
                    <a:latin typeface="Eurostile"/>
                    <a:cs typeface="Eurostile"/>
                  </a:rPr>
                </a:br>
                <a:r>
                  <a:rPr lang="de-DE" sz="1100" dirty="0" err="1" smtClean="0">
                    <a:solidFill>
                      <a:srgbClr val="000000"/>
                    </a:solidFill>
                    <a:latin typeface="Eurostile"/>
                    <a:cs typeface="Eurostile"/>
                  </a:rPr>
                  <a:t>Publication</a:t>
                </a:r>
                <a:endParaRPr lang="de-DE" sz="1100" dirty="0">
                  <a:solidFill>
                    <a:srgbClr val="000000"/>
                  </a:solidFill>
                  <a:latin typeface="Eurostile"/>
                  <a:cs typeface="Eurostile"/>
                </a:endParaRPr>
              </a:p>
            </p:txBody>
          </p:sp>
        </p:grpSp>
        <p:sp>
          <p:nvSpPr>
            <p:cNvPr id="69" name="Rechteck 44"/>
            <p:cNvSpPr/>
            <p:nvPr/>
          </p:nvSpPr>
          <p:spPr>
            <a:xfrm>
              <a:off x="-114166" y="0"/>
              <a:ext cx="9404441" cy="6858000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100"/>
            </a:p>
          </p:txBody>
        </p:sp>
      </p:grpSp>
    </p:spTree>
    <p:extLst>
      <p:ext uri="{BB962C8B-B14F-4D97-AF65-F5344CB8AC3E}">
        <p14:creationId xmlns:p14="http://schemas.microsoft.com/office/powerpoint/2010/main" val="420982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/>
          </p:cNvSpPr>
          <p:nvPr>
            <p:ph type="title"/>
          </p:nvPr>
        </p:nvSpPr>
        <p:spPr>
          <a:xfrm>
            <a:off x="50207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Anyway, not so easy… </a:t>
            </a:r>
            <a:endParaRPr lang="es-ES" sz="40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2 Grupo"/>
          <p:cNvGrpSpPr/>
          <p:nvPr/>
        </p:nvGrpSpPr>
        <p:grpSpPr>
          <a:xfrm>
            <a:off x="179512" y="1556792"/>
            <a:ext cx="3312368" cy="4247317"/>
            <a:chOff x="179512" y="1556792"/>
            <a:chExt cx="3312368" cy="4247317"/>
          </a:xfrm>
        </p:grpSpPr>
        <p:sp>
          <p:nvSpPr>
            <p:cNvPr id="2" name="1 Rectángulo"/>
            <p:cNvSpPr/>
            <p:nvPr/>
          </p:nvSpPr>
          <p:spPr>
            <a:xfrm>
              <a:off x="179512" y="1556792"/>
              <a:ext cx="3312368" cy="4247317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en-US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 </a:t>
              </a:r>
              <a:r>
                <a:rPr lang="en-US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CERIF</a:t>
              </a:r>
              <a:r>
                <a:rPr lang="en-US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person:</a:t>
              </a:r>
            </a:p>
            <a:p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sz="16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perfectly defined</a:t>
              </a:r>
              <a:endParaRPr lang="en-US" sz="16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050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81" t="4941" r="47559" b="30663"/>
            <a:stretch/>
          </p:blipFill>
          <p:spPr bwMode="auto">
            <a:xfrm>
              <a:off x="323529" y="1988841"/>
              <a:ext cx="3057922" cy="3312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7 Rectángulo"/>
          <p:cNvSpPr/>
          <p:nvPr/>
        </p:nvSpPr>
        <p:spPr>
          <a:xfrm>
            <a:off x="4126762" y="980441"/>
            <a:ext cx="2359470" cy="286232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PRC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internal researcher: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1" t="4941" r="47559" b="30663"/>
          <a:stretch/>
        </p:blipFill>
        <p:spPr bwMode="auto">
          <a:xfrm>
            <a:off x="4333394" y="1645155"/>
            <a:ext cx="1946206" cy="2001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9 Rectángulo"/>
          <p:cNvSpPr/>
          <p:nvPr/>
        </p:nvSpPr>
        <p:spPr>
          <a:xfrm>
            <a:off x="6115091" y="1416258"/>
            <a:ext cx="2359470" cy="258532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PRC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external researcher: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No </a:t>
            </a:r>
            <a:r>
              <a:rPr lang="en-US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ORCID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, less data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1" t="4941" r="47559" b="65258"/>
          <a:stretch/>
        </p:blipFill>
        <p:spPr bwMode="auto">
          <a:xfrm>
            <a:off x="6251781" y="2080972"/>
            <a:ext cx="1946206" cy="926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128" t="77896" r="57568" b="10359"/>
          <a:stretch/>
        </p:blipFill>
        <p:spPr bwMode="auto">
          <a:xfrm>
            <a:off x="6037747" y="3153945"/>
            <a:ext cx="1946206" cy="365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14 Rectángulo"/>
          <p:cNvSpPr/>
          <p:nvPr/>
        </p:nvSpPr>
        <p:spPr>
          <a:xfrm>
            <a:off x="3962253" y="3933056"/>
            <a:ext cx="2359470" cy="230832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PRC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author: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No </a:t>
            </a:r>
            <a:r>
              <a:rPr lang="en-US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ORCID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, even less data</a:t>
            </a: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1" t="4941" r="47559" b="76276"/>
          <a:stretch/>
        </p:blipFill>
        <p:spPr bwMode="auto">
          <a:xfrm>
            <a:off x="4126762" y="4414620"/>
            <a:ext cx="1946206" cy="583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128" t="77896" r="57568" b="10359"/>
          <a:stretch/>
        </p:blipFill>
        <p:spPr bwMode="auto">
          <a:xfrm>
            <a:off x="3927576" y="5176495"/>
            <a:ext cx="1946206" cy="365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17 Rectángulo"/>
          <p:cNvSpPr/>
          <p:nvPr/>
        </p:nvSpPr>
        <p:spPr>
          <a:xfrm>
            <a:off x="6251781" y="4414620"/>
            <a:ext cx="2359470" cy="175432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Some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CRIS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authors: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R.Ros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 the signature!!</a:t>
            </a: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1" t="4941" r="47559" b="88915"/>
          <a:stretch/>
        </p:blipFill>
        <p:spPr bwMode="auto">
          <a:xfrm>
            <a:off x="6416290" y="4896184"/>
            <a:ext cx="1946206" cy="19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9394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/>
          </a:bodyPr>
          <a:lstStyle/>
          <a:p>
            <a:r>
              <a:rPr lang="ca-ES" sz="4800" dirty="0" err="1">
                <a:latin typeface="Arial" panose="020B0604020202020204" pitchFamily="34" charset="0"/>
                <a:cs typeface="Arial" panose="020B0604020202020204" pitchFamily="34" charset="0"/>
              </a:rPr>
              <a:t>Outline</a:t>
            </a:r>
            <a:endParaRPr lang="ca-ES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43608" y="1700808"/>
            <a:ext cx="8686800" cy="4525963"/>
          </a:xfrm>
        </p:spPr>
        <p:txBody>
          <a:bodyPr>
            <a:normAutofit/>
          </a:bodyPr>
          <a:lstStyle/>
          <a:p>
            <a:pPr marL="514350" indent="-514350">
              <a:spcBef>
                <a:spcPct val="0"/>
              </a:spcBef>
              <a:buFont typeface="+mj-lt"/>
              <a:buAutoNum type="arabicPeriod"/>
            </a:pPr>
            <a:r>
              <a:rPr lang="en-US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Who we are</a:t>
            </a:r>
          </a:p>
          <a:p>
            <a:pPr marL="514350" indent="-514350">
              <a:spcBef>
                <a:spcPct val="0"/>
              </a:spcBef>
              <a:buFont typeface="+mj-lt"/>
              <a:buAutoNum type="arabicPeriod"/>
            </a:pPr>
            <a:r>
              <a:rPr lang="en-US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What we have </a:t>
            </a:r>
            <a:r>
              <a:rPr lang="en-US" sz="240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</a:t>
            </a:r>
            <a:r>
              <a:rPr lang="en-US" sz="2400" dirty="0" err="1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DSpace</a:t>
            </a:r>
            <a:r>
              <a:rPr lang="en-US" sz="240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repositories)</a:t>
            </a:r>
          </a:p>
          <a:p>
            <a:pPr marL="514350" indent="-514350">
              <a:spcBef>
                <a:spcPct val="0"/>
              </a:spcBef>
              <a:buFont typeface="+mj-lt"/>
              <a:buAutoNum type="arabicPeriod"/>
            </a:pPr>
            <a:r>
              <a:rPr lang="en-US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The </a:t>
            </a:r>
            <a:r>
              <a:rPr lang="en-US" dirty="0" err="1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PRC</a:t>
            </a:r>
            <a:r>
              <a:rPr lang="en-US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project and firsts decisions</a:t>
            </a:r>
          </a:p>
          <a:p>
            <a:pPr marL="1304925" lvl="3" indent="-57150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Identifiers</a:t>
            </a:r>
          </a:p>
          <a:p>
            <a:pPr marL="1304925" lvl="3" indent="-57150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Software</a:t>
            </a:r>
          </a:p>
          <a:p>
            <a:pPr marL="1304925" lvl="3" indent="-57150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Data mapping</a:t>
            </a:r>
          </a:p>
          <a:p>
            <a:pPr marL="1304925" lvl="3" indent="-57150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Data flow</a:t>
            </a:r>
          </a:p>
          <a:p>
            <a:pPr marL="1304925" lvl="3" indent="-57150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Data exchange format</a:t>
            </a:r>
          </a:p>
          <a:p>
            <a:pPr marL="514350" indent="-514350">
              <a:spcBef>
                <a:spcPct val="0"/>
              </a:spcBef>
              <a:buFont typeface="+mj-lt"/>
              <a:buAutoNum type="arabicPeriod"/>
            </a:pPr>
            <a:r>
              <a:rPr lang="en-US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Current status</a:t>
            </a:r>
          </a:p>
          <a:p>
            <a:pPr marL="514350" indent="-514350">
              <a:spcBef>
                <a:spcPct val="0"/>
              </a:spcBef>
              <a:buFont typeface="+mj-lt"/>
              <a:buAutoNum type="arabicPeriod"/>
            </a:pPr>
            <a:r>
              <a:rPr lang="en-US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Work to be done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8137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en-US" dirty="0" smtClean="0"/>
              <a:t>Current status/Work in progress</a:t>
            </a:r>
            <a:endParaRPr lang="en-U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0405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Universities/CRIS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09600" lvl="2" indent="-34290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All the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CRIS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systems already have a field for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ORCID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09600" lvl="2" indent="-342900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Working on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CERIF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-XML extraction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PRC </a:t>
            </a:r>
          </a:p>
          <a:p>
            <a:pPr marL="200025" lvl="1" indent="0"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loading:</a:t>
            </a:r>
          </a:p>
          <a:p>
            <a:pPr lvl="2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Sample data from all universities</a:t>
            </a:r>
          </a:p>
          <a:p>
            <a:pPr lvl="2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Full data from one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univerisity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Partial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CERIF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-XML data from one university</a:t>
            </a:r>
          </a:p>
          <a:p>
            <a:pPr marL="200025" lvl="1" indent="0"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ortal creation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External redesign and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adapt</a:t>
            </a:r>
          </a:p>
          <a:p>
            <a:pPr lvl="2"/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CERIF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validator</a:t>
            </a:r>
          </a:p>
          <a:p>
            <a:pPr lvl="2"/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CERIF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ingest mechanism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a-ES" sz="2400" dirty="0" smtClean="0"/>
          </a:p>
        </p:txBody>
      </p:sp>
      <p:pic>
        <p:nvPicPr>
          <p:cNvPr id="1028" name="Picture 4" descr="http://www.pdu4pm.com/pmpblog/wp-content/uploads/2012/10/sharing_the_load_of_the_puzzle_800_clr_751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3789040"/>
            <a:ext cx="1975075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7943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-27384"/>
            <a:ext cx="9144000" cy="1143000"/>
          </a:xfrm>
        </p:spPr>
        <p:txBody>
          <a:bodyPr>
            <a:noAutofit/>
          </a:bodyPr>
          <a:lstStyle/>
          <a:p>
            <a:r>
              <a:rPr lang="en-US" sz="3600" dirty="0" smtClean="0">
                <a:solidFill>
                  <a:srgbClr val="2A78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Ingest process, two options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36 Rectángulo"/>
          <p:cNvSpPr/>
          <p:nvPr/>
        </p:nvSpPr>
        <p:spPr>
          <a:xfrm>
            <a:off x="3511198" y="5631130"/>
            <a:ext cx="285550" cy="3488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ca-ES" sz="2000" b="1" dirty="0"/>
          </a:p>
        </p:txBody>
      </p:sp>
      <p:sp>
        <p:nvSpPr>
          <p:cNvPr id="5" name="4 Disco magnético"/>
          <p:cNvSpPr/>
          <p:nvPr/>
        </p:nvSpPr>
        <p:spPr>
          <a:xfrm>
            <a:off x="6948264" y="2924944"/>
            <a:ext cx="1648475" cy="1512168"/>
          </a:xfrm>
          <a:prstGeom prst="flowChartMagneticDisk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PRC</a:t>
            </a:r>
            <a:endParaRPr lang="es-ES" sz="4000" dirty="0">
              <a:solidFill>
                <a:schemeClr val="tx1">
                  <a:lumMod val="95000"/>
                  <a:lumOff val="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2" name="31 Disco magnético"/>
          <p:cNvSpPr/>
          <p:nvPr/>
        </p:nvSpPr>
        <p:spPr>
          <a:xfrm>
            <a:off x="187875" y="2980423"/>
            <a:ext cx="1648475" cy="1512168"/>
          </a:xfrm>
          <a:prstGeom prst="flowChartMagneticDisk">
            <a:avLst/>
          </a:prstGeom>
          <a:solidFill>
            <a:srgbClr val="FFC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CRIS</a:t>
            </a:r>
            <a:endParaRPr lang="es-ES" sz="4000" dirty="0">
              <a:solidFill>
                <a:schemeClr val="tx1">
                  <a:lumMod val="95000"/>
                  <a:lumOff val="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cxnSp>
        <p:nvCxnSpPr>
          <p:cNvPr id="33" name="32 Conector recto de flecha"/>
          <p:cNvCxnSpPr/>
          <p:nvPr/>
        </p:nvCxnSpPr>
        <p:spPr>
          <a:xfrm flipV="1">
            <a:off x="2055228" y="2420888"/>
            <a:ext cx="1455970" cy="126014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33 Conector recto de flecha"/>
          <p:cNvCxnSpPr/>
          <p:nvPr/>
        </p:nvCxnSpPr>
        <p:spPr>
          <a:xfrm>
            <a:off x="4269369" y="3050958"/>
            <a:ext cx="0" cy="119028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34 Conector recto de flecha"/>
          <p:cNvCxnSpPr/>
          <p:nvPr/>
        </p:nvCxnSpPr>
        <p:spPr>
          <a:xfrm flipV="1">
            <a:off x="5076056" y="3820971"/>
            <a:ext cx="1750849" cy="114422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37 Conector recto de flecha"/>
          <p:cNvCxnSpPr/>
          <p:nvPr/>
        </p:nvCxnSpPr>
        <p:spPr>
          <a:xfrm>
            <a:off x="2058736" y="3665675"/>
            <a:ext cx="1361136" cy="129952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42 Recortar rectángulo de esquina sencilla"/>
          <p:cNvSpPr/>
          <p:nvPr/>
        </p:nvSpPr>
        <p:spPr>
          <a:xfrm>
            <a:off x="3653973" y="1546123"/>
            <a:ext cx="1190032" cy="1434300"/>
          </a:xfrm>
          <a:prstGeom prst="snip1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>
                <a:solidFill>
                  <a:schemeClr val="tx1"/>
                </a:solidFill>
              </a:rPr>
              <a:t>Excel </a:t>
            </a:r>
            <a:r>
              <a:rPr lang="es-ES" sz="2000" dirty="0" smtClean="0">
                <a:solidFill>
                  <a:schemeClr val="tx1"/>
                </a:solidFill>
              </a:rPr>
              <a:t>file (</a:t>
            </a:r>
            <a:r>
              <a:rPr lang="es-ES" sz="2000" dirty="0" err="1" smtClean="0">
                <a:solidFill>
                  <a:schemeClr val="tx1"/>
                </a:solidFill>
              </a:rPr>
              <a:t>CSV</a:t>
            </a:r>
            <a:r>
              <a:rPr lang="es-ES" sz="2000" dirty="0">
                <a:solidFill>
                  <a:schemeClr val="tx1"/>
                </a:solidFill>
              </a:rPr>
              <a:t>) </a:t>
            </a:r>
            <a:endParaRPr lang="es-ES" sz="2400" dirty="0">
              <a:solidFill>
                <a:schemeClr val="tx1"/>
              </a:solidFill>
            </a:endParaRPr>
          </a:p>
        </p:txBody>
      </p:sp>
      <p:sp>
        <p:nvSpPr>
          <p:cNvPr id="51" name="50 Recortar rectángulo de esquina sencilla"/>
          <p:cNvSpPr/>
          <p:nvPr/>
        </p:nvSpPr>
        <p:spPr>
          <a:xfrm>
            <a:off x="3713734" y="4248047"/>
            <a:ext cx="1190032" cy="1434300"/>
          </a:xfrm>
          <a:prstGeom prst="snip1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 err="1" smtClean="0">
                <a:solidFill>
                  <a:schemeClr val="tx1"/>
                </a:solidFill>
              </a:rPr>
              <a:t>CERIF</a:t>
            </a:r>
            <a:r>
              <a:rPr lang="es-ES" sz="2000" dirty="0" smtClean="0">
                <a:solidFill>
                  <a:schemeClr val="tx1"/>
                </a:solidFill>
              </a:rPr>
              <a:t>-XML</a:t>
            </a:r>
            <a:endParaRPr lang="es-ES" sz="2400" dirty="0">
              <a:solidFill>
                <a:schemeClr val="tx1"/>
              </a:solidFill>
            </a:endParaRPr>
          </a:p>
        </p:txBody>
      </p:sp>
      <p:sp>
        <p:nvSpPr>
          <p:cNvPr id="12" name="11 Rectángulo redondeado"/>
          <p:cNvSpPr/>
          <p:nvPr/>
        </p:nvSpPr>
        <p:spPr>
          <a:xfrm>
            <a:off x="3554953" y="3212976"/>
            <a:ext cx="1428832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err="1" smtClean="0"/>
              <a:t>mapping</a:t>
            </a:r>
            <a:endParaRPr lang="es-ES" dirty="0" smtClean="0"/>
          </a:p>
          <a:p>
            <a:pPr algn="ctr"/>
            <a:r>
              <a:rPr lang="es-ES" dirty="0" err="1" smtClean="0"/>
              <a:t>program</a:t>
            </a:r>
            <a:endParaRPr lang="es-ES" dirty="0"/>
          </a:p>
        </p:txBody>
      </p:sp>
      <p:sp>
        <p:nvSpPr>
          <p:cNvPr id="52" name="51 Rectángulo redondeado"/>
          <p:cNvSpPr/>
          <p:nvPr/>
        </p:nvSpPr>
        <p:spPr>
          <a:xfrm>
            <a:off x="5237064" y="4089573"/>
            <a:ext cx="1428832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err="1" smtClean="0"/>
              <a:t>CERIF</a:t>
            </a:r>
            <a:r>
              <a:rPr lang="es-ES" dirty="0" smtClean="0"/>
              <a:t> </a:t>
            </a:r>
            <a:r>
              <a:rPr lang="es-ES" dirty="0" err="1" smtClean="0"/>
              <a:t>ingest</a:t>
            </a:r>
            <a:endParaRPr lang="es-ES" dirty="0" smtClean="0"/>
          </a:p>
          <a:p>
            <a:pPr algn="ctr"/>
            <a:r>
              <a:rPr lang="es-ES" dirty="0" err="1" smtClean="0"/>
              <a:t>procedure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4101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/>
          </a:bodyPr>
          <a:lstStyle/>
          <a:p>
            <a:r>
              <a:rPr lang="ca-ES" sz="4800" dirty="0" err="1">
                <a:latin typeface="Arial" panose="020B0604020202020204" pitchFamily="34" charset="0"/>
                <a:cs typeface="Arial" panose="020B0604020202020204" pitchFamily="34" charset="0"/>
              </a:rPr>
              <a:t>Outline</a:t>
            </a:r>
            <a:endParaRPr lang="ca-ES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43608" y="1700808"/>
            <a:ext cx="8686800" cy="4525963"/>
          </a:xfrm>
        </p:spPr>
        <p:txBody>
          <a:bodyPr>
            <a:normAutofit/>
          </a:bodyPr>
          <a:lstStyle/>
          <a:p>
            <a:pPr marL="514350" indent="-514350">
              <a:spcBef>
                <a:spcPct val="0"/>
              </a:spcBef>
              <a:buFont typeface="+mj-lt"/>
              <a:buAutoNum type="arabicPeriod"/>
            </a:pPr>
            <a:r>
              <a:rPr lang="en-US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Who we are</a:t>
            </a:r>
          </a:p>
          <a:p>
            <a:pPr marL="514350" indent="-514350">
              <a:spcBef>
                <a:spcPct val="0"/>
              </a:spcBef>
              <a:buFont typeface="+mj-lt"/>
              <a:buAutoNum type="arabicPeriod"/>
            </a:pPr>
            <a:r>
              <a:rPr lang="en-US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What we have </a:t>
            </a:r>
            <a:r>
              <a:rPr lang="en-US" sz="240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</a:t>
            </a:r>
            <a:r>
              <a:rPr lang="en-US" sz="2400" dirty="0" err="1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DSpace</a:t>
            </a:r>
            <a:r>
              <a:rPr lang="en-US" sz="240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repositories)</a:t>
            </a:r>
          </a:p>
          <a:p>
            <a:pPr marL="514350" indent="-514350">
              <a:spcBef>
                <a:spcPct val="0"/>
              </a:spcBef>
              <a:buFont typeface="+mj-lt"/>
              <a:buAutoNum type="arabicPeriod"/>
            </a:pPr>
            <a:r>
              <a:rPr lang="en-US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The </a:t>
            </a:r>
            <a:r>
              <a:rPr lang="en-US" dirty="0" err="1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PRC</a:t>
            </a:r>
            <a:r>
              <a:rPr lang="en-US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project and firsts decisions</a:t>
            </a:r>
          </a:p>
          <a:p>
            <a:pPr marL="1304925" lvl="3" indent="-57150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Identifiers</a:t>
            </a:r>
          </a:p>
          <a:p>
            <a:pPr marL="1304925" lvl="3" indent="-57150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Software</a:t>
            </a:r>
          </a:p>
          <a:p>
            <a:pPr marL="1304925" lvl="3" indent="-57150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Data mapping</a:t>
            </a:r>
          </a:p>
          <a:p>
            <a:pPr marL="1304925" lvl="3" indent="-57150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Data flow</a:t>
            </a:r>
          </a:p>
          <a:p>
            <a:pPr marL="1304925" lvl="3" indent="-57150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Data exchange format</a:t>
            </a:r>
          </a:p>
          <a:p>
            <a:pPr marL="514350" indent="-514350">
              <a:spcBef>
                <a:spcPct val="0"/>
              </a:spcBef>
              <a:buFont typeface="+mj-lt"/>
              <a:buAutoNum type="arabicPeriod"/>
            </a:pPr>
            <a:r>
              <a:rPr lang="en-US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Current status</a:t>
            </a:r>
          </a:p>
          <a:p>
            <a:pPr marL="514350" indent="-514350">
              <a:spcBef>
                <a:spcPct val="0"/>
              </a:spcBef>
              <a:buFont typeface="+mj-lt"/>
              <a:buAutoNum type="arabicPeriod"/>
            </a:pPr>
            <a:r>
              <a:rPr lang="en-US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Work to be done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8137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officescope.com/blog/wp-content/uploads/2013/07/Puzzle-piece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2169" y="3861048"/>
            <a:ext cx="3201987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>
            <a:noAutofit/>
          </a:bodyPr>
          <a:lstStyle/>
          <a:p>
            <a:r>
              <a:rPr lang="ca-ES" dirty="0" err="1" smtClean="0"/>
              <a:t>Work</a:t>
            </a:r>
            <a:r>
              <a:rPr lang="ca-ES" dirty="0" smtClean="0"/>
              <a:t> to be </a:t>
            </a:r>
            <a:r>
              <a:rPr lang="ca-ES" dirty="0" err="1" smtClean="0"/>
              <a:t>done</a:t>
            </a:r>
            <a:r>
              <a:rPr lang="ca-ES" dirty="0" smtClean="0"/>
              <a:t> &amp; challenges</a:t>
            </a:r>
            <a:endParaRPr lang="ca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7504" y="1268760"/>
            <a:ext cx="9036496" cy="4857403"/>
          </a:xfrm>
        </p:spPr>
        <p:txBody>
          <a:bodyPr>
            <a:noAutofit/>
          </a:bodyPr>
          <a:lstStyle/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sz="2300" dirty="0" smtClean="0"/>
              <a:t>Organizational</a:t>
            </a:r>
          </a:p>
          <a:p>
            <a:pPr marL="609600" lvl="2" indent="-342900"/>
            <a:r>
              <a:rPr lang="en-US" sz="1900" dirty="0" smtClean="0"/>
              <a:t>More meetings with the experts group</a:t>
            </a:r>
          </a:p>
          <a:p>
            <a:pPr marL="609600" lvl="2" indent="-342900"/>
            <a:r>
              <a:rPr lang="en-US" sz="1900" dirty="0" err="1" smtClean="0"/>
              <a:t>ORCID</a:t>
            </a:r>
            <a:r>
              <a:rPr lang="en-US" sz="1900" dirty="0" smtClean="0"/>
              <a:t> ids implementation</a:t>
            </a:r>
          </a:p>
          <a:p>
            <a:pPr marL="609600" lvl="2" indent="-342900"/>
            <a:r>
              <a:rPr lang="en-US" sz="2000" dirty="0" smtClean="0"/>
              <a:t>Need </a:t>
            </a:r>
            <a:r>
              <a:rPr lang="en-US" sz="2000" dirty="0"/>
              <a:t>to create/find more unique identifiers (for research groups, projects, etc.)</a:t>
            </a:r>
          </a:p>
          <a:p>
            <a:pPr marL="609600" lvl="2" indent="-342900"/>
            <a:endParaRPr lang="en-US" sz="1900" dirty="0" smtClean="0"/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sz="2300" dirty="0" smtClean="0"/>
              <a:t>External adaptation</a:t>
            </a:r>
            <a:endParaRPr lang="en-US" sz="1900" dirty="0" smtClean="0"/>
          </a:p>
          <a:p>
            <a:pPr marL="609600" lvl="2" indent="-342900"/>
            <a:r>
              <a:rPr lang="en-US" sz="1900" dirty="0" smtClean="0"/>
              <a:t>Local </a:t>
            </a:r>
            <a:r>
              <a:rPr lang="en-US" sz="1900" dirty="0" err="1" smtClean="0"/>
              <a:t>CRIS</a:t>
            </a:r>
            <a:r>
              <a:rPr lang="en-US" sz="1900" dirty="0" smtClean="0"/>
              <a:t> system to adapt XML-</a:t>
            </a:r>
            <a:r>
              <a:rPr lang="en-US" sz="1900" dirty="0" err="1" smtClean="0"/>
              <a:t>CERIF</a:t>
            </a:r>
            <a:r>
              <a:rPr lang="en-US" sz="1900" dirty="0" smtClean="0"/>
              <a:t> wrapping (export)</a:t>
            </a:r>
          </a:p>
          <a:p>
            <a:pPr marL="609600" lvl="2" indent="-342900"/>
            <a:endParaRPr lang="en-US" sz="1900" dirty="0"/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sz="2300" dirty="0" smtClean="0"/>
              <a:t>Portal implementation</a:t>
            </a:r>
          </a:p>
          <a:p>
            <a:pPr marL="609600" lvl="2" indent="-342900"/>
            <a:r>
              <a:rPr lang="en-US" sz="1900" dirty="0" smtClean="0"/>
              <a:t>Ingest the full data of all institutions</a:t>
            </a:r>
          </a:p>
          <a:p>
            <a:pPr marL="609600" lvl="2" indent="-342900"/>
            <a:r>
              <a:rPr lang="en-US" sz="1900" dirty="0" smtClean="0"/>
              <a:t>Think about depuration &amp; deduplication data mechanisms</a:t>
            </a:r>
          </a:p>
          <a:p>
            <a:pPr marL="609600" lvl="2" indent="-342900"/>
            <a:r>
              <a:rPr lang="en-US" sz="1900" dirty="0" smtClean="0"/>
              <a:t>Think on data refreshment frequency</a:t>
            </a:r>
          </a:p>
          <a:p>
            <a:pPr marL="609600" lvl="2" indent="-342900"/>
            <a:endParaRPr lang="ca-ES" sz="1500" dirty="0" smtClean="0"/>
          </a:p>
        </p:txBody>
      </p:sp>
    </p:spTree>
    <p:extLst>
      <p:ext uri="{BB962C8B-B14F-4D97-AF65-F5344CB8AC3E}">
        <p14:creationId xmlns:p14="http://schemas.microsoft.com/office/powerpoint/2010/main" val="1524091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Diagrama"/>
          <p:cNvGraphicFramePr/>
          <p:nvPr>
            <p:extLst>
              <p:ext uri="{D42A27DB-BD31-4B8C-83A1-F6EECF244321}">
                <p14:modId xmlns:p14="http://schemas.microsoft.com/office/powerpoint/2010/main" val="1704224827"/>
              </p:ext>
            </p:extLst>
          </p:nvPr>
        </p:nvGraphicFramePr>
        <p:xfrm>
          <a:off x="179512" y="620688"/>
          <a:ext cx="8856984" cy="60486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467544" y="-171400"/>
            <a:ext cx="8229600" cy="1143000"/>
          </a:xfrm>
        </p:spPr>
        <p:txBody>
          <a:bodyPr>
            <a:normAutofit/>
          </a:bodyPr>
          <a:lstStyle/>
          <a:p>
            <a:r>
              <a:rPr lang="ca-E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Implementation</a:t>
            </a:r>
            <a:r>
              <a:rPr lang="ca-E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steps</a:t>
            </a:r>
            <a:endParaRPr lang="ca-E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9950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www.dacha.com/wp-content/uploads/2013/02/asking-question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7573" y="647343"/>
            <a:ext cx="5760640" cy="3836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1 Título"/>
          <p:cNvSpPr txBox="1">
            <a:spLocks/>
          </p:cNvSpPr>
          <p:nvPr/>
        </p:nvSpPr>
        <p:spPr>
          <a:xfrm>
            <a:off x="1331640" y="287303"/>
            <a:ext cx="9144000" cy="21602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rgbClr val="2A7886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6000" b="1" dirty="0" smtClean="0">
                <a:solidFill>
                  <a:schemeClr val="bg1"/>
                </a:solidFill>
              </a:rPr>
              <a:t>Thanks! </a:t>
            </a:r>
          </a:p>
          <a:p>
            <a:pPr fontAlgn="auto">
              <a:spcAft>
                <a:spcPts val="0"/>
              </a:spcAft>
            </a:pPr>
            <a:r>
              <a:rPr lang="en-US" b="1" dirty="0" smtClean="0">
                <a:solidFill>
                  <a:schemeClr val="bg1"/>
                </a:solidFill>
              </a:rPr>
              <a:t>Any question?</a:t>
            </a:r>
            <a:endParaRPr lang="ca-ES" b="1" dirty="0">
              <a:solidFill>
                <a:schemeClr val="bg1"/>
              </a:solidFill>
            </a:endParaRPr>
          </a:p>
        </p:txBody>
      </p:sp>
      <p:sp>
        <p:nvSpPr>
          <p:cNvPr id="5" name="2 Subtítulo"/>
          <p:cNvSpPr txBox="1">
            <a:spLocks/>
          </p:cNvSpPr>
          <p:nvPr/>
        </p:nvSpPr>
        <p:spPr>
          <a:xfrm>
            <a:off x="988764" y="4653136"/>
            <a:ext cx="7197725" cy="24482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None/>
            </a:pPr>
            <a:r>
              <a:rPr lang="pt-BR" sz="2400" dirty="0"/>
              <a:t>Ramon </a:t>
            </a:r>
            <a:r>
              <a:rPr lang="pt-BR" sz="2400" dirty="0" err="1"/>
              <a:t>Ros</a:t>
            </a:r>
            <a:r>
              <a:rPr lang="pt-BR" sz="2400" dirty="0"/>
              <a:t> i </a:t>
            </a:r>
            <a:r>
              <a:rPr lang="pt-BR" sz="2400" dirty="0" err="1" smtClean="0"/>
              <a:t>Gorné</a:t>
            </a:r>
            <a:endParaRPr lang="pt-BR" sz="2400" dirty="0" smtClean="0"/>
          </a:p>
          <a:p>
            <a:pPr marL="0" indent="0" algn="ctr" fontAlgn="auto">
              <a:spcAft>
                <a:spcPts val="0"/>
              </a:spcAft>
              <a:buNone/>
            </a:pPr>
            <a:r>
              <a:rPr lang="pt-BR" sz="2400" dirty="0" smtClean="0"/>
              <a:t>(</a:t>
            </a:r>
            <a:r>
              <a:rPr lang="pt-BR" sz="2400" dirty="0" err="1" smtClean="0"/>
              <a:t>CSUC</a:t>
            </a:r>
            <a:r>
              <a:rPr lang="pt-BR" sz="2400" dirty="0" smtClean="0"/>
              <a:t>) </a:t>
            </a:r>
          </a:p>
          <a:p>
            <a:pPr marL="0" indent="0" algn="ctr" fontAlgn="auto">
              <a:spcAft>
                <a:spcPts val="0"/>
              </a:spcAft>
              <a:buNone/>
            </a:pPr>
            <a:r>
              <a:rPr lang="pt-BR" sz="1800" dirty="0" err="1">
                <a:hlinkClick r:id="rId4"/>
              </a:rPr>
              <a:t>r</a:t>
            </a:r>
            <a:r>
              <a:rPr lang="pt-BR" sz="1800" dirty="0" err="1" smtClean="0">
                <a:hlinkClick r:id="rId4"/>
              </a:rPr>
              <a:t>amon.ros@csuc.cat</a:t>
            </a:r>
            <a:endParaRPr lang="pt-BR" sz="1800" dirty="0" smtClean="0"/>
          </a:p>
          <a:p>
            <a:pPr marL="0" indent="0" algn="ctr" fontAlgn="auto">
              <a:spcAft>
                <a:spcPts val="0"/>
              </a:spcAft>
              <a:buNone/>
            </a:pPr>
            <a:r>
              <a:rPr lang="pt-BR" sz="1800" dirty="0" err="1" smtClean="0"/>
              <a:t>http</a:t>
            </a:r>
            <a:r>
              <a:rPr lang="pt-BR" sz="1800" dirty="0" smtClean="0"/>
              <a:t>://</a:t>
            </a:r>
            <a:r>
              <a:rPr lang="pt-BR" sz="1800" dirty="0" err="1" smtClean="0"/>
              <a:t>www.csuc.cat</a:t>
            </a:r>
            <a:endParaRPr lang="pt-BR" sz="1800" dirty="0" smtClean="0"/>
          </a:p>
          <a:p>
            <a:pPr marL="0" indent="0" algn="ctr" fontAlgn="auto">
              <a:spcAft>
                <a:spcPts val="0"/>
              </a:spcAft>
              <a:buNone/>
            </a:pPr>
            <a:endParaRPr lang="ca-ES" dirty="0" smtClean="0"/>
          </a:p>
          <a:p>
            <a:pPr marL="0" indent="0" algn="ctr" fontAlgn="auto">
              <a:spcAft>
                <a:spcPts val="0"/>
              </a:spcAft>
              <a:buNone/>
            </a:pPr>
            <a:endParaRPr lang="ca-ES" dirty="0" smtClean="0"/>
          </a:p>
          <a:p>
            <a:pPr marL="0" indent="0" algn="ctr" fontAlgn="auto">
              <a:spcAft>
                <a:spcPts val="0"/>
              </a:spcAft>
              <a:buNone/>
            </a:pP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745198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43347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a-ES" dirty="0" smtClean="0">
                <a:latin typeface="Arial" panose="020B0604020202020204" pitchFamily="34" charset="0"/>
                <a:cs typeface="Arial" panose="020B0604020202020204" pitchFamily="34" charset="0"/>
              </a:rPr>
              <a:t>New </a:t>
            </a:r>
            <a:r>
              <a:rPr lang="ca-E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merged</a:t>
            </a:r>
            <a:r>
              <a:rPr lang="ca-E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consortium</a:t>
            </a:r>
            <a:r>
              <a:rPr lang="ca-ES" dirty="0" smtClean="0">
                <a:latin typeface="Arial" panose="020B0604020202020204" pitchFamily="34" charset="0"/>
                <a:cs typeface="Arial" panose="020B0604020202020204" pitchFamily="34" charset="0"/>
              </a:rPr>
              <a:t> in 2014</a:t>
            </a:r>
            <a:endParaRPr lang="ca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://www.bne.es/imagenes/SERVICIOS/FuentesInfoInternet/cbuc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6570" y="1333821"/>
            <a:ext cx="1080120" cy="869896"/>
          </a:xfrm>
          <a:prstGeom prst="rect">
            <a:avLst/>
          </a:prstGeom>
          <a:noFill/>
          <a:ln w="317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enginyeriainformatica.cat/wp-content/uploads/2012/12/CESC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340" y="1378124"/>
            <a:ext cx="1037732" cy="655606"/>
          </a:xfrm>
          <a:prstGeom prst="rect">
            <a:avLst/>
          </a:prstGeom>
          <a:noFill/>
          <a:ln w="317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www.csuc.cat/sites/default/files/docs/csuc_logotip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852936"/>
            <a:ext cx="2700300" cy="516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5 Conector recto de flecha"/>
          <p:cNvCxnSpPr/>
          <p:nvPr/>
        </p:nvCxnSpPr>
        <p:spPr>
          <a:xfrm>
            <a:off x="2678698" y="2260309"/>
            <a:ext cx="381134" cy="44861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10 Conector recto de flecha"/>
          <p:cNvCxnSpPr/>
          <p:nvPr/>
        </p:nvCxnSpPr>
        <p:spPr>
          <a:xfrm flipH="1">
            <a:off x="5652120" y="2260309"/>
            <a:ext cx="456871" cy="44861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9 CuadroTexto"/>
          <p:cNvSpPr txBox="1"/>
          <p:nvPr/>
        </p:nvSpPr>
        <p:spPr>
          <a:xfrm>
            <a:off x="431540" y="3645024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>
                <a:solidFill>
                  <a:schemeClr val="accent1">
                    <a:lumMod val="75000"/>
                  </a:schemeClr>
                </a:solidFill>
              </a:rPr>
              <a:t>for</a:t>
            </a:r>
            <a:r>
              <a:rPr lang="es-ES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s-ES" dirty="0" err="1" smtClean="0">
                <a:solidFill>
                  <a:schemeClr val="accent1">
                    <a:lumMod val="75000"/>
                  </a:schemeClr>
                </a:solidFill>
              </a:rPr>
              <a:t>catalan</a:t>
            </a:r>
            <a:r>
              <a:rPr lang="es-ES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s-ES" dirty="0" err="1" smtClean="0">
                <a:solidFill>
                  <a:schemeClr val="accent1">
                    <a:lumMod val="75000"/>
                  </a:schemeClr>
                </a:solidFill>
              </a:rPr>
              <a:t>universities</a:t>
            </a:r>
            <a:endParaRPr lang="es-E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5076056" y="3645024"/>
            <a:ext cx="35673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>
                <a:solidFill>
                  <a:schemeClr val="accent1">
                    <a:lumMod val="75000"/>
                  </a:schemeClr>
                </a:solidFill>
              </a:rPr>
              <a:t>with</a:t>
            </a:r>
            <a:r>
              <a:rPr lang="es-ES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s-ES" dirty="0">
                <a:solidFill>
                  <a:schemeClr val="accent1">
                    <a:lumMod val="75000"/>
                  </a:schemeClr>
                </a:solidFill>
              </a:rPr>
              <a:t>more </a:t>
            </a:r>
            <a:r>
              <a:rPr lang="es-ES" dirty="0" err="1">
                <a:solidFill>
                  <a:schemeClr val="accent1">
                    <a:lumMod val="75000"/>
                  </a:schemeClr>
                </a:solidFill>
              </a:rPr>
              <a:t>services</a:t>
            </a:r>
            <a:r>
              <a:rPr lang="es-ES" dirty="0">
                <a:solidFill>
                  <a:schemeClr val="accent1">
                    <a:lumMod val="75000"/>
                  </a:schemeClr>
                </a:solidFill>
              </a:rPr>
              <a:t> and </a:t>
            </a:r>
            <a:r>
              <a:rPr lang="es-ES" dirty="0" err="1">
                <a:solidFill>
                  <a:schemeClr val="accent1">
                    <a:lumMod val="75000"/>
                  </a:schemeClr>
                </a:solidFill>
              </a:rPr>
              <a:t>projects</a:t>
            </a:r>
            <a:endParaRPr lang="es-E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4965108" y="4149080"/>
            <a:ext cx="392392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 err="1" smtClean="0"/>
              <a:t>The</a:t>
            </a:r>
            <a:r>
              <a:rPr lang="es-ES" sz="1600" dirty="0" smtClean="0"/>
              <a:t> </a:t>
            </a:r>
            <a:r>
              <a:rPr lang="es-ES" sz="1600" dirty="0" err="1" smtClean="0"/>
              <a:t>current</a:t>
            </a:r>
            <a:r>
              <a:rPr lang="es-ES" sz="1600" dirty="0" smtClean="0"/>
              <a:t> CBUC </a:t>
            </a:r>
            <a:r>
              <a:rPr lang="es-ES" sz="1600" dirty="0" err="1" smtClean="0"/>
              <a:t>ones</a:t>
            </a:r>
            <a:endParaRPr lang="es-ES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 err="1" smtClean="0"/>
              <a:t>The</a:t>
            </a:r>
            <a:r>
              <a:rPr lang="es-ES" sz="1600" dirty="0" smtClean="0"/>
              <a:t> </a:t>
            </a:r>
            <a:r>
              <a:rPr lang="es-ES" sz="1600" dirty="0" err="1" smtClean="0"/>
              <a:t>current</a:t>
            </a:r>
            <a:r>
              <a:rPr lang="es-ES" sz="1600" dirty="0" smtClean="0"/>
              <a:t> </a:t>
            </a:r>
            <a:r>
              <a:rPr lang="es-ES" sz="1600" dirty="0" err="1" smtClean="0"/>
              <a:t>CESCA</a:t>
            </a:r>
            <a:r>
              <a:rPr lang="es-ES" sz="1600" dirty="0" smtClean="0"/>
              <a:t> </a:t>
            </a:r>
            <a:r>
              <a:rPr lang="es-ES" sz="1600" dirty="0" err="1" smtClean="0"/>
              <a:t>ones</a:t>
            </a:r>
            <a:endParaRPr lang="es-ES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 err="1" smtClean="0"/>
              <a:t>Join</a:t>
            </a:r>
            <a:r>
              <a:rPr lang="es-ES" sz="1600" dirty="0" smtClean="0"/>
              <a:t> </a:t>
            </a:r>
            <a:r>
              <a:rPr lang="es-ES" sz="1600" dirty="0" err="1" smtClean="0"/>
              <a:t>purchases</a:t>
            </a:r>
            <a:r>
              <a:rPr lang="es-ES" sz="1600" dirty="0" smtClean="0"/>
              <a:t> (</a:t>
            </a:r>
            <a:r>
              <a:rPr lang="es-ES" sz="1600" dirty="0" err="1" smtClean="0"/>
              <a:t>electricity</a:t>
            </a:r>
            <a:r>
              <a:rPr lang="es-ES" sz="1600" dirty="0" smtClean="0"/>
              <a:t>, </a:t>
            </a:r>
            <a:r>
              <a:rPr lang="es-ES" sz="1600" dirty="0" err="1" smtClean="0"/>
              <a:t>printing</a:t>
            </a:r>
            <a:r>
              <a:rPr lang="es-ES" sz="1600" dirty="0" smtClean="0"/>
              <a:t>, </a:t>
            </a:r>
            <a:r>
              <a:rPr lang="es-ES" sz="1600" dirty="0" err="1" smtClean="0"/>
              <a:t>cleaning</a:t>
            </a:r>
            <a:r>
              <a:rPr lang="es-ES" sz="1600" dirty="0" smtClean="0"/>
              <a:t>, </a:t>
            </a:r>
            <a:r>
              <a:rPr lang="es-ES" sz="1600" dirty="0" err="1" smtClean="0"/>
              <a:t>facilities</a:t>
            </a:r>
            <a:r>
              <a:rPr lang="es-ES" sz="1600" dirty="0" smtClean="0"/>
              <a:t>, etc.)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 err="1" smtClean="0"/>
              <a:t>Common</a:t>
            </a:r>
            <a:r>
              <a:rPr lang="es-ES" sz="1600" dirty="0" smtClean="0"/>
              <a:t> data center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rgbClr val="C00000"/>
                </a:solidFill>
              </a:rPr>
              <a:t>Portal </a:t>
            </a:r>
            <a:r>
              <a:rPr lang="es-ES" sz="1600" dirty="0" err="1" smtClean="0">
                <a:solidFill>
                  <a:srgbClr val="C00000"/>
                </a:solidFill>
              </a:rPr>
              <a:t>for</a:t>
            </a:r>
            <a:r>
              <a:rPr lang="es-ES" sz="1600" dirty="0" smtClean="0">
                <a:solidFill>
                  <a:srgbClr val="C00000"/>
                </a:solidFill>
              </a:rPr>
              <a:t> </a:t>
            </a:r>
            <a:r>
              <a:rPr lang="es-ES" sz="1600" dirty="0" err="1" smtClean="0">
                <a:solidFill>
                  <a:srgbClr val="C00000"/>
                </a:solidFill>
              </a:rPr>
              <a:t>the</a:t>
            </a:r>
            <a:r>
              <a:rPr lang="es-ES" sz="1600" dirty="0" smtClean="0">
                <a:solidFill>
                  <a:srgbClr val="C00000"/>
                </a:solidFill>
              </a:rPr>
              <a:t> </a:t>
            </a:r>
            <a:r>
              <a:rPr lang="es-ES" sz="1600" dirty="0" err="1">
                <a:solidFill>
                  <a:srgbClr val="C00000"/>
                </a:solidFill>
              </a:rPr>
              <a:t>r</a:t>
            </a:r>
            <a:r>
              <a:rPr lang="es-ES" sz="1600" dirty="0" err="1" smtClean="0">
                <a:solidFill>
                  <a:srgbClr val="C00000"/>
                </a:solidFill>
              </a:rPr>
              <a:t>esearch</a:t>
            </a:r>
            <a:r>
              <a:rPr lang="es-ES" sz="1600" dirty="0" smtClean="0">
                <a:solidFill>
                  <a:srgbClr val="C00000"/>
                </a:solidFill>
              </a:rPr>
              <a:t> output (PRC)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 smtClean="0"/>
              <a:t>Etc.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1600" dirty="0" smtClean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1600" dirty="0"/>
          </a:p>
        </p:txBody>
      </p:sp>
      <p:pic>
        <p:nvPicPr>
          <p:cNvPr id="2058" name="Picture 10" descr="http://www.aqu.cat/img/img_92740843_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149080"/>
            <a:ext cx="3312368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0726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/>
          </a:bodyPr>
          <a:lstStyle/>
          <a:p>
            <a:r>
              <a:rPr lang="ca-ES" sz="4800" dirty="0" err="1">
                <a:latin typeface="Arial" panose="020B0604020202020204" pitchFamily="34" charset="0"/>
                <a:cs typeface="Arial" panose="020B0604020202020204" pitchFamily="34" charset="0"/>
              </a:rPr>
              <a:t>Outline</a:t>
            </a:r>
            <a:endParaRPr lang="ca-ES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43608" y="1700808"/>
            <a:ext cx="8686800" cy="4525963"/>
          </a:xfrm>
        </p:spPr>
        <p:txBody>
          <a:bodyPr>
            <a:normAutofit/>
          </a:bodyPr>
          <a:lstStyle/>
          <a:p>
            <a:pPr marL="514350" indent="-514350">
              <a:spcBef>
                <a:spcPct val="0"/>
              </a:spcBef>
              <a:buFont typeface="+mj-lt"/>
              <a:buAutoNum type="arabicPeriod"/>
            </a:pPr>
            <a:r>
              <a:rPr lang="en-US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Who we are</a:t>
            </a:r>
          </a:p>
          <a:p>
            <a:pPr marL="514350" indent="-514350">
              <a:spcBef>
                <a:spcPct val="0"/>
              </a:spcBef>
              <a:buFont typeface="+mj-lt"/>
              <a:buAutoNum type="arabicPeriod"/>
            </a:pPr>
            <a:r>
              <a:rPr lang="en-US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What we have </a:t>
            </a:r>
            <a:r>
              <a:rPr lang="en-US" sz="240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(repositories and </a:t>
            </a:r>
            <a:r>
              <a:rPr lang="en-US" sz="2400" dirty="0" err="1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CRIS</a:t>
            </a:r>
            <a:r>
              <a:rPr lang="en-US" sz="240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systems)</a:t>
            </a:r>
          </a:p>
          <a:p>
            <a:pPr marL="514350" indent="-514350">
              <a:spcBef>
                <a:spcPct val="0"/>
              </a:spcBef>
              <a:buFont typeface="+mj-lt"/>
              <a:buAutoNum type="arabicPeriod"/>
            </a:pPr>
            <a:r>
              <a:rPr lang="en-US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The </a:t>
            </a:r>
            <a:r>
              <a:rPr lang="en-US" dirty="0" err="1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PRC</a:t>
            </a:r>
            <a:r>
              <a:rPr lang="en-US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project and decisions taken</a:t>
            </a:r>
          </a:p>
          <a:p>
            <a:pPr marL="1304925" lvl="3" indent="-57150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Identifiers</a:t>
            </a:r>
          </a:p>
          <a:p>
            <a:pPr marL="1304925" lvl="3" indent="-57150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Software</a:t>
            </a:r>
          </a:p>
          <a:p>
            <a:pPr marL="1304925" lvl="3" indent="-57150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Data mapping</a:t>
            </a:r>
          </a:p>
          <a:p>
            <a:pPr marL="1304925" lvl="3" indent="-57150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Data flow</a:t>
            </a:r>
          </a:p>
          <a:p>
            <a:pPr marL="1304925" lvl="3" indent="-57150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Data exchange format</a:t>
            </a:r>
          </a:p>
          <a:p>
            <a:pPr marL="514350" indent="-514350">
              <a:spcBef>
                <a:spcPct val="0"/>
              </a:spcBef>
              <a:buFont typeface="+mj-lt"/>
              <a:buAutoNum type="arabicPeriod"/>
            </a:pPr>
            <a:r>
              <a:rPr lang="en-US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Current status</a:t>
            </a:r>
          </a:p>
          <a:p>
            <a:pPr marL="514350" indent="-514350">
              <a:spcBef>
                <a:spcPct val="0"/>
              </a:spcBef>
              <a:buFont typeface="+mj-lt"/>
              <a:buAutoNum type="arabicPeriod"/>
            </a:pPr>
            <a:r>
              <a:rPr lang="en-US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Work to be done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8137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3 Título"/>
          <p:cNvSpPr>
            <a:spLocks noGrp="1"/>
          </p:cNvSpPr>
          <p:nvPr>
            <p:ph type="title"/>
          </p:nvPr>
        </p:nvSpPr>
        <p:spPr bwMode="auto">
          <a:xfrm>
            <a:off x="490837" y="116541"/>
            <a:ext cx="8229600" cy="1143000"/>
          </a:xfrm>
        </p:spPr>
        <p:txBody>
          <a:bodyPr lIns="0" tIns="0" rIns="0" bIns="0">
            <a:normAutofit/>
          </a:bodyPr>
          <a:lstStyle/>
          <a:p>
            <a:pPr eaLnBrk="1" hangingPunct="1"/>
            <a:r>
              <a:rPr lang="ca-ES" sz="3600" dirty="0" err="1" smtClean="0">
                <a:effectLst/>
                <a:latin typeface="Arial" charset="0"/>
                <a:cs typeface="Arial" charset="0"/>
              </a:rPr>
              <a:t>CSUC’s</a:t>
            </a:r>
            <a:r>
              <a:rPr lang="ca-ES" sz="3600" dirty="0" smtClean="0">
                <a:effectLst/>
                <a:latin typeface="Arial" charset="0"/>
                <a:cs typeface="Arial" charset="0"/>
              </a:rPr>
              <a:t> </a:t>
            </a:r>
            <a:r>
              <a:rPr lang="ca-ES" sz="3600" dirty="0" err="1" smtClean="0">
                <a:latin typeface="Arial" charset="0"/>
                <a:cs typeface="Arial" charset="0"/>
              </a:rPr>
              <a:t>repositories</a:t>
            </a:r>
            <a:endParaRPr lang="ca-ES" sz="2800" dirty="0" smtClean="0">
              <a:effectLst/>
              <a:latin typeface="Arial" charset="0"/>
              <a:cs typeface="Arial" charset="0"/>
            </a:endParaRPr>
          </a:p>
        </p:txBody>
      </p:sp>
      <p:pic>
        <p:nvPicPr>
          <p:cNvPr id="19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1673" y="1403637"/>
            <a:ext cx="1470497" cy="267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1" name="Picture 1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1814" y="2828700"/>
            <a:ext cx="1381242" cy="364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2" name="Picture 1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084" y="3432349"/>
            <a:ext cx="1269559" cy="338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" name="3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0124" y="5135291"/>
            <a:ext cx="2043262" cy="340543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084" y="4793382"/>
            <a:ext cx="1269558" cy="458263"/>
          </a:xfrm>
          <a:prstGeom prst="rect">
            <a:avLst/>
          </a:prstGeom>
        </p:spPr>
      </p:pic>
      <p:pic>
        <p:nvPicPr>
          <p:cNvPr id="7" name="6 Marcador de contenido"/>
          <p:cNvPicPr>
            <a:picLocks noGrp="1" noChangeAspect="1"/>
          </p:cNvPicPr>
          <p:nvPr>
            <p:ph idx="1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3438" y="2001852"/>
            <a:ext cx="1225133" cy="504055"/>
          </a:xfrm>
        </p:spPr>
      </p:pic>
      <p:pic>
        <p:nvPicPr>
          <p:cNvPr id="8" name="7 Imagen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073" y="1259541"/>
            <a:ext cx="1475394" cy="494691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401211" y="5305563"/>
            <a:ext cx="20882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200" dirty="0" err="1" smtClean="0"/>
              <a:t>Coming</a:t>
            </a:r>
            <a:r>
              <a:rPr lang="es-ES_tradnl" sz="1200" dirty="0" smtClean="0"/>
              <a:t> </a:t>
            </a:r>
            <a:r>
              <a:rPr lang="es-ES_tradnl" sz="1200" dirty="0" err="1" smtClean="0"/>
              <a:t>soon</a:t>
            </a:r>
            <a:endParaRPr lang="es-ES" sz="1200" dirty="0"/>
          </a:p>
        </p:txBody>
      </p:sp>
      <p:pic>
        <p:nvPicPr>
          <p:cNvPr id="30" name="Picture 4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7672" y="4082904"/>
            <a:ext cx="1738974" cy="550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1" name="30 CuadroTexto"/>
          <p:cNvSpPr txBox="1"/>
          <p:nvPr/>
        </p:nvSpPr>
        <p:spPr>
          <a:xfrm>
            <a:off x="910550" y="1764923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200" dirty="0" err="1"/>
              <a:t>f</a:t>
            </a:r>
            <a:r>
              <a:rPr lang="es-ES_tradnl" sz="1200" dirty="0" err="1" smtClean="0"/>
              <a:t>rom</a:t>
            </a:r>
            <a:r>
              <a:rPr lang="es-ES_tradnl" sz="1200" dirty="0" smtClean="0"/>
              <a:t> 2001</a:t>
            </a:r>
          </a:p>
          <a:p>
            <a:r>
              <a:rPr lang="es-ES_tradnl" sz="1200" i="1" dirty="0" err="1" smtClean="0"/>
              <a:t>www.tdx.cat</a:t>
            </a:r>
            <a:endParaRPr lang="es-ES" sz="1200" i="1" dirty="0"/>
          </a:p>
        </p:txBody>
      </p:sp>
      <p:sp>
        <p:nvSpPr>
          <p:cNvPr id="32" name="31 CuadroTexto"/>
          <p:cNvSpPr txBox="1"/>
          <p:nvPr/>
        </p:nvSpPr>
        <p:spPr>
          <a:xfrm>
            <a:off x="2267744" y="2549489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200" dirty="0" err="1"/>
              <a:t>f</a:t>
            </a:r>
            <a:r>
              <a:rPr lang="es-ES_tradnl" sz="1200" dirty="0" err="1" smtClean="0"/>
              <a:t>rom</a:t>
            </a:r>
            <a:r>
              <a:rPr lang="es-ES_tradnl" sz="1200" dirty="0" smtClean="0"/>
              <a:t> 2009 </a:t>
            </a:r>
          </a:p>
          <a:p>
            <a:r>
              <a:rPr lang="es-ES_tradnl" sz="1200" i="1" dirty="0" err="1" smtClean="0"/>
              <a:t>www.mdx.cat</a:t>
            </a:r>
            <a:endParaRPr lang="es-ES" sz="1200" i="1" dirty="0"/>
          </a:p>
        </p:txBody>
      </p:sp>
      <p:sp>
        <p:nvSpPr>
          <p:cNvPr id="33" name="32 CuadroTexto"/>
          <p:cNvSpPr txBox="1"/>
          <p:nvPr/>
        </p:nvSpPr>
        <p:spPr>
          <a:xfrm>
            <a:off x="401211" y="3740459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200" dirty="0" err="1"/>
              <a:t>f</a:t>
            </a:r>
            <a:r>
              <a:rPr lang="es-ES_tradnl" sz="1200" dirty="0" err="1" smtClean="0"/>
              <a:t>rom</a:t>
            </a:r>
            <a:r>
              <a:rPr lang="es-ES_tradnl" sz="1200" dirty="0" smtClean="0"/>
              <a:t> 2012 </a:t>
            </a:r>
          </a:p>
          <a:p>
            <a:r>
              <a:rPr lang="es-ES_tradnl" sz="1200" i="1" dirty="0" err="1" smtClean="0"/>
              <a:t>repositori.filmoteca.cat</a:t>
            </a:r>
            <a:endParaRPr lang="es-ES" sz="1200" i="1" dirty="0"/>
          </a:p>
        </p:txBody>
      </p:sp>
      <p:sp>
        <p:nvSpPr>
          <p:cNvPr id="34" name="33 CuadroTexto"/>
          <p:cNvSpPr txBox="1"/>
          <p:nvPr/>
        </p:nvSpPr>
        <p:spPr>
          <a:xfrm>
            <a:off x="5370124" y="5430299"/>
            <a:ext cx="3887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200" dirty="0" err="1" smtClean="0"/>
              <a:t>Coming</a:t>
            </a:r>
            <a:r>
              <a:rPr lang="es-ES_tradnl" sz="1200" dirty="0" smtClean="0"/>
              <a:t> </a:t>
            </a:r>
            <a:r>
              <a:rPr lang="es-ES_tradnl" sz="1200" dirty="0" err="1" smtClean="0"/>
              <a:t>soon</a:t>
            </a:r>
            <a:endParaRPr lang="es-ES" sz="1200" dirty="0"/>
          </a:p>
        </p:txBody>
      </p:sp>
      <p:sp>
        <p:nvSpPr>
          <p:cNvPr id="35" name="34 CuadroTexto"/>
          <p:cNvSpPr txBox="1"/>
          <p:nvPr/>
        </p:nvSpPr>
        <p:spPr>
          <a:xfrm>
            <a:off x="5560669" y="1754232"/>
            <a:ext cx="34059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200" dirty="0" err="1"/>
              <a:t>f</a:t>
            </a:r>
            <a:r>
              <a:rPr lang="es-ES_tradnl" sz="1200" dirty="0" err="1" smtClean="0"/>
              <a:t>rom</a:t>
            </a:r>
            <a:r>
              <a:rPr lang="es-ES_tradnl" sz="1200" dirty="0" smtClean="0"/>
              <a:t> 2005</a:t>
            </a:r>
          </a:p>
          <a:p>
            <a:r>
              <a:rPr lang="es-ES_tradnl" sz="1200" i="1" dirty="0" err="1" smtClean="0"/>
              <a:t>www.recercat.cat</a:t>
            </a:r>
            <a:endParaRPr lang="es-ES" sz="1200" i="1" dirty="0"/>
          </a:p>
        </p:txBody>
      </p:sp>
      <p:sp>
        <p:nvSpPr>
          <p:cNvPr id="36" name="35 CuadroTexto"/>
          <p:cNvSpPr txBox="1"/>
          <p:nvPr/>
        </p:nvSpPr>
        <p:spPr>
          <a:xfrm>
            <a:off x="4071814" y="3216870"/>
            <a:ext cx="15016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200" dirty="0" err="1"/>
              <a:t>f</a:t>
            </a:r>
            <a:r>
              <a:rPr lang="es-ES_tradnl" sz="1200" dirty="0" err="1" smtClean="0"/>
              <a:t>rom</a:t>
            </a:r>
            <a:r>
              <a:rPr lang="es-ES_tradnl" sz="1200" dirty="0" smtClean="0"/>
              <a:t> 2010</a:t>
            </a:r>
          </a:p>
          <a:p>
            <a:r>
              <a:rPr lang="es-ES_tradnl" sz="1200" i="1" dirty="0" err="1" smtClean="0"/>
              <a:t>calaix.gencat.cat</a:t>
            </a:r>
            <a:endParaRPr lang="es-ES" sz="1200" i="1" dirty="0"/>
          </a:p>
        </p:txBody>
      </p:sp>
      <p:sp>
        <p:nvSpPr>
          <p:cNvPr id="37" name="36 CuadroTexto"/>
          <p:cNvSpPr txBox="1"/>
          <p:nvPr/>
        </p:nvSpPr>
        <p:spPr>
          <a:xfrm>
            <a:off x="5577319" y="4513502"/>
            <a:ext cx="30963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200" dirty="0" err="1" smtClean="0"/>
              <a:t>Pilot</a:t>
            </a:r>
            <a:r>
              <a:rPr lang="es-ES_tradnl" sz="1200" dirty="0" smtClean="0"/>
              <a:t> </a:t>
            </a:r>
            <a:r>
              <a:rPr lang="es-ES_tradnl" sz="1200" dirty="0" err="1" smtClean="0"/>
              <a:t>on</a:t>
            </a:r>
            <a:r>
              <a:rPr lang="es-ES_tradnl" sz="1200" dirty="0" smtClean="0"/>
              <a:t> 2012</a:t>
            </a:r>
            <a:endParaRPr lang="es-ES" sz="1200" dirty="0"/>
          </a:p>
        </p:txBody>
      </p:sp>
      <p:pic>
        <p:nvPicPr>
          <p:cNvPr id="1026" name="Picture 2" descr="http://u.jimdo.com/www61/o/s7b6e3c8fdb715092/img/i25bc660715c55004/1368700506/cache/image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005" y="4273716"/>
            <a:ext cx="1544146" cy="512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19 CuadroTexto"/>
          <p:cNvSpPr txBox="1"/>
          <p:nvPr/>
        </p:nvSpPr>
        <p:spPr>
          <a:xfrm>
            <a:off x="2875492" y="4793382"/>
            <a:ext cx="3096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200" dirty="0" err="1" smtClean="0"/>
              <a:t>from</a:t>
            </a:r>
            <a:r>
              <a:rPr lang="es-ES_tradnl" sz="1200" dirty="0" smtClean="0"/>
              <a:t> 2013</a:t>
            </a:r>
          </a:p>
          <a:p>
            <a:r>
              <a:rPr lang="es-ES_tradnl" sz="1200" dirty="0" err="1" smtClean="0"/>
              <a:t>www.cirax.cat</a:t>
            </a:r>
            <a:endParaRPr lang="es-ES" sz="1200" dirty="0"/>
          </a:p>
        </p:txBody>
      </p:sp>
      <p:sp>
        <p:nvSpPr>
          <p:cNvPr id="23" name="22 CuadroTexto"/>
          <p:cNvSpPr txBox="1"/>
          <p:nvPr/>
        </p:nvSpPr>
        <p:spPr>
          <a:xfrm>
            <a:off x="6289384" y="3220922"/>
            <a:ext cx="34059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200" dirty="0" err="1"/>
              <a:t>f</a:t>
            </a:r>
            <a:r>
              <a:rPr lang="es-ES_tradnl" sz="1200" dirty="0" err="1" smtClean="0"/>
              <a:t>rom</a:t>
            </a:r>
            <a:r>
              <a:rPr lang="es-ES_tradnl" sz="1200" dirty="0" smtClean="0"/>
              <a:t> 2006</a:t>
            </a:r>
          </a:p>
          <a:p>
            <a:r>
              <a:rPr lang="es-ES_tradnl" sz="1200" i="1" dirty="0" err="1" smtClean="0"/>
              <a:t>www.recercat.cat</a:t>
            </a:r>
            <a:endParaRPr lang="es-ES" sz="1200" i="1" dirty="0"/>
          </a:p>
        </p:txBody>
      </p:sp>
      <p:pic>
        <p:nvPicPr>
          <p:cNvPr id="2" name="Picture 2" descr="http://mdc1.cbuc.cat/resources/logo.gif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7228" y="2735147"/>
            <a:ext cx="2581275" cy="48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277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3 Título"/>
          <p:cNvSpPr>
            <a:spLocks noGrp="1"/>
          </p:cNvSpPr>
          <p:nvPr>
            <p:ph type="title"/>
          </p:nvPr>
        </p:nvSpPr>
        <p:spPr bwMode="auto">
          <a:xfrm>
            <a:off x="490837" y="116541"/>
            <a:ext cx="8229600" cy="1143000"/>
          </a:xfrm>
        </p:spPr>
        <p:txBody>
          <a:bodyPr lIns="0" tIns="0" rIns="0" bIns="0">
            <a:normAutofit/>
          </a:bodyPr>
          <a:lstStyle/>
          <a:p>
            <a:pPr eaLnBrk="1" hangingPunct="1"/>
            <a:r>
              <a:rPr lang="ca-ES" sz="3600" dirty="0" err="1" smtClean="0">
                <a:effectLst/>
                <a:latin typeface="Arial" charset="0"/>
                <a:cs typeface="Arial" charset="0"/>
              </a:rPr>
              <a:t>CSUC’s</a:t>
            </a:r>
            <a:r>
              <a:rPr lang="ca-ES" sz="3600" dirty="0" smtClean="0">
                <a:effectLst/>
                <a:latin typeface="Arial" charset="0"/>
                <a:cs typeface="Arial" charset="0"/>
              </a:rPr>
              <a:t> </a:t>
            </a:r>
            <a:r>
              <a:rPr lang="ca-ES" sz="3600" dirty="0" err="1" smtClean="0">
                <a:effectLst/>
                <a:latin typeface="Arial" charset="0"/>
                <a:cs typeface="Arial" charset="0"/>
              </a:rPr>
              <a:t>university</a:t>
            </a:r>
            <a:r>
              <a:rPr lang="ca-ES" sz="3600" dirty="0" smtClean="0">
                <a:effectLst/>
                <a:latin typeface="Arial" charset="0"/>
                <a:cs typeface="Arial" charset="0"/>
              </a:rPr>
              <a:t> </a:t>
            </a:r>
            <a:r>
              <a:rPr lang="ca-ES" sz="3600" dirty="0" err="1" smtClean="0">
                <a:latin typeface="Arial" charset="0"/>
                <a:cs typeface="Arial" charset="0"/>
              </a:rPr>
              <a:t>CRIS</a:t>
            </a:r>
            <a:r>
              <a:rPr lang="ca-ES" sz="3600" dirty="0" smtClean="0">
                <a:latin typeface="Arial" charset="0"/>
                <a:cs typeface="Arial" charset="0"/>
              </a:rPr>
              <a:t> </a:t>
            </a:r>
            <a:r>
              <a:rPr lang="ca-ES" sz="3600" dirty="0" err="1" smtClean="0">
                <a:latin typeface="Arial" charset="0"/>
                <a:cs typeface="Arial" charset="0"/>
              </a:rPr>
              <a:t>systems</a:t>
            </a:r>
            <a:r>
              <a:rPr lang="ca-ES" sz="3600" dirty="0" smtClean="0">
                <a:latin typeface="Arial" charset="0"/>
                <a:cs typeface="Arial" charset="0"/>
              </a:rPr>
              <a:t> </a:t>
            </a:r>
            <a:endParaRPr lang="ca-ES" sz="2800" dirty="0" smtClean="0">
              <a:effectLst/>
              <a:latin typeface="Arial" charset="0"/>
              <a:cs typeface="Arial" charset="0"/>
            </a:endParaRPr>
          </a:p>
        </p:txBody>
      </p:sp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469084" y="1196752"/>
            <a:ext cx="8495404" cy="4032448"/>
          </a:xfrm>
        </p:spPr>
        <p:txBody>
          <a:bodyPr>
            <a:normAutofit/>
          </a:bodyPr>
          <a:lstStyle/>
          <a:p>
            <a:r>
              <a:rPr lang="es-ES" dirty="0" err="1" smtClean="0"/>
              <a:t>CSUC</a:t>
            </a:r>
            <a:r>
              <a:rPr lang="es-ES" dirty="0" smtClean="0"/>
              <a:t> </a:t>
            </a:r>
            <a:r>
              <a:rPr lang="es-ES" dirty="0" err="1" smtClean="0"/>
              <a:t>have</a:t>
            </a:r>
            <a:r>
              <a:rPr lang="es-ES" dirty="0" smtClean="0"/>
              <a:t> 10 </a:t>
            </a:r>
            <a:r>
              <a:rPr lang="es-ES" dirty="0" err="1" smtClean="0"/>
              <a:t>member</a:t>
            </a:r>
            <a:r>
              <a:rPr lang="es-ES" dirty="0" smtClean="0"/>
              <a:t> </a:t>
            </a:r>
            <a:r>
              <a:rPr lang="es-ES" dirty="0" err="1" smtClean="0"/>
              <a:t>universities</a:t>
            </a:r>
            <a:endParaRPr lang="es-ES" dirty="0" smtClean="0"/>
          </a:p>
          <a:p>
            <a:r>
              <a:rPr lang="es-ES" dirty="0" err="1" smtClean="0"/>
              <a:t>They</a:t>
            </a:r>
            <a:r>
              <a:rPr lang="es-ES" dirty="0" smtClean="0"/>
              <a:t> use 4 </a:t>
            </a:r>
            <a:r>
              <a:rPr lang="es-ES" dirty="0" err="1" smtClean="0"/>
              <a:t>different</a:t>
            </a:r>
            <a:r>
              <a:rPr lang="es-ES" dirty="0" smtClean="0"/>
              <a:t> </a:t>
            </a:r>
            <a:r>
              <a:rPr lang="es-ES" dirty="0" err="1" smtClean="0"/>
              <a:t>commercial</a:t>
            </a:r>
            <a:r>
              <a:rPr lang="es-ES" dirty="0" smtClean="0"/>
              <a:t> CRIS </a:t>
            </a:r>
            <a:r>
              <a:rPr lang="es-ES" dirty="0" err="1" smtClean="0"/>
              <a:t>system</a:t>
            </a:r>
            <a:endParaRPr lang="es-ES" dirty="0" smtClean="0"/>
          </a:p>
          <a:p>
            <a:pPr lvl="2"/>
            <a:r>
              <a:rPr lang="es-ES" dirty="0"/>
              <a:t>5</a:t>
            </a:r>
            <a:r>
              <a:rPr lang="es-ES" dirty="0" smtClean="0"/>
              <a:t> use </a:t>
            </a:r>
            <a:r>
              <a:rPr lang="es-ES" dirty="0" err="1" smtClean="0"/>
              <a:t>GREC</a:t>
            </a:r>
            <a:r>
              <a:rPr lang="es-ES" dirty="0" smtClean="0"/>
              <a:t> </a:t>
            </a:r>
            <a:r>
              <a:rPr lang="es-ES" dirty="0" err="1" smtClean="0"/>
              <a:t>from</a:t>
            </a:r>
            <a:r>
              <a:rPr lang="es-ES" dirty="0" smtClean="0"/>
              <a:t> </a:t>
            </a:r>
            <a:r>
              <a:rPr lang="es-ES" dirty="0" err="1" smtClean="0"/>
              <a:t>UB</a:t>
            </a:r>
            <a:r>
              <a:rPr lang="es-ES" dirty="0" smtClean="0"/>
              <a:t> (</a:t>
            </a:r>
            <a:r>
              <a:rPr lang="es-ES" dirty="0" err="1" smtClean="0"/>
              <a:t>inhouse</a:t>
            </a:r>
            <a:r>
              <a:rPr lang="es-ES" dirty="0" smtClean="0"/>
              <a:t> </a:t>
            </a:r>
            <a:r>
              <a:rPr lang="es-ES" dirty="0" err="1" smtClean="0"/>
              <a:t>developed</a:t>
            </a:r>
            <a:r>
              <a:rPr lang="es-ES" dirty="0" smtClean="0"/>
              <a:t>)</a:t>
            </a:r>
          </a:p>
          <a:p>
            <a:pPr lvl="2"/>
            <a:r>
              <a:rPr lang="es-ES" dirty="0" smtClean="0"/>
              <a:t>2 use CRIS/PPC </a:t>
            </a:r>
            <a:r>
              <a:rPr lang="es-ES" dirty="0" err="1" smtClean="0"/>
              <a:t>from</a:t>
            </a:r>
            <a:r>
              <a:rPr lang="es-ES" dirty="0" smtClean="0"/>
              <a:t> Sigma</a:t>
            </a:r>
          </a:p>
          <a:p>
            <a:pPr lvl="2"/>
            <a:r>
              <a:rPr lang="es-ES" dirty="0" smtClean="0"/>
              <a:t>1 use </a:t>
            </a:r>
            <a:r>
              <a:rPr lang="es-ES" dirty="0" err="1" smtClean="0"/>
              <a:t>DRAC</a:t>
            </a:r>
            <a:r>
              <a:rPr lang="es-ES" dirty="0" smtClean="0"/>
              <a:t> </a:t>
            </a:r>
            <a:r>
              <a:rPr lang="es-ES" dirty="0" err="1" smtClean="0"/>
              <a:t>from</a:t>
            </a:r>
            <a:r>
              <a:rPr lang="es-ES" dirty="0" smtClean="0"/>
              <a:t> </a:t>
            </a:r>
            <a:r>
              <a:rPr lang="es-ES" dirty="0" err="1" smtClean="0"/>
              <a:t>UPCnet</a:t>
            </a:r>
            <a:endParaRPr lang="es-ES" dirty="0" smtClean="0"/>
          </a:p>
          <a:p>
            <a:pPr lvl="2"/>
            <a:r>
              <a:rPr lang="es-ES" dirty="0" smtClean="0"/>
              <a:t>1 use </a:t>
            </a:r>
            <a:r>
              <a:rPr lang="es-ES" dirty="0" err="1" smtClean="0"/>
              <a:t>UXXI</a:t>
            </a:r>
            <a:r>
              <a:rPr lang="es-ES" dirty="0" smtClean="0"/>
              <a:t> </a:t>
            </a:r>
            <a:r>
              <a:rPr lang="es-ES" dirty="0" err="1" smtClean="0"/>
              <a:t>from</a:t>
            </a:r>
            <a:r>
              <a:rPr lang="es-ES" dirty="0" smtClean="0"/>
              <a:t> </a:t>
            </a:r>
            <a:r>
              <a:rPr lang="es-ES" dirty="0" err="1" smtClean="0"/>
              <a:t>OCU</a:t>
            </a:r>
            <a:endParaRPr lang="es-ES" dirty="0" smtClean="0"/>
          </a:p>
          <a:p>
            <a:r>
              <a:rPr lang="es-ES" dirty="0" err="1" smtClean="0"/>
              <a:t>One</a:t>
            </a:r>
            <a:r>
              <a:rPr lang="es-ES" dirty="0" smtClean="0"/>
              <a:t> </a:t>
            </a:r>
            <a:r>
              <a:rPr lang="es-ES" dirty="0" err="1" smtClean="0"/>
              <a:t>small</a:t>
            </a:r>
            <a:r>
              <a:rPr lang="es-ES" dirty="0" smtClean="0"/>
              <a:t> </a:t>
            </a:r>
            <a:r>
              <a:rPr lang="es-ES" dirty="0" err="1" smtClean="0"/>
              <a:t>university</a:t>
            </a:r>
            <a:r>
              <a:rPr lang="es-ES" dirty="0" smtClean="0"/>
              <a:t> </a:t>
            </a:r>
            <a:r>
              <a:rPr lang="es-ES" dirty="0" err="1" smtClean="0"/>
              <a:t>does</a:t>
            </a:r>
            <a:r>
              <a:rPr lang="es-ES" dirty="0" smtClean="0"/>
              <a:t> </a:t>
            </a:r>
            <a:r>
              <a:rPr lang="es-ES" dirty="0" err="1" smtClean="0"/>
              <a:t>not</a:t>
            </a:r>
            <a:r>
              <a:rPr lang="es-ES" dirty="0" smtClean="0"/>
              <a:t> </a:t>
            </a:r>
            <a:r>
              <a:rPr lang="es-ES" dirty="0" err="1" smtClean="0"/>
              <a:t>have</a:t>
            </a:r>
            <a:r>
              <a:rPr lang="es-ES" dirty="0" smtClean="0"/>
              <a:t> a CRIS </a:t>
            </a:r>
            <a:r>
              <a:rPr lang="es-ES" dirty="0" err="1" smtClean="0"/>
              <a:t>system</a:t>
            </a:r>
            <a:r>
              <a:rPr lang="es-ES" dirty="0" smtClean="0"/>
              <a:t> (</a:t>
            </a:r>
            <a:r>
              <a:rPr lang="es-ES" dirty="0" err="1" smtClean="0"/>
              <a:t>but</a:t>
            </a:r>
            <a:r>
              <a:rPr lang="es-ES" dirty="0" smtClean="0"/>
              <a:t> </a:t>
            </a:r>
            <a:r>
              <a:rPr lang="es-ES" dirty="0" err="1" smtClean="0"/>
              <a:t>implementing</a:t>
            </a:r>
            <a:r>
              <a:rPr lang="es-ES" dirty="0" smtClean="0"/>
              <a:t> </a:t>
            </a:r>
            <a:r>
              <a:rPr lang="es-ES" dirty="0" err="1" smtClean="0"/>
              <a:t>one</a:t>
            </a:r>
            <a:r>
              <a:rPr lang="es-ES" dirty="0" smtClean="0"/>
              <a:t>)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62906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/>
          </a:bodyPr>
          <a:lstStyle/>
          <a:p>
            <a:r>
              <a:rPr lang="ca-ES" sz="4800" dirty="0" err="1">
                <a:latin typeface="Arial" panose="020B0604020202020204" pitchFamily="34" charset="0"/>
                <a:cs typeface="Arial" panose="020B0604020202020204" pitchFamily="34" charset="0"/>
              </a:rPr>
              <a:t>Outline</a:t>
            </a:r>
            <a:endParaRPr lang="ca-ES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43608" y="1700808"/>
            <a:ext cx="8686800" cy="4525963"/>
          </a:xfrm>
        </p:spPr>
        <p:txBody>
          <a:bodyPr>
            <a:normAutofit/>
          </a:bodyPr>
          <a:lstStyle/>
          <a:p>
            <a:pPr marL="514350" indent="-514350">
              <a:spcBef>
                <a:spcPct val="0"/>
              </a:spcBef>
              <a:buFont typeface="+mj-lt"/>
              <a:buAutoNum type="arabicPeriod"/>
            </a:pPr>
            <a:r>
              <a:rPr lang="en-US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Who we are</a:t>
            </a:r>
          </a:p>
          <a:p>
            <a:pPr marL="514350" indent="-514350">
              <a:spcBef>
                <a:spcPct val="0"/>
              </a:spcBef>
              <a:buFont typeface="+mj-lt"/>
              <a:buAutoNum type="arabicPeriod"/>
            </a:pPr>
            <a:r>
              <a:rPr lang="en-US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What we have </a:t>
            </a:r>
            <a:r>
              <a:rPr lang="en-US" sz="240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</a:t>
            </a:r>
            <a:r>
              <a:rPr lang="en-US" sz="2400" dirty="0" err="1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DSpace</a:t>
            </a:r>
            <a:r>
              <a:rPr lang="en-US" sz="240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repositories)</a:t>
            </a:r>
          </a:p>
          <a:p>
            <a:pPr marL="514350" indent="-514350">
              <a:spcBef>
                <a:spcPct val="0"/>
              </a:spcBef>
              <a:buFont typeface="+mj-lt"/>
              <a:buAutoNum type="arabicPeriod"/>
            </a:pPr>
            <a:r>
              <a:rPr lang="en-US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The </a:t>
            </a:r>
            <a:r>
              <a:rPr lang="en-US" dirty="0" err="1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PRC</a:t>
            </a:r>
            <a:r>
              <a:rPr lang="en-US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project and firsts decisions</a:t>
            </a:r>
          </a:p>
          <a:p>
            <a:pPr marL="1304925" lvl="3" indent="-57150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Identifiers</a:t>
            </a:r>
          </a:p>
          <a:p>
            <a:pPr marL="1304925" lvl="3" indent="-57150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Software</a:t>
            </a:r>
          </a:p>
          <a:p>
            <a:pPr marL="1304925" lvl="3" indent="-57150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Data mapping</a:t>
            </a:r>
          </a:p>
          <a:p>
            <a:pPr marL="1304925" lvl="3" indent="-57150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Data flow</a:t>
            </a:r>
          </a:p>
          <a:p>
            <a:pPr marL="1304925" lvl="3" indent="-57150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Data exchange format</a:t>
            </a:r>
          </a:p>
          <a:p>
            <a:pPr marL="514350" indent="-514350">
              <a:spcBef>
                <a:spcPct val="0"/>
              </a:spcBef>
              <a:buFont typeface="+mj-lt"/>
              <a:buAutoNum type="arabicPeriod"/>
            </a:pPr>
            <a:r>
              <a:rPr lang="en-US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Current status</a:t>
            </a:r>
          </a:p>
          <a:p>
            <a:pPr marL="514350" indent="-514350">
              <a:spcBef>
                <a:spcPct val="0"/>
              </a:spcBef>
              <a:buFont typeface="+mj-lt"/>
              <a:buAutoNum type="arabicPeriod"/>
            </a:pPr>
            <a:r>
              <a:rPr lang="en-US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Work to be done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8137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Situation</a:t>
            </a:r>
            <a:r>
              <a:rPr lang="ca-ES" dirty="0" smtClean="0">
                <a:latin typeface="Arial" panose="020B0604020202020204" pitchFamily="34" charset="0"/>
                <a:cs typeface="Arial" panose="020B0604020202020204" pitchFamily="34" charset="0"/>
              </a:rPr>
              <a:t> in 2012 (</a:t>
            </a:r>
            <a:r>
              <a:rPr lang="ca-E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before</a:t>
            </a:r>
            <a:r>
              <a:rPr lang="ca-E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PRC</a:t>
            </a:r>
            <a:r>
              <a:rPr lang="ca-ES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ca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CBUC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promotes IR since 1999</a:t>
            </a:r>
          </a:p>
          <a:p>
            <a:pPr lvl="1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Some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universities (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UPC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&amp;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UPF) already have research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portals</a:t>
            </a:r>
          </a:p>
          <a:p>
            <a:pPr lvl="1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There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are new standards and protocols that help interoperability between IR and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CRIS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Research output is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becoming more important for the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university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managers. </a:t>
            </a:r>
          </a:p>
          <a:p>
            <a:pPr lvl="1"/>
            <a:endParaRPr lang="ca-E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136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type="body" sz="quarter" idx="4294967295"/>
          </p:nvPr>
        </p:nvSpPr>
        <p:spPr>
          <a:xfrm>
            <a:off x="0" y="1052736"/>
            <a:ext cx="9144000" cy="5256584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en-US" sz="3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</a:p>
          <a:p>
            <a:pPr algn="just"/>
            <a:r>
              <a:rPr lang="en-US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To create a portal to find the research outputs of the Catalan research system </a:t>
            </a:r>
          </a:p>
          <a:p>
            <a:pPr marL="0" indent="0" algn="just">
              <a:buNone/>
            </a:pPr>
            <a:r>
              <a:rPr lang="en-US" sz="3400" noProof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</a:t>
            </a:r>
            <a:endParaRPr lang="en-US" sz="34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To increase the visibility of the research done in Catalonia</a:t>
            </a:r>
          </a:p>
          <a:p>
            <a:pPr algn="just"/>
            <a:r>
              <a:rPr lang="en-US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To foster OA</a:t>
            </a:r>
          </a:p>
          <a:p>
            <a:pPr algn="just"/>
            <a:r>
              <a:rPr lang="en-US" sz="2900" noProof="0" dirty="0" smtClean="0">
                <a:latin typeface="Arial" panose="020B0604020202020204" pitchFamily="34" charset="0"/>
                <a:cs typeface="Arial" panose="020B0604020202020204" pitchFamily="34" charset="0"/>
              </a:rPr>
              <a:t>To increase interoperability between data </a:t>
            </a:r>
          </a:p>
          <a:p>
            <a:pPr marL="0" indent="0" algn="just">
              <a:buNone/>
            </a:pPr>
            <a:r>
              <a:rPr lang="en-US" sz="3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</a:t>
            </a:r>
          </a:p>
          <a:p>
            <a:pPr algn="just"/>
            <a:r>
              <a:rPr lang="en-US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Taking advantage of the leverage work previously done</a:t>
            </a:r>
          </a:p>
          <a:p>
            <a:pPr lvl="1" algn="just"/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In IR, CRIS and statistical data (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Uneix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just"/>
            <a:r>
              <a:rPr lang="en-US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The central idea: the works done for the portal will improve local IR and CRIS </a:t>
            </a:r>
          </a:p>
          <a:p>
            <a:pPr algn="just"/>
            <a:r>
              <a:rPr lang="en-US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Following international best practices </a:t>
            </a:r>
          </a:p>
          <a:p>
            <a:pPr lvl="1" algn="just"/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Narcis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/ The Netherlands; HKU Scholars Hub / Hong Kong</a:t>
            </a:r>
          </a:p>
        </p:txBody>
      </p:sp>
      <p:sp>
        <p:nvSpPr>
          <p:cNvPr id="6" name="1 Título"/>
          <p:cNvSpPr txBox="1">
            <a:spLocks/>
          </p:cNvSpPr>
          <p:nvPr/>
        </p:nvSpPr>
        <p:spPr>
          <a:xfrm>
            <a:off x="609600" y="1166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ca-ES" dirty="0" err="1" smtClean="0">
                <a:solidFill>
                  <a:srgbClr val="2A78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Decision</a:t>
            </a:r>
            <a:r>
              <a:rPr lang="ca-ES" dirty="0" smtClean="0">
                <a:solidFill>
                  <a:srgbClr val="2A78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ca-ES" dirty="0">
                <a:solidFill>
                  <a:srgbClr val="2A78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2012</a:t>
            </a:r>
          </a:p>
        </p:txBody>
      </p:sp>
    </p:spTree>
    <p:extLst>
      <p:ext uri="{BB962C8B-B14F-4D97-AF65-F5344CB8AC3E}">
        <p14:creationId xmlns:p14="http://schemas.microsoft.com/office/powerpoint/2010/main" val="1800015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ptA4B9.tmp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pptA4B9.tmp</Template>
  <TotalTime>4259</TotalTime>
  <Words>1364</Words>
  <Application>Microsoft Office PowerPoint</Application>
  <PresentationFormat>Presentación en pantalla (4:3)</PresentationFormat>
  <Paragraphs>433</Paragraphs>
  <Slides>29</Slides>
  <Notes>21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0" baseType="lpstr">
      <vt:lpstr>pptA4B9.tmp</vt:lpstr>
      <vt:lpstr>Presentación de PowerPoint</vt:lpstr>
      <vt:lpstr>Outline</vt:lpstr>
      <vt:lpstr>New merged consortium in 2014</vt:lpstr>
      <vt:lpstr>Outline</vt:lpstr>
      <vt:lpstr>CSUC’s repositories</vt:lpstr>
      <vt:lpstr>CSUC’s university CRIS systems </vt:lpstr>
      <vt:lpstr>Outline</vt:lpstr>
      <vt:lpstr>Situation in 2012 (before PRC)</vt:lpstr>
      <vt:lpstr>Presentación de PowerPoint</vt:lpstr>
      <vt:lpstr>PRC building. Firsts decisions</vt:lpstr>
      <vt:lpstr>ORCID as researcher identifier</vt:lpstr>
      <vt:lpstr>Evoloution of ORCID registered researchers</vt:lpstr>
      <vt:lpstr>Software</vt:lpstr>
      <vt:lpstr>PRC entities</vt:lpstr>
      <vt:lpstr>Lots of discussion on data mapping...</vt:lpstr>
      <vt:lpstr>DSpace with the CRIS module. Main entities</vt:lpstr>
      <vt:lpstr>DSpace with the CRIS module. Detailed entities</vt:lpstr>
      <vt:lpstr>Data flow, protocols, sources and formats</vt:lpstr>
      <vt:lpstr>CERIF model</vt:lpstr>
      <vt:lpstr>Simplification of CERIF for PRC </vt:lpstr>
      <vt:lpstr>Simplified CERIF subset for PRC </vt:lpstr>
      <vt:lpstr>Anyway, not so easy… </vt:lpstr>
      <vt:lpstr>Outline</vt:lpstr>
      <vt:lpstr>Current status/Work in progress</vt:lpstr>
      <vt:lpstr>Ingest process, two options</vt:lpstr>
      <vt:lpstr>Outline</vt:lpstr>
      <vt:lpstr>Work to be done &amp; challenges</vt:lpstr>
      <vt:lpstr>Implementation steps</vt:lpstr>
      <vt:lpstr>Presentación de PowerPoint</vt:lpstr>
    </vt:vector>
  </TitlesOfParts>
  <Company>CESCA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langlada</dc:creator>
  <cp:lastModifiedBy>Ramon</cp:lastModifiedBy>
  <cp:revision>200</cp:revision>
  <cp:lastPrinted>2014-11-06T15:57:48Z</cp:lastPrinted>
  <dcterms:created xsi:type="dcterms:W3CDTF">2014-01-30T17:03:07Z</dcterms:created>
  <dcterms:modified xsi:type="dcterms:W3CDTF">2014-11-11T06:54:42Z</dcterms:modified>
</cp:coreProperties>
</file>