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8" r:id="rId1"/>
    <p:sldMasterId id="2147483699" r:id="rId2"/>
  </p:sldMasterIdLst>
  <p:notesMasterIdLst>
    <p:notesMasterId r:id="rId15"/>
  </p:notesMasterIdLst>
  <p:handoutMasterIdLst>
    <p:handoutMasterId r:id="rId16"/>
  </p:handoutMasterIdLst>
  <p:sldIdLst>
    <p:sldId id="563" r:id="rId3"/>
    <p:sldId id="588" r:id="rId4"/>
    <p:sldId id="590" r:id="rId5"/>
    <p:sldId id="591" r:id="rId6"/>
    <p:sldId id="599" r:id="rId7"/>
    <p:sldId id="592" r:id="rId8"/>
    <p:sldId id="593" r:id="rId9"/>
    <p:sldId id="597" r:id="rId10"/>
    <p:sldId id="594" r:id="rId11"/>
    <p:sldId id="595" r:id="rId12"/>
    <p:sldId id="596" r:id="rId13"/>
    <p:sldId id="598" r:id="rId14"/>
  </p:sldIdLst>
  <p:sldSz cx="9906000" cy="6858000" type="A4"/>
  <p:notesSz cx="67945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t Henningsen" initials="MH" lastIdx="3" clrIdx="0"/>
  <p:cmAuthor id="1" name="Mona Hide Klausen" initials="MHK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C0C0C0"/>
    <a:srgbClr val="6699CC"/>
    <a:srgbClr val="333333"/>
    <a:srgbClr val="F5DE9F"/>
    <a:srgbClr val="EDEDDB"/>
    <a:srgbClr val="3B81E9"/>
    <a:srgbClr val="586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9" autoAdjust="0"/>
    <p:restoredTop sz="71299" autoAdjust="0"/>
  </p:normalViewPr>
  <p:slideViewPr>
    <p:cSldViewPr snapToGrid="0">
      <p:cViewPr>
        <p:scale>
          <a:sx n="66" d="100"/>
          <a:sy n="66" d="100"/>
        </p:scale>
        <p:origin x="-690" y="-2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36" y="54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34"/>
    </p:cViewPr>
  </p:sorterViewPr>
  <p:notesViewPr>
    <p:cSldViewPr snapToGrid="0">
      <p:cViewPr varScale="1">
        <p:scale>
          <a:sx n="50" d="100"/>
          <a:sy n="50" d="100"/>
        </p:scale>
        <p:origin x="-1614" y="-84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314" cy="46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04" tIns="45502" rIns="91004" bIns="45502" numCol="1" anchor="t" anchorCtr="0" compatLnSpc="1">
            <a:prstTxWarp prst="textNoShape">
              <a:avLst/>
            </a:prstTxWarp>
          </a:bodyPr>
          <a:lstStyle>
            <a:lvl1pPr defTabSz="907832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636" y="0"/>
            <a:ext cx="2949314" cy="46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04" tIns="45502" rIns="91004" bIns="45502" numCol="1" anchor="t" anchorCtr="0" compatLnSpc="1">
            <a:prstTxWarp prst="textNoShape">
              <a:avLst/>
            </a:prstTxWarp>
          </a:bodyPr>
          <a:lstStyle>
            <a:lvl1pPr algn="r" defTabSz="907832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692"/>
            <a:ext cx="2949314" cy="46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04" tIns="45502" rIns="91004" bIns="45502" numCol="1" anchor="b" anchorCtr="0" compatLnSpc="1">
            <a:prstTxWarp prst="textNoShape">
              <a:avLst/>
            </a:prstTxWarp>
          </a:bodyPr>
          <a:lstStyle>
            <a:lvl1pPr defTabSz="907832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636" y="9432692"/>
            <a:ext cx="2949314" cy="46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04" tIns="45502" rIns="91004" bIns="45502" numCol="1" anchor="b" anchorCtr="0" compatLnSpc="1">
            <a:prstTxWarp prst="textNoShape">
              <a:avLst/>
            </a:prstTxWarp>
          </a:bodyPr>
          <a:lstStyle>
            <a:lvl1pPr algn="r" defTabSz="907832" eaLnBrk="0" hangingPunct="0">
              <a:defRPr sz="1200">
                <a:latin typeface="Times New Roman" pitchFamily="18" charset="0"/>
              </a:defRPr>
            </a:lvl1pPr>
          </a:lstStyle>
          <a:p>
            <a:fld id="{3D66F949-C981-45A1-96A0-35627E058E2C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0177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314" cy="46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04" tIns="45502" rIns="91004" bIns="45502" numCol="1" anchor="t" anchorCtr="0" compatLnSpc="1">
            <a:prstTxWarp prst="textNoShape">
              <a:avLst/>
            </a:prstTxWarp>
          </a:bodyPr>
          <a:lstStyle>
            <a:lvl1pPr defTabSz="907832" eaLnBrk="0" hangingPunct="0">
              <a:defRPr sz="1200">
                <a:latin typeface="Times New Roman" pitchFamily="18" charset="0"/>
              </a:defRPr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636" y="0"/>
            <a:ext cx="2949314" cy="46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04" tIns="45502" rIns="91004" bIns="45502" numCol="1" anchor="t" anchorCtr="0" compatLnSpc="1">
            <a:prstTxWarp prst="textNoShape">
              <a:avLst/>
            </a:prstTxWarp>
          </a:bodyPr>
          <a:lstStyle>
            <a:lvl1pPr algn="r" defTabSz="907832" eaLnBrk="0" hangingPunct="0">
              <a:defRPr sz="1200">
                <a:latin typeface="Times New Roman" pitchFamily="18" charset="0"/>
              </a:defRPr>
            </a:lvl1pPr>
          </a:lstStyle>
          <a:p>
            <a:endParaRPr lang="nb-NO" altLang="nb-NO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23900" y="773113"/>
            <a:ext cx="5362575" cy="3711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716" y="4715550"/>
            <a:ext cx="4991518" cy="4484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04" tIns="45502" rIns="91004" bIns="45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noProof="0" smtClean="0"/>
              <a:t>Klikk for å redigere tekststiler i malen</a:t>
            </a:r>
          </a:p>
          <a:p>
            <a:pPr lvl="1"/>
            <a:r>
              <a:rPr lang="nb-NO" altLang="nb-NO" noProof="0" smtClean="0"/>
              <a:t>Andre nivå</a:t>
            </a:r>
          </a:p>
          <a:p>
            <a:pPr lvl="2"/>
            <a:r>
              <a:rPr lang="nb-NO" altLang="nb-NO" noProof="0" smtClean="0"/>
              <a:t>Tredje nivå</a:t>
            </a:r>
          </a:p>
          <a:p>
            <a:pPr lvl="3"/>
            <a:r>
              <a:rPr lang="nb-NO" altLang="nb-NO" noProof="0" smtClean="0"/>
              <a:t>Fjerde nivå</a:t>
            </a:r>
          </a:p>
          <a:p>
            <a:pPr lvl="4"/>
            <a:r>
              <a:rPr lang="nb-NO" altLang="nb-NO" noProof="0" smtClean="0"/>
              <a:t>Femte nivå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692"/>
            <a:ext cx="2949314" cy="46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04" tIns="45502" rIns="91004" bIns="45502" numCol="1" anchor="b" anchorCtr="0" compatLnSpc="1">
            <a:prstTxWarp prst="textNoShape">
              <a:avLst/>
            </a:prstTxWarp>
          </a:bodyPr>
          <a:lstStyle>
            <a:lvl1pPr defTabSz="907832" eaLnBrk="0" hangingPunct="0">
              <a:defRPr sz="1200">
                <a:latin typeface="Times New Roman" pitchFamily="18" charset="0"/>
              </a:defRPr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636" y="9432692"/>
            <a:ext cx="2949314" cy="46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04" tIns="45502" rIns="91004" bIns="45502" numCol="1" anchor="b" anchorCtr="0" compatLnSpc="1">
            <a:prstTxWarp prst="textNoShape">
              <a:avLst/>
            </a:prstTxWarp>
          </a:bodyPr>
          <a:lstStyle>
            <a:lvl1pPr algn="r" defTabSz="907832" eaLnBrk="0" hangingPunct="0">
              <a:defRPr sz="1200">
                <a:latin typeface="Times New Roman" pitchFamily="18" charset="0"/>
              </a:defRPr>
            </a:lvl1pPr>
          </a:lstStyle>
          <a:p>
            <a:fld id="{AA0C4941-5F91-4854-BEF9-E0197FAE953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15410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noProof="0" dirty="0" smtClean="0"/>
              <a:t>«Sharing</a:t>
            </a:r>
            <a:r>
              <a:rPr lang="en-GB" sz="1100" baseline="0" noProof="0" dirty="0" smtClean="0"/>
              <a:t> is caring»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great societal impact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Disclaimer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technical difficulties -- in place by the end of June. 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Failure is just not an option!</a:t>
            </a:r>
            <a:endParaRPr lang="en-GB" sz="1100" noProof="0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C74BF-922E-4776-B2F5-52B53AB70E35}" type="slidenum">
              <a:rPr lang="nb-NO" altLang="nb-NO"/>
              <a:pPr/>
              <a:t>2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baseline="0" noProof="0" dirty="0" smtClean="0"/>
              <a:t>background information</a:t>
            </a:r>
          </a:p>
          <a:p>
            <a:endParaRPr lang="nb-NO" sz="110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aseline="0" noProof="0" dirty="0" smtClean="0"/>
              <a:t>organisation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aseline="0" noProof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aseline="0" noProof="0" dirty="0" smtClean="0"/>
              <a:t>the Ministry of Education and Research</a:t>
            </a:r>
            <a:r>
              <a:rPr lang="nb-NO" sz="1100" baseline="0" dirty="0" smtClean="0"/>
              <a:t> and </a:t>
            </a:r>
            <a:r>
              <a:rPr lang="nb-NO" sz="1100" baseline="0" dirty="0" err="1" smtClean="0"/>
              <a:t>the</a:t>
            </a:r>
            <a:r>
              <a:rPr lang="nb-NO" sz="1100" baseline="0" dirty="0" smtClean="0"/>
              <a:t> </a:t>
            </a:r>
            <a:r>
              <a:rPr lang="en-GB" sz="1100" dirty="0" smtClean="0"/>
              <a:t>Ministry of Health and Care services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dirty="0" smtClean="0"/>
          </a:p>
          <a:p>
            <a:r>
              <a:rPr lang="en-GB" sz="1100" baseline="0" noProof="0" dirty="0" smtClean="0"/>
              <a:t>support and promote Norwegian research</a:t>
            </a:r>
          </a:p>
          <a:p>
            <a:endParaRPr lang="en-GB" sz="1100" dirty="0" smtClean="0"/>
          </a:p>
          <a:p>
            <a:pPr defTabSz="920618">
              <a:defRPr/>
            </a:pPr>
            <a:r>
              <a:rPr lang="en-GB" sz="1100" dirty="0" smtClean="0"/>
              <a:t>three different research sectors: higher education, hospitals and private research institutes</a:t>
            </a:r>
          </a:p>
          <a:p>
            <a:pPr defTabSz="920618">
              <a:defRPr/>
            </a:pPr>
            <a:endParaRPr lang="en-GB" sz="1100" dirty="0" smtClean="0"/>
          </a:p>
          <a:p>
            <a:pPr defTabSz="920618">
              <a:defRPr/>
            </a:pPr>
            <a:r>
              <a:rPr lang="en-GB" sz="1100" dirty="0" smtClean="0"/>
              <a:t>report their academic publications to the Ministries</a:t>
            </a:r>
          </a:p>
          <a:p>
            <a:pPr defTabSz="920618">
              <a:defRPr/>
            </a:pPr>
            <a:endParaRPr lang="en-GB" sz="1100" dirty="0"/>
          </a:p>
          <a:p>
            <a:r>
              <a:rPr lang="en-GB" sz="1100" dirty="0" smtClean="0"/>
              <a:t>158 </a:t>
            </a:r>
            <a:r>
              <a:rPr lang="en-GB" sz="1100" dirty="0"/>
              <a:t>member </a:t>
            </a:r>
            <a:r>
              <a:rPr lang="en-GB" sz="1100" dirty="0" smtClean="0"/>
              <a:t>institutions</a:t>
            </a:r>
          </a:p>
          <a:p>
            <a:r>
              <a:rPr lang="en-GB" sz="1100" dirty="0" smtClean="0"/>
              <a:t>one </a:t>
            </a:r>
            <a:r>
              <a:rPr lang="en-GB" sz="1100" dirty="0"/>
              <a:t>central </a:t>
            </a:r>
            <a:r>
              <a:rPr lang="en-GB" sz="1100" dirty="0" smtClean="0"/>
              <a:t>database</a:t>
            </a:r>
          </a:p>
          <a:p>
            <a:r>
              <a:rPr lang="en-GB" sz="1100" dirty="0" smtClean="0"/>
              <a:t>shared </a:t>
            </a:r>
            <a:r>
              <a:rPr lang="en-GB" sz="1100" dirty="0"/>
              <a:t>between collaborating </a:t>
            </a:r>
            <a:r>
              <a:rPr lang="en-GB" sz="1100" dirty="0" smtClean="0"/>
              <a:t>institutions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C4941-5F91-4854-BEF9-E0197FAE953D}" type="slidenum">
              <a:rPr lang="nb-NO" altLang="nb-NO" smtClean="0"/>
              <a:pPr/>
              <a:t>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91732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100" baseline="0" dirty="0" err="1" smtClean="0"/>
              <a:t>focus</a:t>
            </a:r>
            <a:r>
              <a:rPr lang="nb-NO" sz="1100" baseline="0" dirty="0" smtClean="0"/>
              <a:t> </a:t>
            </a:r>
            <a:r>
              <a:rPr lang="nb-NO" sz="1100" baseline="0" dirty="0" err="1" smtClean="0"/>
              <a:t>on</a:t>
            </a:r>
            <a:r>
              <a:rPr lang="nb-NO" sz="1100" baseline="0" dirty="0" smtClean="0"/>
              <a:t> </a:t>
            </a:r>
            <a:r>
              <a:rPr lang="nb-NO" sz="1100" baseline="0" dirty="0" err="1" smtClean="0"/>
              <a:t>the</a:t>
            </a:r>
            <a:r>
              <a:rPr lang="nb-NO" sz="1100" baseline="0" dirty="0" smtClean="0"/>
              <a:t> </a:t>
            </a:r>
            <a:r>
              <a:rPr lang="nb-NO" sz="1100" baseline="0" dirty="0" err="1" smtClean="0"/>
              <a:t>benefits</a:t>
            </a:r>
            <a:endParaRPr lang="nb-NO" sz="1100" baseline="0" dirty="0" smtClean="0"/>
          </a:p>
          <a:p>
            <a:endParaRPr lang="nb-NO" sz="1100" baseline="0" dirty="0" smtClean="0"/>
          </a:p>
          <a:p>
            <a:r>
              <a:rPr lang="nb-NO" sz="1100" baseline="0" dirty="0" smtClean="0"/>
              <a:t>REST API - </a:t>
            </a:r>
            <a:r>
              <a:rPr lang="nb-NO" sz="1100" baseline="0" dirty="0" err="1" smtClean="0"/>
              <a:t>paper</a:t>
            </a:r>
            <a:endParaRPr lang="nb-NO" sz="1100" baseline="0" dirty="0" smtClean="0">
              <a:sym typeface="Wingdings" panose="05000000000000000000" pitchFamily="2" charset="2"/>
            </a:endParaRPr>
          </a:p>
          <a:p>
            <a:endParaRPr lang="nb-NO" sz="1100" baseline="0" dirty="0" smtClean="0">
              <a:sym typeface="Wingdings" panose="05000000000000000000" pitchFamily="2" charset="2"/>
            </a:endParaRPr>
          </a:p>
          <a:p>
            <a:r>
              <a:rPr lang="nb-NO" sz="1100" baseline="0" dirty="0" smtClean="0">
                <a:sym typeface="Wingdings" panose="05000000000000000000" pitchFamily="2" charset="2"/>
              </a:rPr>
              <a:t>Data more </a:t>
            </a:r>
            <a:r>
              <a:rPr lang="nb-NO" sz="1100" baseline="0" dirty="0" err="1" smtClean="0">
                <a:sym typeface="Wingdings" panose="05000000000000000000" pitchFamily="2" charset="2"/>
              </a:rPr>
              <a:t>easily</a:t>
            </a:r>
            <a:r>
              <a:rPr lang="nb-NO" sz="1100" baseline="0" dirty="0" smtClean="0">
                <a:sym typeface="Wingdings" panose="05000000000000000000" pitchFamily="2" charset="2"/>
              </a:rPr>
              <a:t> </a:t>
            </a:r>
            <a:r>
              <a:rPr lang="nb-NO" sz="1100" baseline="0" dirty="0" err="1" smtClean="0">
                <a:sym typeface="Wingdings" panose="05000000000000000000" pitchFamily="2" charset="2"/>
              </a:rPr>
              <a:t>accessible</a:t>
            </a:r>
            <a:r>
              <a:rPr lang="nb-NO" sz="1100" baseline="0" dirty="0" smtClean="0">
                <a:sym typeface="Wingdings" panose="05000000000000000000" pitchFamily="2" charset="2"/>
              </a:rPr>
              <a:t> and «</a:t>
            </a:r>
            <a:r>
              <a:rPr lang="nb-NO" sz="1100" baseline="0" dirty="0" err="1" smtClean="0">
                <a:sym typeface="Wingdings" panose="05000000000000000000" pitchFamily="2" charset="2"/>
              </a:rPr>
              <a:t>sharable</a:t>
            </a:r>
            <a:r>
              <a:rPr lang="nb-NO" sz="1100" baseline="0" dirty="0" smtClean="0">
                <a:sym typeface="Wingdings" panose="05000000000000000000" pitchFamily="2" charset="2"/>
              </a:rPr>
              <a:t>»</a:t>
            </a:r>
            <a:endParaRPr lang="nb-NO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C4941-5F91-4854-BEF9-E0197FAE953D}" type="slidenum">
              <a:rPr lang="nb-NO" altLang="nb-NO" smtClean="0"/>
              <a:pPr/>
              <a:t>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53228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noProof="0" dirty="0" smtClean="0"/>
              <a:t>Project application system of the</a:t>
            </a:r>
            <a:r>
              <a:rPr lang="nb-NO" sz="1200" baseline="0" dirty="0" smtClean="0"/>
              <a:t> </a:t>
            </a:r>
            <a:r>
              <a:rPr lang="en-GB" sz="1200" smtClean="0"/>
              <a:t>Regional Committees for Medical and Health Research Ethics, called SPREK.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C4941-5F91-4854-BEF9-E0197FAE953D}" type="slidenum">
              <a:rPr lang="nb-NO" altLang="nb-NO" smtClean="0"/>
              <a:pPr/>
              <a:t>5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19879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 smtClean="0"/>
              <a:t>ethical </a:t>
            </a:r>
            <a:r>
              <a:rPr lang="en-GB" sz="1100" dirty="0" smtClean="0"/>
              <a:t>approval - project + other info in </a:t>
            </a:r>
            <a:r>
              <a:rPr lang="en-GB" sz="1100" dirty="0" err="1" smtClean="0"/>
              <a:t>Cristin</a:t>
            </a:r>
            <a:endParaRPr lang="en-GB" sz="1100" dirty="0" smtClean="0"/>
          </a:p>
          <a:p>
            <a:endParaRPr lang="en-GB" sz="1100" dirty="0" smtClean="0"/>
          </a:p>
          <a:p>
            <a:r>
              <a:rPr lang="en-GB" sz="1100" dirty="0" smtClean="0"/>
              <a:t>implemented </a:t>
            </a:r>
            <a:r>
              <a:rPr lang="en-GB" sz="1100" dirty="0" err="1" smtClean="0"/>
              <a:t>CRIStin’s</a:t>
            </a:r>
            <a:r>
              <a:rPr lang="en-GB" sz="1100" dirty="0" smtClean="0"/>
              <a:t> IDs - update the project</a:t>
            </a:r>
          </a:p>
          <a:p>
            <a:endParaRPr lang="en-GB" sz="1100" dirty="0"/>
          </a:p>
          <a:p>
            <a:r>
              <a:rPr lang="en-GB" sz="1100" dirty="0" smtClean="0"/>
              <a:t>overview of their clinical trials</a:t>
            </a:r>
          </a:p>
          <a:p>
            <a:endParaRPr lang="en-GB" sz="1100" dirty="0" smtClean="0"/>
          </a:p>
          <a:p>
            <a:r>
              <a:rPr lang="en-GB" sz="1100" b="1" dirty="0" err="1" smtClean="0"/>
              <a:t>helseportalen</a:t>
            </a:r>
            <a:r>
              <a:rPr lang="en-GB" sz="1100" b="1" dirty="0" smtClean="0"/>
              <a:t> - </a:t>
            </a:r>
            <a:r>
              <a:rPr lang="en-GB" sz="1100" dirty="0" smtClean="0"/>
              <a:t>health </a:t>
            </a:r>
            <a:r>
              <a:rPr lang="en-GB" sz="1100" dirty="0"/>
              <a:t>related </a:t>
            </a:r>
            <a:r>
              <a:rPr lang="en-GB" sz="1100" dirty="0" smtClean="0"/>
              <a:t>issues – manual updates</a:t>
            </a:r>
          </a:p>
          <a:p>
            <a:endParaRPr lang="en-GB" sz="1100" dirty="0"/>
          </a:p>
          <a:p>
            <a:r>
              <a:rPr lang="en-GB" sz="1100" dirty="0" smtClean="0"/>
              <a:t>applications </a:t>
            </a:r>
            <a:r>
              <a:rPr lang="en-GB" sz="1100" dirty="0"/>
              <a:t>to establish biobanks </a:t>
            </a:r>
            <a:r>
              <a:rPr lang="en-GB" sz="1100" dirty="0" smtClean="0"/>
              <a:t>- Norwegian </a:t>
            </a:r>
            <a:r>
              <a:rPr lang="en-GB" sz="1100" dirty="0"/>
              <a:t>institute of public </a:t>
            </a:r>
            <a:r>
              <a:rPr lang="en-GB" sz="1100" dirty="0" smtClean="0"/>
              <a:t>health - national </a:t>
            </a:r>
            <a:r>
              <a:rPr lang="en-GB" sz="1100" dirty="0"/>
              <a:t>biobank </a:t>
            </a:r>
            <a:r>
              <a:rPr lang="en-GB" sz="1100" dirty="0" smtClean="0"/>
              <a:t>registry</a:t>
            </a:r>
          </a:p>
          <a:p>
            <a:endParaRPr lang="en-GB" sz="110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in a dialog with several other organisations</a:t>
            </a:r>
            <a:endParaRPr lang="nb-NO" sz="11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C4941-5F91-4854-BEF9-E0197FAE953D}" type="slidenum">
              <a:rPr lang="nb-NO" altLang="nb-NO" smtClean="0"/>
              <a:pPr/>
              <a:t>6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35561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baseline="0" noProof="0" dirty="0" smtClean="0"/>
              <a:t>institutions to fulfil a legal requirement + project portfolio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Norwegian Institute of Public Health - update the biobank registry </a:t>
            </a:r>
          </a:p>
          <a:p>
            <a:r>
              <a:rPr lang="en-GB" sz="1100" baseline="0" noProof="0" dirty="0" smtClean="0"/>
              <a:t>national “health portal’s” - inform patients</a:t>
            </a:r>
          </a:p>
          <a:p>
            <a:endParaRPr lang="en-GB" sz="1100" noProof="0" dirty="0" smtClean="0"/>
          </a:p>
          <a:p>
            <a:r>
              <a:rPr lang="en-GB" sz="1100" baseline="0" noProof="0" dirty="0" smtClean="0"/>
              <a:t>b</a:t>
            </a:r>
            <a:r>
              <a:rPr lang="en-GB" sz="1100" noProof="0" dirty="0" smtClean="0"/>
              <a:t>etter data quality in the “network” of integrated systems - Registering</a:t>
            </a:r>
            <a:r>
              <a:rPr lang="en-GB" sz="1100" baseline="0" noProof="0" dirty="0" smtClean="0"/>
              <a:t> and e</a:t>
            </a:r>
            <a:r>
              <a:rPr lang="en-GB" sz="1100" noProof="0" dirty="0" smtClean="0"/>
              <a:t>diting information in one place</a:t>
            </a:r>
          </a:p>
          <a:p>
            <a:endParaRPr lang="en-GB" sz="1100" baseline="0" noProof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aseline="0" noProof="0" dirty="0" smtClean="0"/>
              <a:t>the time saved  for researchers and administrators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aseline="0" noProof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aseline="0" noProof="0" dirty="0" smtClean="0"/>
              <a:t>potentially save up to half a work year annually, just on the registration process alone.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aseline="0" noProof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aseline="0" noProof="0" dirty="0" smtClean="0"/>
              <a:t>No formalized study – estimate not include time spent on locating info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baseline="0" noProof="0" dirty="0" smtClean="0"/>
              <a:t>dependent on the institutions actually using our services.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="0" baseline="0" noProof="0" dirty="0" smtClean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GB" sz="1100" b="0" baseline="0" noProof="0" dirty="0" smtClean="0"/>
              <a:t>positive feedback we are getting from researchers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C4941-5F91-4854-BEF9-E0197FAE953D}" type="slidenum">
              <a:rPr lang="nb-NO" altLang="nb-NO" smtClean="0"/>
              <a:pPr/>
              <a:t>7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5820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noProof="0" dirty="0" smtClean="0"/>
              <a:t>relational database with highly structured</a:t>
            </a:r>
            <a:r>
              <a:rPr lang="en-GB" sz="1100" baseline="0" noProof="0" dirty="0" smtClean="0"/>
              <a:t> data, like CRIStin,</a:t>
            </a:r>
            <a:r>
              <a:rPr lang="en-GB" sz="1100" noProof="0" dirty="0" smtClean="0"/>
              <a:t> from what was originally a</a:t>
            </a:r>
            <a:r>
              <a:rPr lang="en-GB" sz="1100" baseline="0" noProof="0" dirty="0" smtClean="0"/>
              <a:t> document system based mainly on free text fields, is like pulling teeth with a pair of tweezers. 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generating pdf files for the meetings of the ethical committees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Cooperation between the developers </a:t>
            </a:r>
          </a:p>
          <a:p>
            <a:r>
              <a:rPr lang="en-GB" sz="1100" baseline="0" noProof="0" dirty="0" smtClean="0"/>
              <a:t>continuous testing of the integration is crucial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ensure data integrity - SPREK is the authoritative source - key to the ethical approval</a:t>
            </a:r>
          </a:p>
          <a:p>
            <a:r>
              <a:rPr lang="en-GB" sz="1100" baseline="0" noProof="0" dirty="0" smtClean="0"/>
              <a:t>formal application for changes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national, authoritative chart of the data flow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C4941-5F91-4854-BEF9-E0197FAE953D}" type="slidenum">
              <a:rPr lang="nb-NO" altLang="nb-NO" smtClean="0"/>
              <a:pPr/>
              <a:t>8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83799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 smtClean="0"/>
              <a:t>gather</a:t>
            </a:r>
            <a:r>
              <a:rPr lang="en-US" sz="1100" baseline="0" dirty="0" smtClean="0"/>
              <a:t> and give an overview of relevant data - less need for separate, local systems</a:t>
            </a:r>
          </a:p>
          <a:p>
            <a:endParaRPr lang="en-US" sz="110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aseline="0" dirty="0" smtClean="0"/>
              <a:t>harvests information from a source system, or distributes - less need for manual registration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10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aseline="0" dirty="0" smtClean="0"/>
              <a:t>publication data from Scopus - 50-60 %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aseline="0" dirty="0" smtClean="0"/>
              <a:t>presentations, attended conferences, art work, reports, news paper interviews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100" baseline="0" dirty="0" smtClean="0"/>
          </a:p>
          <a:p>
            <a:r>
              <a:rPr lang="en-US" sz="1100" baseline="0" dirty="0" smtClean="0"/>
              <a:t>connect specific information to other relevant data - enrich the original dataset </a:t>
            </a:r>
          </a:p>
          <a:p>
            <a:r>
              <a:rPr lang="en-US" sz="1100" baseline="0" dirty="0" smtClean="0"/>
              <a:t>Related projects can be linked together - increase the visibility and discoverability </a:t>
            </a:r>
          </a:p>
          <a:p>
            <a:endParaRPr lang="en-US" sz="1100" baseline="0" dirty="0" smtClean="0"/>
          </a:p>
          <a:p>
            <a:r>
              <a:rPr lang="en-US" sz="1100" baseline="0" dirty="0" smtClean="0"/>
              <a:t>institution registry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C4941-5F91-4854-BEF9-E0197FAE953D}" type="slidenum">
              <a:rPr lang="nb-NO" altLang="nb-NO" smtClean="0"/>
              <a:pPr/>
              <a:t>9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57804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baseline="0" noProof="0" dirty="0" smtClean="0"/>
              <a:t>a minor integration can generate great value - reducing administrative costs</a:t>
            </a:r>
            <a:endParaRPr lang="nb-NO" sz="1100" baseline="0" dirty="0" smtClean="0"/>
          </a:p>
          <a:p>
            <a:endParaRPr lang="nb-NO" sz="110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Norwegian higher education sector -</a:t>
            </a:r>
            <a:r>
              <a:rPr lang="en-GB" sz="11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GB" sz="11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structuring key information</a:t>
            </a:r>
            <a:r>
              <a:rPr lang="en-GB" sz="11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GB" sz="11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shared between two or more of the systems</a:t>
            </a:r>
            <a:r>
              <a:rPr lang="en-GB" sz="11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- </a:t>
            </a:r>
            <a:r>
              <a:rPr lang="en-GB" sz="11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facilitate integrations - new types of statistics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National or international standards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GB" sz="11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CASRAI dictionary</a:t>
            </a:r>
          </a:p>
          <a:p>
            <a:r>
              <a:rPr lang="en-GB" sz="11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implement a more standardised format for data sharing</a:t>
            </a:r>
          </a:p>
          <a:p>
            <a:endParaRPr lang="en-GB" sz="1100" kern="1200" baseline="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GB" sz="1100" baseline="0" noProof="0" dirty="0" smtClean="0"/>
              <a:t>The first step is to ensure that our system and our services are «integration ready»</a:t>
            </a:r>
            <a:endParaRPr lang="nb-NO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C4941-5F91-4854-BEF9-E0197FAE953D}" type="slidenum">
              <a:rPr lang="nb-NO" altLang="nb-NO" smtClean="0"/>
              <a:pPr/>
              <a:t>10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24141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noProof="0" dirty="0" smtClean="0"/>
              <a:t>To</a:t>
            </a:r>
            <a:r>
              <a:rPr lang="en-GB" sz="1100" baseline="0" noProof="0" dirty="0" smtClean="0"/>
              <a:t> sum up the presentation:</a:t>
            </a:r>
          </a:p>
          <a:p>
            <a:endParaRPr lang="en-GB" sz="1100" baseline="0" noProof="0" dirty="0" smtClean="0"/>
          </a:p>
          <a:p>
            <a:r>
              <a:rPr lang="en-GB" sz="1100" noProof="0" dirty="0" smtClean="0"/>
              <a:t>Gathering and sharing research information through system integrations:</a:t>
            </a:r>
          </a:p>
          <a:p>
            <a:endParaRPr lang="en-GB" sz="1100" noProof="0" dirty="0" smtClean="0"/>
          </a:p>
          <a:p>
            <a:r>
              <a:rPr lang="en-GB" sz="1100" noProof="0" dirty="0" smtClean="0"/>
              <a:t>Saves time and money - </a:t>
            </a:r>
            <a:r>
              <a:rPr lang="en-GB" sz="1100" baseline="0" noProof="0" dirty="0" smtClean="0"/>
              <a:t>removing need for </a:t>
            </a:r>
            <a:r>
              <a:rPr lang="en-GB" sz="1100" baseline="0" noProof="0" smtClean="0"/>
              <a:t>manual registrations - local </a:t>
            </a:r>
            <a:r>
              <a:rPr lang="en-GB" sz="1100" baseline="0" noProof="0" dirty="0" smtClean="0"/>
              <a:t>systems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Increases data quality and integrity - registered and edited in one system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increases the visibility and discoverability of the research.</a:t>
            </a:r>
          </a:p>
          <a:p>
            <a:endParaRPr lang="en-GB" sz="1100" baseline="0" noProof="0" dirty="0" smtClean="0"/>
          </a:p>
          <a:p>
            <a:r>
              <a:rPr lang="en-GB" sz="1100" baseline="0" noProof="0" dirty="0" smtClean="0"/>
              <a:t>saving time for researchers</a:t>
            </a:r>
          </a:p>
          <a:p>
            <a:endParaRPr lang="en-GB" sz="1100" baseline="0" noProof="0" dirty="0" smtClean="0">
              <a:sym typeface="Wingdings" panose="05000000000000000000" pitchFamily="2" charset="2"/>
            </a:endParaRPr>
          </a:p>
          <a:p>
            <a:r>
              <a:rPr lang="en-GB" sz="1100" baseline="0" noProof="0" dirty="0" smtClean="0">
                <a:sym typeface="Wingdings" panose="05000000000000000000" pitchFamily="2" charset="2"/>
              </a:rPr>
              <a:t>Any questions?</a:t>
            </a:r>
            <a:endParaRPr lang="en-GB" sz="11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C4941-5F91-4854-BEF9-E0197FAE953D}" type="slidenum">
              <a:rPr lang="nb-NO" altLang="nb-NO" smtClean="0"/>
              <a:pPr/>
              <a:t>11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30607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C4941-5F91-4854-BEF9-E0197FAE953D}" type="slidenum">
              <a:rPr lang="nb-NO" altLang="nb-NO" smtClean="0"/>
              <a:pPr/>
              <a:t>12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52711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47673-46CF-4419-8627-2F2DDE0996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43A18-40C6-476D-B45A-ECF6B5223B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719263"/>
            <a:ext cx="42545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19263"/>
            <a:ext cx="42545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30694-8851-4A89-9F60-5D96D6D50C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EC67C-0F89-4ADA-B2CD-AFA2C8E6B4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B0720-AAC1-4FB3-8CDE-879A874765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9ED77-814C-4512-B3E8-F33A3B8FD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D7FDE-4E88-44EC-AFA5-5C0ADCB609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00066-431C-46EA-ADDE-42090CE343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508D2-B693-4494-9AC8-B51773A985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45350" y="1077913"/>
            <a:ext cx="2165350" cy="50530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1077913"/>
            <a:ext cx="6343650" cy="50530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91822-4AFA-494B-B72D-03DDE8AB80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4250" y="0"/>
            <a:ext cx="227965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0"/>
            <a:ext cx="6686550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506413"/>
            <a:ext cx="708025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91440" bIns="2124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719263"/>
            <a:ext cx="86614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</p:txBody>
      </p:sp>
      <p:sp>
        <p:nvSpPr>
          <p:cNvPr id="504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6600" y="6248400"/>
            <a:ext cx="2070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04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04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31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90FAECDE-FC30-4EC9-AE3A-AB5D3FA04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04839" name="Rectangle 7"/>
          <p:cNvSpPr>
            <a:spLocks noChangeArrowheads="1"/>
          </p:cNvSpPr>
          <p:nvPr/>
        </p:nvSpPr>
        <p:spPr bwMode="auto">
          <a:xfrm>
            <a:off x="4860925" y="2832100"/>
            <a:ext cx="184150" cy="3667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nb-NO"/>
          </a:p>
        </p:txBody>
      </p:sp>
      <p:sp>
        <p:nvSpPr>
          <p:cNvPr id="504841" name="Rectangle 9"/>
          <p:cNvSpPr>
            <a:spLocks noChangeArrowheads="1"/>
          </p:cNvSpPr>
          <p:nvPr/>
        </p:nvSpPr>
        <p:spPr bwMode="auto">
          <a:xfrm>
            <a:off x="0" y="3614738"/>
            <a:ext cx="184150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504842" name="Line 10"/>
          <p:cNvSpPr>
            <a:spLocks noChangeShapeType="1"/>
          </p:cNvSpPr>
          <p:nvPr/>
        </p:nvSpPr>
        <p:spPr bwMode="auto">
          <a:xfrm>
            <a:off x="7962900" y="203200"/>
            <a:ext cx="0" cy="1460500"/>
          </a:xfrm>
          <a:prstGeom prst="line">
            <a:avLst/>
          </a:prstGeom>
          <a:noFill/>
          <a:ln w="9525">
            <a:solidFill>
              <a:srgbClr val="6699CC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endParaRPr lang="nb-NO"/>
          </a:p>
        </p:txBody>
      </p:sp>
      <p:sp>
        <p:nvSpPr>
          <p:cNvPr id="504843" name="Line 11"/>
          <p:cNvSpPr>
            <a:spLocks noChangeShapeType="1"/>
          </p:cNvSpPr>
          <p:nvPr/>
        </p:nvSpPr>
        <p:spPr bwMode="auto">
          <a:xfrm>
            <a:off x="7391400" y="1054100"/>
            <a:ext cx="2362200" cy="0"/>
          </a:xfrm>
          <a:prstGeom prst="line">
            <a:avLst/>
          </a:prstGeom>
          <a:noFill/>
          <a:ln w="9525">
            <a:solidFill>
              <a:srgbClr val="6699CC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nb-NO"/>
          </a:p>
        </p:txBody>
      </p:sp>
      <p:grpSp>
        <p:nvGrpSpPr>
          <p:cNvPr id="1035" name="Group 12"/>
          <p:cNvGrpSpPr>
            <a:grpSpLocks/>
          </p:cNvGrpSpPr>
          <p:nvPr/>
        </p:nvGrpSpPr>
        <p:grpSpPr bwMode="auto">
          <a:xfrm>
            <a:off x="7391400" y="203200"/>
            <a:ext cx="2362200" cy="1460500"/>
            <a:chOff x="4656" y="128"/>
            <a:chExt cx="1488" cy="920"/>
          </a:xfrm>
        </p:grpSpPr>
        <p:sp>
          <p:nvSpPr>
            <p:cNvPr id="504845" name="Line 13"/>
            <p:cNvSpPr>
              <a:spLocks noChangeShapeType="1"/>
            </p:cNvSpPr>
            <p:nvPr userDrawn="1"/>
          </p:nvSpPr>
          <p:spPr bwMode="auto">
            <a:xfrm>
              <a:off x="5016" y="128"/>
              <a:ext cx="0" cy="920"/>
            </a:xfrm>
            <a:prstGeom prst="line">
              <a:avLst/>
            </a:prstGeom>
            <a:noFill/>
            <a:ln w="9525">
              <a:solidFill>
                <a:srgbClr val="6699CC"/>
              </a:solidFill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04846" name="Line 14"/>
            <p:cNvSpPr>
              <a:spLocks noChangeShapeType="1"/>
            </p:cNvSpPr>
            <p:nvPr userDrawn="1"/>
          </p:nvSpPr>
          <p:spPr bwMode="auto">
            <a:xfrm>
              <a:off x="4656" y="664"/>
              <a:ext cx="1488" cy="0"/>
            </a:xfrm>
            <a:prstGeom prst="line">
              <a:avLst/>
            </a:prstGeom>
            <a:noFill/>
            <a:ln w="9525">
              <a:solidFill>
                <a:srgbClr val="6699CC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nb-NO"/>
            </a:p>
          </p:txBody>
        </p:sp>
      </p:grpSp>
      <p:grpSp>
        <p:nvGrpSpPr>
          <p:cNvPr id="1036" name="Group 15"/>
          <p:cNvGrpSpPr>
            <a:grpSpLocks/>
          </p:cNvGrpSpPr>
          <p:nvPr/>
        </p:nvGrpSpPr>
        <p:grpSpPr bwMode="auto">
          <a:xfrm>
            <a:off x="50800" y="5334000"/>
            <a:ext cx="2362200" cy="1460500"/>
            <a:chOff x="4656" y="128"/>
            <a:chExt cx="1488" cy="920"/>
          </a:xfrm>
        </p:grpSpPr>
        <p:sp>
          <p:nvSpPr>
            <p:cNvPr id="504848" name="Line 16"/>
            <p:cNvSpPr>
              <a:spLocks noChangeShapeType="1"/>
            </p:cNvSpPr>
            <p:nvPr userDrawn="1"/>
          </p:nvSpPr>
          <p:spPr bwMode="auto">
            <a:xfrm>
              <a:off x="5016" y="128"/>
              <a:ext cx="0" cy="920"/>
            </a:xfrm>
            <a:prstGeom prst="line">
              <a:avLst/>
            </a:prstGeom>
            <a:noFill/>
            <a:ln w="9525">
              <a:solidFill>
                <a:srgbClr val="6699CC"/>
              </a:solidFill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04849" name="Line 17"/>
            <p:cNvSpPr>
              <a:spLocks noChangeShapeType="1"/>
            </p:cNvSpPr>
            <p:nvPr userDrawn="1"/>
          </p:nvSpPr>
          <p:spPr bwMode="auto">
            <a:xfrm>
              <a:off x="4656" y="664"/>
              <a:ext cx="1488" cy="0"/>
            </a:xfrm>
            <a:prstGeom prst="line">
              <a:avLst/>
            </a:prstGeom>
            <a:noFill/>
            <a:ln w="9525">
              <a:solidFill>
                <a:srgbClr val="6699CC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nb-NO"/>
            </a:p>
          </p:txBody>
        </p:sp>
      </p:grpSp>
      <p:pic>
        <p:nvPicPr>
          <p:cNvPr id="1037" name="Picture 7" descr="cristin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093075" y="339725"/>
            <a:ext cx="16351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8" r:id="rId2"/>
    <p:sldLayoutId id="2147483707" r:id="rId3"/>
    <p:sldLayoutId id="2147483706" r:id="rId4"/>
    <p:sldLayoutId id="2147483705" r:id="rId5"/>
    <p:sldLayoutId id="2147483704" r:id="rId6"/>
    <p:sldLayoutId id="2147483703" r:id="rId7"/>
    <p:sldLayoutId id="2147483702" r:id="rId8"/>
    <p:sldLayoutId id="2147483701" r:id="rId9"/>
    <p:sldLayoutId id="2147483700" r:id="rId10"/>
  </p:sldLayoutIdLst>
  <p:transition>
    <p:zoom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4D4D4D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4D4D4D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4D4D4D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4D4D4D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4D4D4D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4D4D4D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4D4D4D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4D4D4D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4D4D4D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rgbClr val="626262"/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626262"/>
          </a:solidFill>
          <a:latin typeface="+mn-lt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300">
          <a:solidFill>
            <a:srgbClr val="626262"/>
          </a:solidFill>
          <a:latin typeface="+mn-lt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626262"/>
          </a:solidFill>
          <a:latin typeface="+mn-lt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626262"/>
          </a:solidFill>
          <a:latin typeface="+mn-lt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626262"/>
          </a:solidFill>
          <a:latin typeface="+mn-lt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626262"/>
          </a:solidFill>
          <a:latin typeface="+mn-lt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626262"/>
          </a:solidFill>
          <a:latin typeface="+mn-lt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626262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96900" y="17018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smtClean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787900" y="4826000"/>
            <a:ext cx="4787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endParaRPr lang="en-GB"/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4699000"/>
            <a:ext cx="8915400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blaseter text styles</a:t>
            </a:r>
          </a:p>
          <a:p>
            <a:pPr lvl="1"/>
            <a:endParaRPr lang="en-GB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9" r:id="rId2"/>
    <p:sldLayoutId id="2147483718" r:id="rId3"/>
    <p:sldLayoutId id="2147483717" r:id="rId4"/>
    <p:sldLayoutId id="2147483716" r:id="rId5"/>
    <p:sldLayoutId id="2147483715" r:id="rId6"/>
    <p:sldLayoutId id="2147483714" r:id="rId7"/>
    <p:sldLayoutId id="2147483713" r:id="rId8"/>
    <p:sldLayoutId id="2147483712" r:id="rId9"/>
    <p:sldLayoutId id="2147483711" r:id="rId10"/>
    <p:sldLayoutId id="21474837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699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699CC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699CC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699CC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699CC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5DE9F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5DE9F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5DE9F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5DE9F"/>
          </a:solidFill>
          <a:latin typeface="Arial" charset="0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6699CC"/>
          </a:solidFill>
          <a:latin typeface="+mn-lt"/>
          <a:ea typeface="+mn-ea"/>
          <a:cs typeface="+mn-cs"/>
        </a:defRPr>
      </a:lvl1pPr>
      <a:lvl2pPr marL="742950" indent="-285750" algn="r" rtl="0" eaLnBrk="0" fontAlgn="base" hangingPunct="0">
        <a:spcBef>
          <a:spcPct val="20000"/>
        </a:spcBef>
        <a:spcAft>
          <a:spcPct val="0"/>
        </a:spcAft>
        <a:defRPr sz="2400">
          <a:solidFill>
            <a:srgbClr val="6699CC"/>
          </a:solidFill>
          <a:latin typeface="+mn-lt"/>
        </a:defRPr>
      </a:lvl2pPr>
      <a:lvl3pPr marL="1143000" indent="-228600" algn="r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6699CC"/>
          </a:solidFill>
          <a:latin typeface="+mn-lt"/>
        </a:defRPr>
      </a:lvl3pPr>
      <a:lvl4pPr marL="1600200" indent="-228600" algn="r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6699CC"/>
          </a:solidFill>
          <a:latin typeface="+mn-lt"/>
        </a:defRPr>
      </a:lvl4pPr>
      <a:lvl5pPr marL="2057400" indent="-228600" algn="r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6699C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.h.klausen@cristin.no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Bilde 5" descr="Cristin_or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1476375"/>
            <a:ext cx="3429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3"/>
          <p:cNvSpPr txBox="1">
            <a:spLocks noChangeArrowheads="1"/>
          </p:cNvSpPr>
          <p:nvPr/>
        </p:nvSpPr>
        <p:spPr bwMode="auto">
          <a:xfrm>
            <a:off x="476248" y="3739242"/>
            <a:ext cx="926192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b-NO" sz="3200" dirty="0"/>
              <a:t>Even </a:t>
            </a:r>
            <a:r>
              <a:rPr lang="en-GB" sz="3200" dirty="0" smtClean="0"/>
              <a:t>minor</a:t>
            </a:r>
            <a:r>
              <a:rPr lang="nb-NO" sz="3200" dirty="0" smtClean="0"/>
              <a:t> </a:t>
            </a:r>
            <a:r>
              <a:rPr lang="nb-NO" sz="3200" dirty="0" err="1"/>
              <a:t>integrations</a:t>
            </a:r>
            <a:r>
              <a:rPr lang="nb-NO" sz="3200" dirty="0"/>
              <a:t> </a:t>
            </a:r>
            <a:r>
              <a:rPr lang="nb-NO" sz="3200" dirty="0" err="1"/>
              <a:t>can</a:t>
            </a:r>
            <a:r>
              <a:rPr lang="nb-NO" sz="3200" dirty="0"/>
              <a:t> </a:t>
            </a:r>
            <a:r>
              <a:rPr lang="nb-NO" sz="3200" dirty="0" err="1"/>
              <a:t>deliver</a:t>
            </a:r>
            <a:r>
              <a:rPr lang="nb-NO" sz="3200" dirty="0"/>
              <a:t> </a:t>
            </a:r>
            <a:r>
              <a:rPr lang="nb-NO" sz="3200" dirty="0" err="1"/>
              <a:t>great</a:t>
            </a:r>
            <a:r>
              <a:rPr lang="nb-NO" sz="3200" dirty="0"/>
              <a:t> </a:t>
            </a:r>
            <a:r>
              <a:rPr lang="nb-NO" sz="3200" dirty="0" err="1"/>
              <a:t>value</a:t>
            </a:r>
            <a:r>
              <a:rPr lang="nb-NO" sz="3200" dirty="0"/>
              <a:t> – A case </a:t>
            </a:r>
            <a:r>
              <a:rPr lang="nb-NO" sz="3200" dirty="0" err="1"/>
              <a:t>study</a:t>
            </a:r>
            <a:endParaRPr lang="nb-NO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595086" y="5246344"/>
            <a:ext cx="2627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Mona </a:t>
            </a:r>
            <a:r>
              <a:rPr lang="nb-NO" dirty="0" err="1" smtClean="0"/>
              <a:t>Hide</a:t>
            </a:r>
            <a:r>
              <a:rPr lang="nb-NO" dirty="0" smtClean="0"/>
              <a:t> Klausen</a:t>
            </a:r>
          </a:p>
          <a:p>
            <a:endParaRPr lang="nb-NO" dirty="0" smtClean="0"/>
          </a:p>
          <a:p>
            <a:r>
              <a:rPr lang="nb-NO" dirty="0" smtClean="0"/>
              <a:t>m.h.klausen@cristin.no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5086" y="2902857"/>
            <a:ext cx="914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 smtClean="0"/>
              <a:t>Current</a:t>
            </a:r>
            <a:r>
              <a:rPr lang="nb-NO" sz="2400" dirty="0" smtClean="0"/>
              <a:t> Research Information System in Norway</a:t>
            </a:r>
            <a:endParaRPr lang="nb-NO" sz="24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3200" dirty="0" err="1" smtClean="0"/>
              <a:t>Sharing</a:t>
            </a:r>
            <a:r>
              <a:rPr lang="nb-NO" sz="3200" dirty="0" smtClean="0"/>
              <a:t> is </a:t>
            </a:r>
            <a:r>
              <a:rPr lang="nb-NO" sz="3200" dirty="0" err="1" smtClean="0"/>
              <a:t>caring</a:t>
            </a:r>
            <a:r>
              <a:rPr lang="nb-NO" sz="3200" dirty="0" smtClean="0"/>
              <a:t>!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678" y="1443491"/>
            <a:ext cx="5813560" cy="4411662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CRIStin –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basics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 smtClean="0"/>
              <a:t>Organisation + system</a:t>
            </a:r>
          </a:p>
          <a:p>
            <a:endParaRPr lang="en-GB" sz="3600" dirty="0" smtClean="0"/>
          </a:p>
          <a:p>
            <a:r>
              <a:rPr lang="en-GB" sz="3600" dirty="0" smtClean="0"/>
              <a:t>158 </a:t>
            </a:r>
            <a:r>
              <a:rPr lang="en-GB" sz="3600" dirty="0"/>
              <a:t>member institutions</a:t>
            </a:r>
          </a:p>
          <a:p>
            <a:pPr lvl="1"/>
            <a:r>
              <a:rPr lang="en-GB" sz="3200" dirty="0"/>
              <a:t>Higher education, </a:t>
            </a:r>
            <a:r>
              <a:rPr lang="en-GB" sz="3200" dirty="0" smtClean="0"/>
              <a:t>hospitals</a:t>
            </a:r>
            <a:r>
              <a:rPr lang="en-GB" sz="3200" dirty="0"/>
              <a:t>, private research </a:t>
            </a:r>
            <a:r>
              <a:rPr lang="en-GB" sz="3200" dirty="0" smtClean="0"/>
              <a:t>institutes</a:t>
            </a:r>
          </a:p>
          <a:p>
            <a:endParaRPr lang="en-GB" sz="3200" dirty="0"/>
          </a:p>
          <a:p>
            <a:r>
              <a:rPr lang="en-GB" sz="3600" dirty="0" smtClean="0"/>
              <a:t>1 </a:t>
            </a:r>
            <a:r>
              <a:rPr lang="en-GB" sz="3600" dirty="0"/>
              <a:t>central database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947462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From </a:t>
            </a:r>
            <a:r>
              <a:rPr lang="nb-NO" dirty="0" err="1"/>
              <a:t>CRISt</a:t>
            </a:r>
            <a:r>
              <a:rPr lang="nb-NO" dirty="0"/>
              <a:t>-IN to </a:t>
            </a:r>
            <a:r>
              <a:rPr lang="nb-NO" dirty="0" err="1"/>
              <a:t>CRISt</a:t>
            </a:r>
            <a:r>
              <a:rPr lang="nb-NO" dirty="0"/>
              <a:t>-OUT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Old web services – </a:t>
            </a:r>
            <a:r>
              <a:rPr lang="nb-NO" dirty="0" err="1" smtClean="0"/>
              <a:t>issues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scalability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New REST API service</a:t>
            </a:r>
          </a:p>
          <a:p>
            <a:endParaRPr lang="nb-NO" dirty="0" smtClean="0"/>
          </a:p>
          <a:p>
            <a:r>
              <a:rPr lang="nb-NO" sz="2400" dirty="0" smtClean="0"/>
              <a:t>See </a:t>
            </a:r>
            <a:r>
              <a:rPr lang="nb-NO" sz="2400" dirty="0" err="1" smtClean="0"/>
              <a:t>also</a:t>
            </a:r>
            <a:r>
              <a:rPr lang="nb-NO" sz="2400" dirty="0" smtClean="0"/>
              <a:t>: </a:t>
            </a:r>
          </a:p>
          <a:p>
            <a:pPr marL="0" indent="0">
              <a:buNone/>
            </a:pPr>
            <a:r>
              <a:rPr lang="nb-NO" sz="2400" dirty="0" err="1" smtClean="0"/>
              <a:t>Vallipuram</a:t>
            </a:r>
            <a:r>
              <a:rPr lang="nb-NO" sz="2400" dirty="0" smtClean="0"/>
              <a:t> </a:t>
            </a:r>
            <a:r>
              <a:rPr lang="nb-NO" sz="2400" dirty="0"/>
              <a:t>&amp; Sachse (2016). </a:t>
            </a:r>
            <a:r>
              <a:rPr lang="en-US" sz="2400" dirty="0" smtClean="0"/>
              <a:t>Managing </a:t>
            </a:r>
          </a:p>
          <a:p>
            <a:pPr marL="0" indent="0">
              <a:buNone/>
            </a:pPr>
            <a:r>
              <a:rPr lang="en-US" sz="2400" dirty="0" smtClean="0"/>
              <a:t>and </a:t>
            </a:r>
            <a:r>
              <a:rPr lang="en-US" sz="2400" dirty="0"/>
              <a:t>sharing research </a:t>
            </a:r>
            <a:r>
              <a:rPr lang="en-US" sz="2400" dirty="0" smtClean="0"/>
              <a:t>data </a:t>
            </a:r>
            <a:r>
              <a:rPr lang="en-US" sz="2400" dirty="0"/>
              <a:t>using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RESTful</a:t>
            </a:r>
            <a:r>
              <a:rPr lang="en-US" sz="2400" dirty="0" smtClean="0"/>
              <a:t> </a:t>
            </a:r>
            <a:r>
              <a:rPr lang="en-US" sz="2400" dirty="0"/>
              <a:t>web </a:t>
            </a:r>
            <a:r>
              <a:rPr lang="en-US" sz="2400" dirty="0" smtClean="0"/>
              <a:t>services. CRIS2016</a:t>
            </a:r>
            <a:endParaRPr lang="en-US" sz="2400" dirty="0"/>
          </a:p>
          <a:p>
            <a:endParaRPr lang="nb-NO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6371" y="3225799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8579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SPREK system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National system for </a:t>
            </a:r>
            <a:r>
              <a:rPr lang="nb-NO" dirty="0" err="1"/>
              <a:t>applying</a:t>
            </a:r>
            <a:r>
              <a:rPr lang="nb-NO" dirty="0"/>
              <a:t> for </a:t>
            </a:r>
            <a:r>
              <a:rPr lang="nb-NO" dirty="0" err="1"/>
              <a:t>ethical</a:t>
            </a:r>
            <a:r>
              <a:rPr lang="nb-NO" dirty="0"/>
              <a:t> </a:t>
            </a:r>
            <a:r>
              <a:rPr lang="nb-NO" dirty="0" err="1"/>
              <a:t>approval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health</a:t>
            </a:r>
            <a:r>
              <a:rPr lang="nb-NO" dirty="0"/>
              <a:t> </a:t>
            </a:r>
            <a:r>
              <a:rPr lang="nb-NO" dirty="0" err="1"/>
              <a:t>related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projects</a:t>
            </a:r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  <p:pic>
        <p:nvPicPr>
          <p:cNvPr id="6" name="Content Placeholder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6" t="10879"/>
          <a:stretch/>
        </p:blipFill>
        <p:spPr bwMode="auto">
          <a:xfrm>
            <a:off x="938573" y="3410858"/>
            <a:ext cx="8072723" cy="273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4185336"/>
      </p:ext>
    </p:extLst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SPREK + CRIStin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242" y="1781717"/>
            <a:ext cx="8661400" cy="3822297"/>
          </a:xfrm>
        </p:spPr>
      </p:pic>
    </p:spTree>
    <p:extLst>
      <p:ext uri="{BB962C8B-B14F-4D97-AF65-F5344CB8AC3E}">
        <p14:creationId xmlns:p14="http://schemas.microsoft.com/office/powerpoint/2010/main" val="273917384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Benefits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Overview of clinical trials + portfolio</a:t>
            </a:r>
          </a:p>
          <a:p>
            <a:endParaRPr lang="en-GB" sz="2400" dirty="0" smtClean="0"/>
          </a:p>
          <a:p>
            <a:r>
              <a:rPr lang="en-GB" sz="2400" dirty="0" smtClean="0"/>
              <a:t>Updated biobank registry</a:t>
            </a:r>
          </a:p>
          <a:p>
            <a:endParaRPr lang="en-GB" sz="2400" dirty="0" smtClean="0"/>
          </a:p>
          <a:p>
            <a:r>
              <a:rPr lang="en-GB" sz="2400" dirty="0" smtClean="0"/>
              <a:t>Data quality and integrity</a:t>
            </a:r>
          </a:p>
          <a:p>
            <a:endParaRPr lang="en-GB" sz="2400" dirty="0" smtClean="0"/>
          </a:p>
          <a:p>
            <a:r>
              <a:rPr lang="en-GB" sz="2400" dirty="0" smtClean="0"/>
              <a:t>Time!</a:t>
            </a:r>
          </a:p>
          <a:p>
            <a:endParaRPr lang="en-GB" sz="2400" dirty="0" smtClean="0"/>
          </a:p>
          <a:p>
            <a:r>
              <a:rPr lang="en-GB" sz="2400" dirty="0" smtClean="0"/>
              <a:t>Positive researchers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684" y="2365829"/>
            <a:ext cx="2902871" cy="423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5708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Challenges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Document</a:t>
            </a:r>
            <a:r>
              <a:rPr lang="nb-NO" dirty="0" smtClean="0"/>
              <a:t> system (</a:t>
            </a:r>
            <a:r>
              <a:rPr lang="nb-NO" dirty="0" err="1" smtClean="0"/>
              <a:t>free</a:t>
            </a:r>
            <a:r>
              <a:rPr lang="nb-NO" dirty="0" smtClean="0"/>
              <a:t> </a:t>
            </a:r>
            <a:r>
              <a:rPr lang="nb-NO" dirty="0" err="1" smtClean="0"/>
              <a:t>text</a:t>
            </a:r>
            <a:r>
              <a:rPr lang="nb-NO" dirty="0" smtClean="0"/>
              <a:t> </a:t>
            </a:r>
            <a:r>
              <a:rPr lang="nb-NO" dirty="0" err="1" smtClean="0"/>
              <a:t>based</a:t>
            </a:r>
            <a:r>
              <a:rPr lang="nb-NO" dirty="0" smtClean="0"/>
              <a:t>) + </a:t>
            </a:r>
            <a:r>
              <a:rPr lang="nb-NO" dirty="0" err="1" smtClean="0"/>
              <a:t>relational</a:t>
            </a:r>
            <a:r>
              <a:rPr lang="nb-NO" dirty="0" smtClean="0"/>
              <a:t> database</a:t>
            </a:r>
          </a:p>
          <a:p>
            <a:endParaRPr lang="nb-NO" dirty="0"/>
          </a:p>
          <a:p>
            <a:r>
              <a:rPr lang="nb-NO" dirty="0" smtClean="0"/>
              <a:t>Different </a:t>
            </a:r>
            <a:r>
              <a:rPr lang="nb-NO" dirty="0" err="1" smtClean="0"/>
              <a:t>methodologies</a:t>
            </a:r>
            <a:r>
              <a:rPr lang="nb-NO" dirty="0" smtClean="0"/>
              <a:t> (testing)</a:t>
            </a:r>
          </a:p>
          <a:p>
            <a:endParaRPr lang="nb-NO" dirty="0"/>
          </a:p>
          <a:p>
            <a:r>
              <a:rPr lang="nb-NO" dirty="0" smtClean="0"/>
              <a:t>Data </a:t>
            </a:r>
            <a:r>
              <a:rPr lang="nb-NO" dirty="0" err="1" smtClean="0"/>
              <a:t>integrity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3747" y="3947884"/>
            <a:ext cx="3725740" cy="261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4654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Potentials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CRIS-system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Fewer local systems – saves money</a:t>
            </a:r>
          </a:p>
          <a:p>
            <a:endParaRPr lang="en-GB" dirty="0" smtClean="0"/>
          </a:p>
          <a:p>
            <a:r>
              <a:rPr lang="en-GB" dirty="0" smtClean="0"/>
              <a:t>Information registered once – saves time</a:t>
            </a:r>
          </a:p>
          <a:p>
            <a:endParaRPr lang="en-GB" dirty="0" smtClean="0"/>
          </a:p>
          <a:p>
            <a:r>
              <a:rPr lang="en-GB" dirty="0" smtClean="0"/>
              <a:t>Richer datasets – adds value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1" b="91141" l="5038" r="960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519" y="3846285"/>
            <a:ext cx="1721189" cy="14441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3486" y="2568976"/>
            <a:ext cx="1291876" cy="12918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489" b="94421" l="9885" r="89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231" y="1121227"/>
            <a:ext cx="1516743" cy="151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0335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way</a:t>
            </a:r>
            <a:r>
              <a:rPr lang="nb-NO" dirty="0" smtClean="0"/>
              <a:t> forward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National and </a:t>
            </a:r>
            <a:r>
              <a:rPr lang="nb-NO" dirty="0" err="1" smtClean="0"/>
              <a:t>international</a:t>
            </a:r>
            <a:r>
              <a:rPr lang="nb-NO" dirty="0" smtClean="0"/>
              <a:t> standards</a:t>
            </a:r>
          </a:p>
          <a:p>
            <a:endParaRPr lang="nb-NO" dirty="0"/>
          </a:p>
          <a:p>
            <a:r>
              <a:rPr lang="nb-NO" dirty="0" smtClean="0"/>
              <a:t>Integrations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</a:t>
            </a:r>
            <a:r>
              <a:rPr lang="nb-NO" dirty="0" err="1" smtClean="0"/>
              <a:t>national</a:t>
            </a:r>
            <a:r>
              <a:rPr lang="nb-NO" dirty="0" smtClean="0"/>
              <a:t> systems</a:t>
            </a:r>
          </a:p>
          <a:p>
            <a:endParaRPr lang="nb-NO" dirty="0"/>
          </a:p>
          <a:p>
            <a:r>
              <a:rPr lang="nb-NO" dirty="0" smtClean="0"/>
              <a:t>ORCID, CASRAI, CERIF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1513" y="1611086"/>
            <a:ext cx="2111829" cy="466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0385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GB" dirty="0"/>
              <a:t>System integrations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Saves </a:t>
            </a:r>
          </a:p>
          <a:p>
            <a:pPr lvl="1"/>
            <a:r>
              <a:rPr lang="en-GB" dirty="0" smtClean="0"/>
              <a:t>time and money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Increases </a:t>
            </a:r>
          </a:p>
          <a:p>
            <a:pPr lvl="1"/>
            <a:r>
              <a:rPr lang="en-GB" dirty="0" smtClean="0"/>
              <a:t>data quality and integrity</a:t>
            </a:r>
          </a:p>
          <a:p>
            <a:pPr lvl="1"/>
            <a:r>
              <a:rPr lang="en-GB" dirty="0" smtClean="0"/>
              <a:t>visibility and discoverability</a:t>
            </a:r>
          </a:p>
          <a:p>
            <a:pPr lvl="1"/>
            <a:r>
              <a:rPr lang="en-GB" dirty="0" smtClean="0"/>
              <a:t>the reputation of the CRIS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8243" y="2830286"/>
            <a:ext cx="2538185" cy="38072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3143" y="6499064"/>
            <a:ext cx="3236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 smtClean="0"/>
              <a:t>Icons</a:t>
            </a:r>
            <a:r>
              <a:rPr lang="nb-NO" sz="1200" dirty="0" smtClean="0"/>
              <a:t> from gliffy.com, images from </a:t>
            </a:r>
            <a:r>
              <a:rPr lang="nb-NO" sz="1200" dirty="0" err="1" smtClean="0"/>
              <a:t>Colourbox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108215132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Contact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Mona </a:t>
            </a:r>
            <a:r>
              <a:rPr lang="nb-NO" dirty="0" err="1" smtClean="0"/>
              <a:t>Hide</a:t>
            </a:r>
            <a:r>
              <a:rPr lang="nb-NO" dirty="0" smtClean="0"/>
              <a:t> Klausen</a:t>
            </a:r>
          </a:p>
          <a:p>
            <a:endParaRPr lang="nb-NO" dirty="0"/>
          </a:p>
          <a:p>
            <a:r>
              <a:rPr lang="nb-NO" dirty="0" smtClean="0">
                <a:hlinkClick r:id="rId3"/>
              </a:rPr>
              <a:t>m.h.klausen@cristin.no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9683765"/>
      </p:ext>
    </p:extLst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Cristin presentasjon">
  <a:themeElements>
    <a:clrScheme name="Frid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Fri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rid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rid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rid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rid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rid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rid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rid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rid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rid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rid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Cristin presentasjon</Template>
  <TotalTime>10743</TotalTime>
  <Words>757</Words>
  <Application>Microsoft Office PowerPoint</Application>
  <PresentationFormat>A4 Paper (210x297 mm)</PresentationFormat>
  <Paragraphs>180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Cristin presentasjon</vt:lpstr>
      <vt:lpstr>Custom Design</vt:lpstr>
      <vt:lpstr>PowerPoint Presentation</vt:lpstr>
      <vt:lpstr>Sharing is caring!</vt:lpstr>
      <vt:lpstr>CRIStin – the basics</vt:lpstr>
      <vt:lpstr>From CRISt-IN to CRISt-OUT</vt:lpstr>
      <vt:lpstr>The SPREK system</vt:lpstr>
      <vt:lpstr>SPREK + CRIStin</vt:lpstr>
      <vt:lpstr>Benefits</vt:lpstr>
      <vt:lpstr>Challenges</vt:lpstr>
      <vt:lpstr>Potentials of a CRIS-system</vt:lpstr>
      <vt:lpstr>The way forward</vt:lpstr>
      <vt:lpstr>System integrations</vt:lpstr>
      <vt:lpstr>Contact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Mona Hide Klausen</dc:creator>
  <cp:lastModifiedBy>Mona Hide Klausen</cp:lastModifiedBy>
  <cp:revision>138</cp:revision>
  <cp:lastPrinted>2016-06-06T11:17:06Z</cp:lastPrinted>
  <dcterms:created xsi:type="dcterms:W3CDTF">2016-05-27T07:16:02Z</dcterms:created>
  <dcterms:modified xsi:type="dcterms:W3CDTF">2016-07-15T12:26:38Z</dcterms:modified>
</cp:coreProperties>
</file>