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4"/>
  </p:notesMasterIdLst>
  <p:handoutMasterIdLst>
    <p:handoutMasterId r:id="rId15"/>
  </p:handoutMasterIdLst>
  <p:sldIdLst>
    <p:sldId id="256" r:id="rId2"/>
    <p:sldId id="267" r:id="rId3"/>
    <p:sldId id="266" r:id="rId4"/>
    <p:sldId id="269" r:id="rId5"/>
    <p:sldId id="270" r:id="rId6"/>
    <p:sldId id="271" r:id="rId7"/>
    <p:sldId id="272" r:id="rId8"/>
    <p:sldId id="274" r:id="rId9"/>
    <p:sldId id="277" r:id="rId10"/>
    <p:sldId id="273" r:id="rId11"/>
    <p:sldId id="275" r:id="rId12"/>
    <p:sldId id="276" r:id="rId13"/>
  </p:sldIdLst>
  <p:sldSz cx="13004800" cy="9753600"/>
  <p:notesSz cx="6735763" cy="9866313"/>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Helvetica"/>
      </a:defRPr>
    </a:lvl1pPr>
    <a:lvl2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Helvetica"/>
      </a:defRPr>
    </a:lvl2pPr>
    <a:lvl3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Helvetica"/>
      </a:defRPr>
    </a:lvl3pPr>
    <a:lvl4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Helvetica"/>
      </a:defRPr>
    </a:lvl4pPr>
    <a:lvl5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Helvetica"/>
      </a:defRPr>
    </a:lvl5pPr>
    <a:lvl6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Helvetica"/>
      </a:defRPr>
    </a:lvl6pPr>
    <a:lvl7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Helvetica"/>
      </a:defRPr>
    </a:lvl7pPr>
    <a:lvl8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Helvetica"/>
      </a:defRPr>
    </a:lvl8pPr>
    <a:lvl9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Helvetica"/>
      </a:defRPr>
    </a:lvl9pPr>
  </p:defaultTextStyle>
  <p:extLst>
    <p:ext uri="{EFAFB233-063F-42B5-8137-9DF3F51BA10A}">
      <p15:sldGuideLst xmlns:p15="http://schemas.microsoft.com/office/powerpoint/2012/main" xmlns="">
        <p15:guide id="1" orient="horz" pos="3072">
          <p15:clr>
            <a:srgbClr val="A4A3A4"/>
          </p15:clr>
        </p15:guide>
        <p15:guide id="2" pos="409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2E8"/>
          </a:solidFill>
        </a:fill>
      </a:tcStyle>
    </a:wholeTbl>
    <a:band2H>
      <a:tcTxStyle/>
      <a:tcStyle>
        <a:tcBdr/>
        <a:fill>
          <a:solidFill>
            <a:srgbClr val="E6EAF4"/>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2E7CB"/>
          </a:solidFill>
        </a:fill>
      </a:tcStyle>
    </a:wholeTbl>
    <a:band2H>
      <a:tcTxStyle/>
      <a:tcStyle>
        <a:tcBdr/>
        <a:fill>
          <a:solidFill>
            <a:srgbClr val="F8F4E7"/>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5CDDE"/>
          </a:solidFill>
        </a:fill>
      </a:tcStyle>
    </a:wholeTbl>
    <a:band2H>
      <a:tcTxStyle/>
      <a:tcStyle>
        <a:tcBdr/>
        <a:fill>
          <a:solidFill>
            <a:srgbClr val="EBE8EF"/>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6673" autoAdjust="0"/>
  </p:normalViewPr>
  <p:slideViewPr>
    <p:cSldViewPr>
      <p:cViewPr>
        <p:scale>
          <a:sx n="69" d="100"/>
          <a:sy n="69" d="100"/>
        </p:scale>
        <p:origin x="-994" y="48"/>
      </p:cViewPr>
      <p:guideLst>
        <p:guide orient="horz" pos="3072"/>
        <p:guide pos="409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1" y="1"/>
            <a:ext cx="2918830" cy="493315"/>
          </a:xfrm>
          <a:prstGeom prst="rect">
            <a:avLst/>
          </a:prstGeom>
        </p:spPr>
        <p:txBody>
          <a:bodyPr vert="horz" lIns="90754" tIns="45377" rIns="90754" bIns="45377" rtlCol="0"/>
          <a:lstStyle>
            <a:lvl1pPr algn="l">
              <a:defRPr sz="1200"/>
            </a:lvl1pPr>
          </a:lstStyle>
          <a:p>
            <a:endParaRPr lang="en-US"/>
          </a:p>
        </p:txBody>
      </p:sp>
      <p:sp>
        <p:nvSpPr>
          <p:cNvPr id="3" name="Plassholder for dato 2"/>
          <p:cNvSpPr>
            <a:spLocks noGrp="1"/>
          </p:cNvSpPr>
          <p:nvPr>
            <p:ph type="dt" sz="quarter" idx="1"/>
          </p:nvPr>
        </p:nvSpPr>
        <p:spPr>
          <a:xfrm>
            <a:off x="3815375" y="1"/>
            <a:ext cx="2918830" cy="493315"/>
          </a:xfrm>
          <a:prstGeom prst="rect">
            <a:avLst/>
          </a:prstGeom>
        </p:spPr>
        <p:txBody>
          <a:bodyPr vert="horz" lIns="90754" tIns="45377" rIns="90754" bIns="45377" rtlCol="0"/>
          <a:lstStyle>
            <a:lvl1pPr algn="r">
              <a:defRPr sz="1200"/>
            </a:lvl1pPr>
          </a:lstStyle>
          <a:p>
            <a:fld id="{328422AE-7293-40A8-A2A3-244C3D571741}" type="datetimeFigureOut">
              <a:rPr lang="en-US" smtClean="0"/>
              <a:t>6/6/2016</a:t>
            </a:fld>
            <a:endParaRPr lang="en-US"/>
          </a:p>
        </p:txBody>
      </p:sp>
      <p:sp>
        <p:nvSpPr>
          <p:cNvPr id="4" name="Plassholder for bunntekst 3"/>
          <p:cNvSpPr>
            <a:spLocks noGrp="1"/>
          </p:cNvSpPr>
          <p:nvPr>
            <p:ph type="ftr" sz="quarter" idx="2"/>
          </p:nvPr>
        </p:nvSpPr>
        <p:spPr>
          <a:xfrm>
            <a:off x="1" y="9371286"/>
            <a:ext cx="2918830" cy="493315"/>
          </a:xfrm>
          <a:prstGeom prst="rect">
            <a:avLst/>
          </a:prstGeom>
        </p:spPr>
        <p:txBody>
          <a:bodyPr vert="horz" lIns="90754" tIns="45377" rIns="90754" bIns="45377" rtlCol="0" anchor="b"/>
          <a:lstStyle>
            <a:lvl1pPr algn="l">
              <a:defRPr sz="1200"/>
            </a:lvl1pPr>
          </a:lstStyle>
          <a:p>
            <a:endParaRPr lang="en-US"/>
          </a:p>
        </p:txBody>
      </p:sp>
      <p:sp>
        <p:nvSpPr>
          <p:cNvPr id="5" name="Plassholder for lysbildenummer 4"/>
          <p:cNvSpPr>
            <a:spLocks noGrp="1"/>
          </p:cNvSpPr>
          <p:nvPr>
            <p:ph type="sldNum" sz="quarter" idx="3"/>
          </p:nvPr>
        </p:nvSpPr>
        <p:spPr>
          <a:xfrm>
            <a:off x="3815375" y="9371286"/>
            <a:ext cx="2918830" cy="493315"/>
          </a:xfrm>
          <a:prstGeom prst="rect">
            <a:avLst/>
          </a:prstGeom>
        </p:spPr>
        <p:txBody>
          <a:bodyPr vert="horz" lIns="90754" tIns="45377" rIns="90754" bIns="45377" rtlCol="0" anchor="b"/>
          <a:lstStyle>
            <a:lvl1pPr algn="r">
              <a:defRPr sz="1200"/>
            </a:lvl1pPr>
          </a:lstStyle>
          <a:p>
            <a:fld id="{3954852E-9EF6-4167-87A7-3ADF205228EC}" type="slidenum">
              <a:rPr lang="en-US" smtClean="0"/>
              <a:t>‹#›</a:t>
            </a:fld>
            <a:endParaRPr lang="en-US"/>
          </a:p>
        </p:txBody>
      </p:sp>
    </p:spTree>
    <p:extLst>
      <p:ext uri="{BB962C8B-B14F-4D97-AF65-F5344CB8AC3E}">
        <p14:creationId xmlns:p14="http://schemas.microsoft.com/office/powerpoint/2010/main" val="5898084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1" name="Shape 41"/>
          <p:cNvSpPr>
            <a:spLocks noGrp="1" noRot="1" noChangeAspect="1"/>
          </p:cNvSpPr>
          <p:nvPr>
            <p:ph type="sldImg"/>
          </p:nvPr>
        </p:nvSpPr>
        <p:spPr>
          <a:xfrm>
            <a:off x="903288" y="739775"/>
            <a:ext cx="4929187" cy="3698875"/>
          </a:xfrm>
          <a:prstGeom prst="rect">
            <a:avLst/>
          </a:prstGeom>
        </p:spPr>
        <p:txBody>
          <a:bodyPr lIns="90754" tIns="45377" rIns="90754" bIns="45377"/>
          <a:lstStyle/>
          <a:p>
            <a:endParaRPr/>
          </a:p>
        </p:txBody>
      </p:sp>
      <p:sp>
        <p:nvSpPr>
          <p:cNvPr id="42" name="Shape 42"/>
          <p:cNvSpPr>
            <a:spLocks noGrp="1"/>
          </p:cNvSpPr>
          <p:nvPr>
            <p:ph type="body" sz="quarter" idx="1"/>
          </p:nvPr>
        </p:nvSpPr>
        <p:spPr>
          <a:xfrm>
            <a:off x="898102" y="4686499"/>
            <a:ext cx="4939560" cy="4439841"/>
          </a:xfrm>
          <a:prstGeom prst="rect">
            <a:avLst/>
          </a:prstGeom>
        </p:spPr>
        <p:txBody>
          <a:bodyPr lIns="90754" tIns="45377" rIns="90754" bIns="45377"/>
          <a:lstStyle/>
          <a:p>
            <a:endParaRPr/>
          </a:p>
        </p:txBody>
      </p:sp>
    </p:spTree>
    <p:extLst>
      <p:ext uri="{BB962C8B-B14F-4D97-AF65-F5344CB8AC3E}">
        <p14:creationId xmlns:p14="http://schemas.microsoft.com/office/powerpoint/2010/main" val="3419845735"/>
      </p:ext>
    </p:extLst>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1049875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xfrm>
            <a:off x="3814763" y="9371013"/>
            <a:ext cx="2919412" cy="493712"/>
          </a:xfrm>
          <a:prstGeom prst="rect">
            <a:avLst/>
          </a:prstGeom>
          <a:noFill/>
        </p:spPr>
        <p:txBody>
          <a:bodyPr lIns="90754" tIns="45377" rIns="90754" bIns="45377"/>
          <a:lstStyle/>
          <a:p>
            <a:fld id="{2420B64D-3476-4F0A-854B-46EB73BCB8EF}" type="slidenum">
              <a:rPr lang="nb-NO" smtClean="0"/>
              <a:pPr/>
              <a:t>3</a:t>
            </a:fld>
            <a:endParaRPr lang="nb-NO" smtClean="0"/>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noFill/>
          <a:ln/>
        </p:spPr>
        <p:txBody>
          <a:bodyPr/>
          <a:lstStyle/>
          <a:p>
            <a:pPr eaLnBrk="1" hangingPunct="1"/>
            <a:endParaRPr lang="da-DK" dirty="0" smtClean="0"/>
          </a:p>
        </p:txBody>
      </p:sp>
    </p:spTree>
    <p:extLst>
      <p:ext uri="{BB962C8B-B14F-4D97-AF65-F5344CB8AC3E}">
        <p14:creationId xmlns:p14="http://schemas.microsoft.com/office/powerpoint/2010/main" val="37949044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xfrm>
            <a:off x="3814763" y="9371013"/>
            <a:ext cx="2919412" cy="493712"/>
          </a:xfrm>
          <a:prstGeom prst="rect">
            <a:avLst/>
          </a:prstGeom>
          <a:noFill/>
        </p:spPr>
        <p:txBody>
          <a:bodyPr lIns="90754" tIns="45377" rIns="90754" bIns="45377"/>
          <a:lstStyle/>
          <a:p>
            <a:fld id="{2420B64D-3476-4F0A-854B-46EB73BCB8EF}" type="slidenum">
              <a:rPr lang="nb-NO" smtClean="0"/>
              <a:pPr/>
              <a:t>4</a:t>
            </a:fld>
            <a:endParaRPr lang="nb-NO" smtClean="0"/>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noFill/>
          <a:ln/>
        </p:spPr>
        <p:txBody>
          <a:bodyPr/>
          <a:lstStyle/>
          <a:p>
            <a:pPr eaLnBrk="1" hangingPunct="1"/>
            <a:endParaRPr lang="da-DK" dirty="0" smtClean="0"/>
          </a:p>
        </p:txBody>
      </p:sp>
    </p:spTree>
    <p:extLst>
      <p:ext uri="{BB962C8B-B14F-4D97-AF65-F5344CB8AC3E}">
        <p14:creationId xmlns:p14="http://schemas.microsoft.com/office/powerpoint/2010/main" val="13988856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xfrm>
            <a:off x="3814763" y="9371013"/>
            <a:ext cx="2919412" cy="493712"/>
          </a:xfrm>
          <a:prstGeom prst="rect">
            <a:avLst/>
          </a:prstGeom>
          <a:noFill/>
        </p:spPr>
        <p:txBody>
          <a:bodyPr lIns="90754" tIns="45377" rIns="90754" bIns="45377"/>
          <a:lstStyle/>
          <a:p>
            <a:fld id="{2420B64D-3476-4F0A-854B-46EB73BCB8EF}" type="slidenum">
              <a:rPr lang="nb-NO" smtClean="0"/>
              <a:pPr/>
              <a:t>5</a:t>
            </a:fld>
            <a:endParaRPr lang="nb-NO" smtClean="0"/>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noFill/>
          <a:ln/>
        </p:spPr>
        <p:txBody>
          <a:bodyPr/>
          <a:lstStyle/>
          <a:p>
            <a:pPr eaLnBrk="1" hangingPunct="1"/>
            <a:endParaRPr lang="da-DK" dirty="0" smtClean="0"/>
          </a:p>
        </p:txBody>
      </p:sp>
    </p:spTree>
    <p:extLst>
      <p:ext uri="{BB962C8B-B14F-4D97-AF65-F5344CB8AC3E}">
        <p14:creationId xmlns:p14="http://schemas.microsoft.com/office/powerpoint/2010/main" val="4335169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xfrm>
            <a:off x="3814763" y="9371013"/>
            <a:ext cx="2919412" cy="493712"/>
          </a:xfrm>
          <a:prstGeom prst="rect">
            <a:avLst/>
          </a:prstGeom>
          <a:noFill/>
        </p:spPr>
        <p:txBody>
          <a:bodyPr lIns="90754" tIns="45377" rIns="90754" bIns="45377"/>
          <a:lstStyle/>
          <a:p>
            <a:fld id="{2420B64D-3476-4F0A-854B-46EB73BCB8EF}" type="slidenum">
              <a:rPr lang="nb-NO" smtClean="0"/>
              <a:pPr/>
              <a:t>6</a:t>
            </a:fld>
            <a:endParaRPr lang="nb-NO" smtClean="0"/>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noFill/>
          <a:ln/>
        </p:spPr>
        <p:txBody>
          <a:bodyPr/>
          <a:lstStyle/>
          <a:p>
            <a:pPr eaLnBrk="1" hangingPunct="1"/>
            <a:endParaRPr lang="da-DK" dirty="0" smtClean="0"/>
          </a:p>
        </p:txBody>
      </p:sp>
    </p:spTree>
    <p:extLst>
      <p:ext uri="{BB962C8B-B14F-4D97-AF65-F5344CB8AC3E}">
        <p14:creationId xmlns:p14="http://schemas.microsoft.com/office/powerpoint/2010/main" val="15105119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xfrm>
            <a:off x="3814763" y="9371013"/>
            <a:ext cx="2919412" cy="493712"/>
          </a:xfrm>
          <a:prstGeom prst="rect">
            <a:avLst/>
          </a:prstGeom>
          <a:noFill/>
        </p:spPr>
        <p:txBody>
          <a:bodyPr lIns="90754" tIns="45377" rIns="90754" bIns="45377"/>
          <a:lstStyle/>
          <a:p>
            <a:fld id="{2420B64D-3476-4F0A-854B-46EB73BCB8EF}" type="slidenum">
              <a:rPr lang="nb-NO" smtClean="0"/>
              <a:pPr/>
              <a:t>7</a:t>
            </a:fld>
            <a:endParaRPr lang="nb-NO" smtClean="0"/>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noFill/>
          <a:ln/>
        </p:spPr>
        <p:txBody>
          <a:bodyPr/>
          <a:lstStyle/>
          <a:p>
            <a:pPr eaLnBrk="1" hangingPunct="1"/>
            <a:endParaRPr lang="da-DK" dirty="0" smtClean="0"/>
          </a:p>
        </p:txBody>
      </p:sp>
    </p:spTree>
    <p:extLst>
      <p:ext uri="{BB962C8B-B14F-4D97-AF65-F5344CB8AC3E}">
        <p14:creationId xmlns:p14="http://schemas.microsoft.com/office/powerpoint/2010/main" val="33618080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xfrm>
            <a:off x="3814763" y="9371013"/>
            <a:ext cx="2919412" cy="493712"/>
          </a:xfrm>
          <a:prstGeom prst="rect">
            <a:avLst/>
          </a:prstGeom>
          <a:noFill/>
        </p:spPr>
        <p:txBody>
          <a:bodyPr lIns="90754" tIns="45377" rIns="90754" bIns="45377"/>
          <a:lstStyle/>
          <a:p>
            <a:fld id="{2420B64D-3476-4F0A-854B-46EB73BCB8EF}" type="slidenum">
              <a:rPr lang="nb-NO" smtClean="0"/>
              <a:pPr/>
              <a:t>8</a:t>
            </a:fld>
            <a:endParaRPr lang="nb-NO" smtClean="0"/>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noFill/>
          <a:ln/>
        </p:spPr>
        <p:txBody>
          <a:bodyPr/>
          <a:lstStyle/>
          <a:p>
            <a:pPr eaLnBrk="1" hangingPunct="1"/>
            <a:endParaRPr lang="da-DK" dirty="0" smtClean="0"/>
          </a:p>
        </p:txBody>
      </p:sp>
    </p:spTree>
    <p:extLst>
      <p:ext uri="{BB962C8B-B14F-4D97-AF65-F5344CB8AC3E}">
        <p14:creationId xmlns:p14="http://schemas.microsoft.com/office/powerpoint/2010/main" val="31644269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xfrm>
            <a:off x="3814763" y="9371013"/>
            <a:ext cx="2919412" cy="493712"/>
          </a:xfrm>
          <a:prstGeom prst="rect">
            <a:avLst/>
          </a:prstGeom>
          <a:noFill/>
        </p:spPr>
        <p:txBody>
          <a:bodyPr lIns="90754" tIns="45377" rIns="90754" bIns="45377"/>
          <a:lstStyle/>
          <a:p>
            <a:fld id="{2420B64D-3476-4F0A-854B-46EB73BCB8EF}" type="slidenum">
              <a:rPr lang="nb-NO" smtClean="0"/>
              <a:pPr/>
              <a:t>10</a:t>
            </a:fld>
            <a:endParaRPr lang="nb-NO" smtClean="0"/>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noFill/>
          <a:ln/>
        </p:spPr>
        <p:txBody>
          <a:bodyPr/>
          <a:lstStyle/>
          <a:p>
            <a:pPr eaLnBrk="1" hangingPunct="1"/>
            <a:endParaRPr lang="da-DK" dirty="0" smtClean="0"/>
          </a:p>
        </p:txBody>
      </p:sp>
    </p:spTree>
    <p:extLst>
      <p:ext uri="{BB962C8B-B14F-4D97-AF65-F5344CB8AC3E}">
        <p14:creationId xmlns:p14="http://schemas.microsoft.com/office/powerpoint/2010/main" val="6218823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xfrm>
            <a:off x="3814763" y="9371013"/>
            <a:ext cx="2919412" cy="493712"/>
          </a:xfrm>
          <a:prstGeom prst="rect">
            <a:avLst/>
          </a:prstGeom>
          <a:noFill/>
        </p:spPr>
        <p:txBody>
          <a:bodyPr lIns="90754" tIns="45377" rIns="90754" bIns="45377"/>
          <a:lstStyle/>
          <a:p>
            <a:fld id="{2420B64D-3476-4F0A-854B-46EB73BCB8EF}" type="slidenum">
              <a:rPr lang="nb-NO" smtClean="0"/>
              <a:pPr/>
              <a:t>11</a:t>
            </a:fld>
            <a:endParaRPr lang="nb-NO" smtClean="0"/>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noFill/>
          <a:ln/>
        </p:spPr>
        <p:txBody>
          <a:bodyPr/>
          <a:lstStyle/>
          <a:p>
            <a:pPr eaLnBrk="1" hangingPunct="1"/>
            <a:endParaRPr lang="da-DK" dirty="0" smtClean="0"/>
          </a:p>
        </p:txBody>
      </p:sp>
    </p:spTree>
    <p:extLst>
      <p:ext uri="{BB962C8B-B14F-4D97-AF65-F5344CB8AC3E}">
        <p14:creationId xmlns:p14="http://schemas.microsoft.com/office/powerpoint/2010/main" val="14480529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xfrm>
            <a:off x="3814763" y="9371013"/>
            <a:ext cx="2919412" cy="493712"/>
          </a:xfrm>
          <a:prstGeom prst="rect">
            <a:avLst/>
          </a:prstGeom>
          <a:noFill/>
        </p:spPr>
        <p:txBody>
          <a:bodyPr lIns="90754" tIns="45377" rIns="90754" bIns="45377"/>
          <a:lstStyle/>
          <a:p>
            <a:fld id="{2420B64D-3476-4F0A-854B-46EB73BCB8EF}" type="slidenum">
              <a:rPr lang="nb-NO" smtClean="0"/>
              <a:pPr/>
              <a:t>12</a:t>
            </a:fld>
            <a:endParaRPr lang="nb-NO" smtClean="0"/>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noFill/>
          <a:ln/>
        </p:spPr>
        <p:txBody>
          <a:bodyPr/>
          <a:lstStyle/>
          <a:p>
            <a:pPr eaLnBrk="1" hangingPunct="1"/>
            <a:endParaRPr lang="da-DK" dirty="0" smtClean="0"/>
          </a:p>
        </p:txBody>
      </p:sp>
    </p:spTree>
    <p:extLst>
      <p:ext uri="{BB962C8B-B14F-4D97-AF65-F5344CB8AC3E}">
        <p14:creationId xmlns:p14="http://schemas.microsoft.com/office/powerpoint/2010/main" val="7024757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NSD Side 1 Mal">
    <p:spTree>
      <p:nvGrpSpPr>
        <p:cNvPr id="1" name=""/>
        <p:cNvGrpSpPr/>
        <p:nvPr/>
      </p:nvGrpSpPr>
      <p:grpSpPr>
        <a:xfrm>
          <a:off x="0" y="0"/>
          <a:ext cx="0" cy="0"/>
          <a:chOff x="0" y="0"/>
          <a:chExt cx="0" cy="0"/>
        </a:xfrm>
      </p:grpSpPr>
      <p:sp>
        <p:nvSpPr>
          <p:cNvPr id="13" name="Shape 13"/>
          <p:cNvSpPr>
            <a:spLocks noGrp="1"/>
          </p:cNvSpPr>
          <p:nvPr>
            <p:ph type="title"/>
          </p:nvPr>
        </p:nvSpPr>
        <p:spPr>
          <a:prstGeom prst="rect">
            <a:avLst/>
          </a:prstGeom>
        </p:spPr>
        <p:txBody>
          <a:bodyPr/>
          <a:lstStyle/>
          <a:p>
            <a:r>
              <a:t>Titteltekst</a:t>
            </a:r>
          </a:p>
        </p:txBody>
      </p:sp>
      <p:sp>
        <p:nvSpPr>
          <p:cNvPr id="14" name="Shape 14"/>
          <p:cNvSpPr>
            <a:spLocks noGrp="1"/>
          </p:cNvSpPr>
          <p:nvPr>
            <p:ph type="body" idx="1"/>
          </p:nvPr>
        </p:nvSpPr>
        <p:spPr>
          <a:prstGeom prst="rect">
            <a:avLst/>
          </a:prstGeom>
        </p:spPr>
        <p:txBody>
          <a:bodyPr/>
          <a:lstStyle/>
          <a:p>
            <a:r>
              <a:t>Brødtekst nivå én</a:t>
            </a:r>
          </a:p>
          <a:p>
            <a:pPr lvl="1"/>
            <a:r>
              <a:t>Brødtekst nivå to</a:t>
            </a:r>
          </a:p>
          <a:p>
            <a:pPr lvl="2"/>
            <a:r>
              <a:t>Brødtekst nivå tre</a:t>
            </a:r>
          </a:p>
          <a:p>
            <a:pPr lvl="3"/>
            <a:r>
              <a:t>Brødtekst nivå fire</a:t>
            </a:r>
          </a:p>
          <a:p>
            <a:pPr lvl="4"/>
            <a:r>
              <a:t>Brødtekst nivå fem</a:t>
            </a:r>
          </a:p>
        </p:txBody>
      </p:sp>
      <p:sp>
        <p:nvSpPr>
          <p:cNvPr id="15" name="Shape 15"/>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ekstinnhold">
    <p:bg>
      <p:bgPr>
        <a:solidFill>
          <a:srgbClr val="FFFFFF"/>
        </a:solidFill>
        <a:effectLst/>
      </p:bgPr>
    </p:bg>
    <p:spTree>
      <p:nvGrpSpPr>
        <p:cNvPr id="1" name=""/>
        <p:cNvGrpSpPr/>
        <p:nvPr/>
      </p:nvGrpSpPr>
      <p:grpSpPr>
        <a:xfrm>
          <a:off x="0" y="0"/>
          <a:ext cx="0" cy="0"/>
          <a:chOff x="0" y="0"/>
          <a:chExt cx="0" cy="0"/>
        </a:xfrm>
      </p:grpSpPr>
      <p:sp>
        <p:nvSpPr>
          <p:cNvPr id="22" name="Shape 22"/>
          <p:cNvSpPr>
            <a:spLocks noGrp="1"/>
          </p:cNvSpPr>
          <p:nvPr>
            <p:ph type="title"/>
          </p:nvPr>
        </p:nvSpPr>
        <p:spPr>
          <a:xfrm>
            <a:off x="1079999" y="719998"/>
            <a:ext cx="10800001" cy="1800003"/>
          </a:xfrm>
          <a:prstGeom prst="rect">
            <a:avLst/>
          </a:prstGeom>
        </p:spPr>
        <p:txBody>
          <a:bodyPr/>
          <a:lstStyle>
            <a:lvl1pPr>
              <a:defRPr b="0"/>
            </a:lvl1pPr>
          </a:lstStyle>
          <a:p>
            <a:r>
              <a:t>Titteltekst</a:t>
            </a:r>
          </a:p>
        </p:txBody>
      </p:sp>
      <p:sp>
        <p:nvSpPr>
          <p:cNvPr id="23" name="Shape 23"/>
          <p:cNvSpPr>
            <a:spLocks noGrp="1"/>
          </p:cNvSpPr>
          <p:nvPr>
            <p:ph type="body" idx="1"/>
          </p:nvPr>
        </p:nvSpPr>
        <p:spPr>
          <a:xfrm>
            <a:off x="1079997" y="2507300"/>
            <a:ext cx="10800003" cy="5760002"/>
          </a:xfrm>
          <a:prstGeom prst="rect">
            <a:avLst/>
          </a:prstGeom>
        </p:spPr>
        <p:txBody>
          <a:bodyPr/>
          <a:lstStyle/>
          <a:p>
            <a:r>
              <a:t>Brødtekst nivå én</a:t>
            </a:r>
          </a:p>
          <a:p>
            <a:pPr lvl="1"/>
            <a:r>
              <a:t>Brødtekst nivå to</a:t>
            </a:r>
          </a:p>
          <a:p>
            <a:pPr lvl="2"/>
            <a:r>
              <a:t>Brødtekst nivå tre</a:t>
            </a:r>
          </a:p>
          <a:p>
            <a:pPr lvl="3"/>
            <a:r>
              <a:t>Brødtekst nivå fire</a:t>
            </a:r>
          </a:p>
          <a:p>
            <a:pPr lvl="4"/>
            <a:r>
              <a:t>Brødtekst nivå fem</a:t>
            </a:r>
          </a:p>
        </p:txBody>
      </p:sp>
      <p:sp>
        <p:nvSpPr>
          <p:cNvPr id="24" name="Shape 24"/>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Tree>
    <p:extLst>
      <p:ext uri="{BB962C8B-B14F-4D97-AF65-F5344CB8AC3E}">
        <p14:creationId xmlns:p14="http://schemas.microsoft.com/office/powerpoint/2010/main" val="234229392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5"/>
          <a:srcRect/>
          <a:stretch>
            <a:fillRect/>
          </a:stretch>
        </a:blipFill>
        <a:effectLst/>
      </p:bgPr>
    </p:bg>
    <p:spTree>
      <p:nvGrpSpPr>
        <p:cNvPr id="1" name=""/>
        <p:cNvGrpSpPr/>
        <p:nvPr/>
      </p:nvGrpSpPr>
      <p:grpSpPr>
        <a:xfrm>
          <a:off x="0" y="0"/>
          <a:ext cx="0" cy="0"/>
          <a:chOff x="0" y="0"/>
          <a:chExt cx="0" cy="0"/>
        </a:xfrm>
      </p:grpSpPr>
      <p:pic>
        <p:nvPicPr>
          <p:cNvPr id="2" name="image2.png"/>
          <p:cNvPicPr>
            <a:picLocks noChangeAspect="1"/>
          </p:cNvPicPr>
          <p:nvPr/>
        </p:nvPicPr>
        <p:blipFill>
          <a:blip r:embed="rId6">
            <a:extLst/>
          </a:blip>
          <a:stretch>
            <a:fillRect/>
          </a:stretch>
        </p:blipFill>
        <p:spPr>
          <a:xfrm>
            <a:off x="381000" y="8775700"/>
            <a:ext cx="1522322" cy="795511"/>
          </a:xfrm>
          <a:prstGeom prst="rect">
            <a:avLst/>
          </a:prstGeom>
          <a:ln w="12700">
            <a:miter lim="400000"/>
          </a:ln>
        </p:spPr>
      </p:pic>
      <p:sp>
        <p:nvSpPr>
          <p:cNvPr id="3" name="Shape 3"/>
          <p:cNvSpPr/>
          <p:nvPr/>
        </p:nvSpPr>
        <p:spPr>
          <a:xfrm>
            <a:off x="11989606" y="9434000"/>
            <a:ext cx="758540" cy="2540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lgn="l" defTabSz="457200">
              <a:defRPr sz="1000"/>
            </a:lvl1pPr>
          </a:lstStyle>
          <a:p>
            <a:r>
              <a:t>NSD©2016</a:t>
            </a:r>
          </a:p>
        </p:txBody>
      </p:sp>
      <p:sp>
        <p:nvSpPr>
          <p:cNvPr id="4" name="Shape 4"/>
          <p:cNvSpPr>
            <a:spLocks noGrp="1"/>
          </p:cNvSpPr>
          <p:nvPr>
            <p:ph type="title"/>
          </p:nvPr>
        </p:nvSpPr>
        <p:spPr>
          <a:xfrm>
            <a:off x="1079999" y="719998"/>
            <a:ext cx="10800003" cy="1800003"/>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ormAutofit/>
          </a:bodyPr>
          <a:lstStyle/>
          <a:p>
            <a:r>
              <a:t>Titteltekst</a:t>
            </a:r>
          </a:p>
        </p:txBody>
      </p:sp>
      <p:sp>
        <p:nvSpPr>
          <p:cNvPr id="5" name="Shape 5"/>
          <p:cNvSpPr>
            <a:spLocks noGrp="1"/>
          </p:cNvSpPr>
          <p:nvPr>
            <p:ph type="body" idx="1"/>
          </p:nvPr>
        </p:nvSpPr>
        <p:spPr>
          <a:xfrm>
            <a:off x="1079999" y="2520000"/>
            <a:ext cx="10800003" cy="5760002"/>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ormAutofit/>
          </a:bodyPr>
          <a:lstStyle/>
          <a:p>
            <a:r>
              <a:t>Brødtekst nivå én</a:t>
            </a:r>
          </a:p>
          <a:p>
            <a:pPr lvl="1"/>
            <a:r>
              <a:t>Brødtekst nivå to</a:t>
            </a:r>
          </a:p>
          <a:p>
            <a:pPr lvl="2"/>
            <a:r>
              <a:t>Brødtekst nivå tre</a:t>
            </a:r>
          </a:p>
          <a:p>
            <a:pPr lvl="3"/>
            <a:r>
              <a:t>Brødtekst nivå fire</a:t>
            </a:r>
          </a:p>
          <a:p>
            <a:pPr lvl="4"/>
            <a:r>
              <a:t>Brødtekst nivå fem</a:t>
            </a:r>
          </a:p>
        </p:txBody>
      </p:sp>
      <p:sp>
        <p:nvSpPr>
          <p:cNvPr id="6" name="Shape 6"/>
          <p:cNvSpPr>
            <a:spLocks noGrp="1"/>
          </p:cNvSpPr>
          <p:nvPr>
            <p:ph type="sldNum" sz="quarter" idx="2"/>
          </p:nvPr>
        </p:nvSpPr>
        <p:spPr>
          <a:xfrm>
            <a:off x="6375349" y="9251950"/>
            <a:ext cx="241402" cy="381000"/>
          </a:xfrm>
          <a:prstGeom prst="rect">
            <a:avLst/>
          </a:prstGeom>
          <a:ln w="12700">
            <a:miter lim="400000"/>
          </a:ln>
        </p:spPr>
        <p:txBody>
          <a:bodyPr wrap="none" lIns="50800" tIns="50800" rIns="50800" bIns="50800">
            <a:spAutoFit/>
          </a:bodyPr>
          <a:lstStyle>
            <a:lvl1pPr>
              <a:defRPr sz="1800">
                <a:latin typeface="Helvetica Light"/>
                <a:ea typeface="Helvetica Light"/>
                <a:cs typeface="Helvetica Light"/>
                <a:sym typeface="Helvetica Light"/>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Lst>
  <p:transition spd="med"/>
  <p:txStyles>
    <p:titleStyle>
      <a:lvl1pPr marL="0" marR="0" indent="0" algn="l" defTabSz="584200" rtl="0" latinLnBrk="0">
        <a:lnSpc>
          <a:spcPct val="100000"/>
        </a:lnSpc>
        <a:spcBef>
          <a:spcPts val="0"/>
        </a:spcBef>
        <a:spcAft>
          <a:spcPts val="0"/>
        </a:spcAft>
        <a:buClrTx/>
        <a:buSzTx/>
        <a:buFontTx/>
        <a:buNone/>
        <a:tabLst/>
        <a:defRPr sz="6000" b="1" i="0" u="none" strike="noStrike" cap="none" spc="0" baseline="0">
          <a:ln>
            <a:noFill/>
          </a:ln>
          <a:solidFill>
            <a:srgbClr val="000000"/>
          </a:solidFill>
          <a:uFillTx/>
          <a:latin typeface="Arial"/>
          <a:ea typeface="Arial"/>
          <a:cs typeface="Arial"/>
          <a:sym typeface="Arial"/>
        </a:defRPr>
      </a:lvl1pPr>
      <a:lvl2pPr marL="0" marR="0" indent="0" algn="l" defTabSz="584200" rtl="0" latinLnBrk="0">
        <a:lnSpc>
          <a:spcPct val="100000"/>
        </a:lnSpc>
        <a:spcBef>
          <a:spcPts val="0"/>
        </a:spcBef>
        <a:spcAft>
          <a:spcPts val="0"/>
        </a:spcAft>
        <a:buClrTx/>
        <a:buSzTx/>
        <a:buFontTx/>
        <a:buNone/>
        <a:tabLst/>
        <a:defRPr sz="6000" b="1" i="0" u="none" strike="noStrike" cap="none" spc="0" baseline="0">
          <a:ln>
            <a:noFill/>
          </a:ln>
          <a:solidFill>
            <a:srgbClr val="000000"/>
          </a:solidFill>
          <a:uFillTx/>
          <a:latin typeface="Arial"/>
          <a:ea typeface="Arial"/>
          <a:cs typeface="Arial"/>
          <a:sym typeface="Arial"/>
        </a:defRPr>
      </a:lvl2pPr>
      <a:lvl3pPr marL="0" marR="0" indent="0" algn="l" defTabSz="584200" rtl="0" latinLnBrk="0">
        <a:lnSpc>
          <a:spcPct val="100000"/>
        </a:lnSpc>
        <a:spcBef>
          <a:spcPts val="0"/>
        </a:spcBef>
        <a:spcAft>
          <a:spcPts val="0"/>
        </a:spcAft>
        <a:buClrTx/>
        <a:buSzTx/>
        <a:buFontTx/>
        <a:buNone/>
        <a:tabLst/>
        <a:defRPr sz="6000" b="1" i="0" u="none" strike="noStrike" cap="none" spc="0" baseline="0">
          <a:ln>
            <a:noFill/>
          </a:ln>
          <a:solidFill>
            <a:srgbClr val="000000"/>
          </a:solidFill>
          <a:uFillTx/>
          <a:latin typeface="Arial"/>
          <a:ea typeface="Arial"/>
          <a:cs typeface="Arial"/>
          <a:sym typeface="Arial"/>
        </a:defRPr>
      </a:lvl3pPr>
      <a:lvl4pPr marL="0" marR="0" indent="0" algn="l" defTabSz="584200" rtl="0" latinLnBrk="0">
        <a:lnSpc>
          <a:spcPct val="100000"/>
        </a:lnSpc>
        <a:spcBef>
          <a:spcPts val="0"/>
        </a:spcBef>
        <a:spcAft>
          <a:spcPts val="0"/>
        </a:spcAft>
        <a:buClrTx/>
        <a:buSzTx/>
        <a:buFontTx/>
        <a:buNone/>
        <a:tabLst/>
        <a:defRPr sz="6000" b="1" i="0" u="none" strike="noStrike" cap="none" spc="0" baseline="0">
          <a:ln>
            <a:noFill/>
          </a:ln>
          <a:solidFill>
            <a:srgbClr val="000000"/>
          </a:solidFill>
          <a:uFillTx/>
          <a:latin typeface="Arial"/>
          <a:ea typeface="Arial"/>
          <a:cs typeface="Arial"/>
          <a:sym typeface="Arial"/>
        </a:defRPr>
      </a:lvl4pPr>
      <a:lvl5pPr marL="0" marR="0" indent="0" algn="l" defTabSz="584200" rtl="0" latinLnBrk="0">
        <a:lnSpc>
          <a:spcPct val="100000"/>
        </a:lnSpc>
        <a:spcBef>
          <a:spcPts val="0"/>
        </a:spcBef>
        <a:spcAft>
          <a:spcPts val="0"/>
        </a:spcAft>
        <a:buClrTx/>
        <a:buSzTx/>
        <a:buFontTx/>
        <a:buNone/>
        <a:tabLst/>
        <a:defRPr sz="6000" b="1" i="0" u="none" strike="noStrike" cap="none" spc="0" baseline="0">
          <a:ln>
            <a:noFill/>
          </a:ln>
          <a:solidFill>
            <a:srgbClr val="000000"/>
          </a:solidFill>
          <a:uFillTx/>
          <a:latin typeface="Arial"/>
          <a:ea typeface="Arial"/>
          <a:cs typeface="Arial"/>
          <a:sym typeface="Arial"/>
        </a:defRPr>
      </a:lvl5pPr>
      <a:lvl6pPr marL="0" marR="0" indent="0" algn="l" defTabSz="584200" rtl="0" latinLnBrk="0">
        <a:lnSpc>
          <a:spcPct val="100000"/>
        </a:lnSpc>
        <a:spcBef>
          <a:spcPts val="0"/>
        </a:spcBef>
        <a:spcAft>
          <a:spcPts val="0"/>
        </a:spcAft>
        <a:buClrTx/>
        <a:buSzTx/>
        <a:buFontTx/>
        <a:buNone/>
        <a:tabLst/>
        <a:defRPr sz="6000" b="1" i="0" u="none" strike="noStrike" cap="none" spc="0" baseline="0">
          <a:ln>
            <a:noFill/>
          </a:ln>
          <a:solidFill>
            <a:srgbClr val="000000"/>
          </a:solidFill>
          <a:uFillTx/>
          <a:latin typeface="Arial"/>
          <a:ea typeface="Arial"/>
          <a:cs typeface="Arial"/>
          <a:sym typeface="Arial"/>
        </a:defRPr>
      </a:lvl6pPr>
      <a:lvl7pPr marL="0" marR="0" indent="0" algn="l" defTabSz="584200" rtl="0" latinLnBrk="0">
        <a:lnSpc>
          <a:spcPct val="100000"/>
        </a:lnSpc>
        <a:spcBef>
          <a:spcPts val="0"/>
        </a:spcBef>
        <a:spcAft>
          <a:spcPts val="0"/>
        </a:spcAft>
        <a:buClrTx/>
        <a:buSzTx/>
        <a:buFontTx/>
        <a:buNone/>
        <a:tabLst/>
        <a:defRPr sz="6000" b="1" i="0" u="none" strike="noStrike" cap="none" spc="0" baseline="0">
          <a:ln>
            <a:noFill/>
          </a:ln>
          <a:solidFill>
            <a:srgbClr val="000000"/>
          </a:solidFill>
          <a:uFillTx/>
          <a:latin typeface="Arial"/>
          <a:ea typeface="Arial"/>
          <a:cs typeface="Arial"/>
          <a:sym typeface="Arial"/>
        </a:defRPr>
      </a:lvl7pPr>
      <a:lvl8pPr marL="0" marR="0" indent="0" algn="l" defTabSz="584200" rtl="0" latinLnBrk="0">
        <a:lnSpc>
          <a:spcPct val="100000"/>
        </a:lnSpc>
        <a:spcBef>
          <a:spcPts val="0"/>
        </a:spcBef>
        <a:spcAft>
          <a:spcPts val="0"/>
        </a:spcAft>
        <a:buClrTx/>
        <a:buSzTx/>
        <a:buFontTx/>
        <a:buNone/>
        <a:tabLst/>
        <a:defRPr sz="6000" b="1" i="0" u="none" strike="noStrike" cap="none" spc="0" baseline="0">
          <a:ln>
            <a:noFill/>
          </a:ln>
          <a:solidFill>
            <a:srgbClr val="000000"/>
          </a:solidFill>
          <a:uFillTx/>
          <a:latin typeface="Arial"/>
          <a:ea typeface="Arial"/>
          <a:cs typeface="Arial"/>
          <a:sym typeface="Arial"/>
        </a:defRPr>
      </a:lvl8pPr>
      <a:lvl9pPr marL="0" marR="0" indent="0" algn="l" defTabSz="584200" rtl="0" latinLnBrk="0">
        <a:lnSpc>
          <a:spcPct val="100000"/>
        </a:lnSpc>
        <a:spcBef>
          <a:spcPts val="0"/>
        </a:spcBef>
        <a:spcAft>
          <a:spcPts val="0"/>
        </a:spcAft>
        <a:buClrTx/>
        <a:buSzTx/>
        <a:buFontTx/>
        <a:buNone/>
        <a:tabLst/>
        <a:defRPr sz="6000" b="1" i="0" u="none" strike="noStrike" cap="none" spc="0" baseline="0">
          <a:ln>
            <a:noFill/>
          </a:ln>
          <a:solidFill>
            <a:srgbClr val="000000"/>
          </a:solidFill>
          <a:uFillTx/>
          <a:latin typeface="Arial"/>
          <a:ea typeface="Arial"/>
          <a:cs typeface="Arial"/>
          <a:sym typeface="Arial"/>
        </a:defRPr>
      </a:lvl9pPr>
    </p:titleStyle>
    <p:bodyStyle>
      <a:lvl1pPr marL="0" marR="0" indent="0" algn="l" defTabSz="584200" rtl="0" latinLnBrk="0">
        <a:lnSpc>
          <a:spcPct val="120000"/>
        </a:lnSpc>
        <a:spcBef>
          <a:spcPts val="0"/>
        </a:spcBef>
        <a:spcAft>
          <a:spcPts val="0"/>
        </a:spcAft>
        <a:buClrTx/>
        <a:buSzTx/>
        <a:buFontTx/>
        <a:buNone/>
        <a:tabLst/>
        <a:defRPr sz="2800" b="0" i="0" u="none" strike="noStrike" cap="none" spc="0" baseline="0">
          <a:ln>
            <a:noFill/>
          </a:ln>
          <a:solidFill>
            <a:srgbClr val="000000"/>
          </a:solidFill>
          <a:uFillTx/>
          <a:latin typeface="Arial"/>
          <a:ea typeface="Arial"/>
          <a:cs typeface="Arial"/>
          <a:sym typeface="Arial"/>
        </a:defRPr>
      </a:lvl1pPr>
      <a:lvl2pPr marL="0" marR="0" indent="0" algn="l" defTabSz="584200" rtl="0" latinLnBrk="0">
        <a:lnSpc>
          <a:spcPct val="120000"/>
        </a:lnSpc>
        <a:spcBef>
          <a:spcPts val="0"/>
        </a:spcBef>
        <a:spcAft>
          <a:spcPts val="0"/>
        </a:spcAft>
        <a:buClrTx/>
        <a:buSzTx/>
        <a:buFontTx/>
        <a:buNone/>
        <a:tabLst/>
        <a:defRPr sz="2800" b="0" i="0" u="none" strike="noStrike" cap="none" spc="0" baseline="0">
          <a:ln>
            <a:noFill/>
          </a:ln>
          <a:solidFill>
            <a:srgbClr val="000000"/>
          </a:solidFill>
          <a:uFillTx/>
          <a:latin typeface="Arial"/>
          <a:ea typeface="Arial"/>
          <a:cs typeface="Arial"/>
          <a:sym typeface="Arial"/>
        </a:defRPr>
      </a:lvl2pPr>
      <a:lvl3pPr marL="0" marR="0" indent="0" algn="l" defTabSz="584200" rtl="0" latinLnBrk="0">
        <a:lnSpc>
          <a:spcPct val="120000"/>
        </a:lnSpc>
        <a:spcBef>
          <a:spcPts val="0"/>
        </a:spcBef>
        <a:spcAft>
          <a:spcPts val="0"/>
        </a:spcAft>
        <a:buClrTx/>
        <a:buSzTx/>
        <a:buFontTx/>
        <a:buNone/>
        <a:tabLst/>
        <a:defRPr sz="2800" b="0" i="0" u="none" strike="noStrike" cap="none" spc="0" baseline="0">
          <a:ln>
            <a:noFill/>
          </a:ln>
          <a:solidFill>
            <a:srgbClr val="000000"/>
          </a:solidFill>
          <a:uFillTx/>
          <a:latin typeface="Arial"/>
          <a:ea typeface="Arial"/>
          <a:cs typeface="Arial"/>
          <a:sym typeface="Arial"/>
        </a:defRPr>
      </a:lvl3pPr>
      <a:lvl4pPr marL="0" marR="0" indent="0" algn="l" defTabSz="584200" rtl="0" latinLnBrk="0">
        <a:lnSpc>
          <a:spcPct val="120000"/>
        </a:lnSpc>
        <a:spcBef>
          <a:spcPts val="0"/>
        </a:spcBef>
        <a:spcAft>
          <a:spcPts val="0"/>
        </a:spcAft>
        <a:buClrTx/>
        <a:buSzTx/>
        <a:buFontTx/>
        <a:buNone/>
        <a:tabLst/>
        <a:defRPr sz="2800" b="0" i="0" u="none" strike="noStrike" cap="none" spc="0" baseline="0">
          <a:ln>
            <a:noFill/>
          </a:ln>
          <a:solidFill>
            <a:srgbClr val="000000"/>
          </a:solidFill>
          <a:uFillTx/>
          <a:latin typeface="Arial"/>
          <a:ea typeface="Arial"/>
          <a:cs typeface="Arial"/>
          <a:sym typeface="Arial"/>
        </a:defRPr>
      </a:lvl4pPr>
      <a:lvl5pPr marL="0" marR="0" indent="0" algn="l" defTabSz="584200" rtl="0" latinLnBrk="0">
        <a:lnSpc>
          <a:spcPct val="120000"/>
        </a:lnSpc>
        <a:spcBef>
          <a:spcPts val="0"/>
        </a:spcBef>
        <a:spcAft>
          <a:spcPts val="0"/>
        </a:spcAft>
        <a:buClrTx/>
        <a:buSzTx/>
        <a:buFontTx/>
        <a:buNone/>
        <a:tabLst/>
        <a:defRPr sz="2800" b="0" i="0" u="none" strike="noStrike" cap="none" spc="0" baseline="0">
          <a:ln>
            <a:noFill/>
          </a:ln>
          <a:solidFill>
            <a:srgbClr val="000000"/>
          </a:solidFill>
          <a:uFillTx/>
          <a:latin typeface="Arial"/>
          <a:ea typeface="Arial"/>
          <a:cs typeface="Arial"/>
          <a:sym typeface="Arial"/>
        </a:defRPr>
      </a:lvl5pPr>
      <a:lvl6pPr marL="0" marR="0" indent="0" algn="l" defTabSz="584200" rtl="0" latinLnBrk="0">
        <a:lnSpc>
          <a:spcPct val="120000"/>
        </a:lnSpc>
        <a:spcBef>
          <a:spcPts val="0"/>
        </a:spcBef>
        <a:spcAft>
          <a:spcPts val="0"/>
        </a:spcAft>
        <a:buClrTx/>
        <a:buSzTx/>
        <a:buFontTx/>
        <a:buNone/>
        <a:tabLst/>
        <a:defRPr sz="2800" b="0" i="0" u="none" strike="noStrike" cap="none" spc="0" baseline="0">
          <a:ln>
            <a:noFill/>
          </a:ln>
          <a:solidFill>
            <a:srgbClr val="000000"/>
          </a:solidFill>
          <a:uFillTx/>
          <a:latin typeface="Arial"/>
          <a:ea typeface="Arial"/>
          <a:cs typeface="Arial"/>
          <a:sym typeface="Arial"/>
        </a:defRPr>
      </a:lvl6pPr>
      <a:lvl7pPr marL="0" marR="0" indent="0" algn="l" defTabSz="584200" rtl="0" latinLnBrk="0">
        <a:lnSpc>
          <a:spcPct val="120000"/>
        </a:lnSpc>
        <a:spcBef>
          <a:spcPts val="0"/>
        </a:spcBef>
        <a:spcAft>
          <a:spcPts val="0"/>
        </a:spcAft>
        <a:buClrTx/>
        <a:buSzTx/>
        <a:buFontTx/>
        <a:buNone/>
        <a:tabLst/>
        <a:defRPr sz="2800" b="0" i="0" u="none" strike="noStrike" cap="none" spc="0" baseline="0">
          <a:ln>
            <a:noFill/>
          </a:ln>
          <a:solidFill>
            <a:srgbClr val="000000"/>
          </a:solidFill>
          <a:uFillTx/>
          <a:latin typeface="Arial"/>
          <a:ea typeface="Arial"/>
          <a:cs typeface="Arial"/>
          <a:sym typeface="Arial"/>
        </a:defRPr>
      </a:lvl7pPr>
      <a:lvl8pPr marL="0" marR="0" indent="0" algn="l" defTabSz="584200" rtl="0" latinLnBrk="0">
        <a:lnSpc>
          <a:spcPct val="120000"/>
        </a:lnSpc>
        <a:spcBef>
          <a:spcPts val="0"/>
        </a:spcBef>
        <a:spcAft>
          <a:spcPts val="0"/>
        </a:spcAft>
        <a:buClrTx/>
        <a:buSzTx/>
        <a:buFontTx/>
        <a:buNone/>
        <a:tabLst/>
        <a:defRPr sz="2800" b="0" i="0" u="none" strike="noStrike" cap="none" spc="0" baseline="0">
          <a:ln>
            <a:noFill/>
          </a:ln>
          <a:solidFill>
            <a:srgbClr val="000000"/>
          </a:solidFill>
          <a:uFillTx/>
          <a:latin typeface="Arial"/>
          <a:ea typeface="Arial"/>
          <a:cs typeface="Arial"/>
          <a:sym typeface="Arial"/>
        </a:defRPr>
      </a:lvl8pPr>
      <a:lvl9pPr marL="0" marR="0" indent="0" algn="l" defTabSz="584200" rtl="0" latinLnBrk="0">
        <a:lnSpc>
          <a:spcPct val="120000"/>
        </a:lnSpc>
        <a:spcBef>
          <a:spcPts val="0"/>
        </a:spcBef>
        <a:spcAft>
          <a:spcPts val="0"/>
        </a:spcAft>
        <a:buClrTx/>
        <a:buSzTx/>
        <a:buFontTx/>
        <a:buNone/>
        <a:tabLst/>
        <a:defRPr sz="2800" b="0" i="0" u="none" strike="noStrike" cap="none" spc="0" baseline="0">
          <a:ln>
            <a:noFill/>
          </a:ln>
          <a:solidFill>
            <a:srgbClr val="000000"/>
          </a:solidFill>
          <a:uFillTx/>
          <a:latin typeface="Arial"/>
          <a:ea typeface="Arial"/>
          <a:cs typeface="Arial"/>
          <a:sym typeface="Arial"/>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1pPr>
      <a:lvl2pPr marL="0" marR="0" indent="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2pPr>
      <a:lvl3pPr marL="0" marR="0" indent="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3pPr>
      <a:lvl4pPr marL="0" marR="0" indent="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4pPr>
      <a:lvl5pPr marL="0" marR="0" indent="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5pPr>
      <a:lvl6pPr marL="0" marR="0" indent="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6pPr>
      <a:lvl7pPr marL="0" marR="0" indent="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7pPr>
      <a:lvl8pPr marL="0" marR="0" indent="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8pPr>
      <a:lvl9pPr marL="0" marR="0" indent="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9.png"/><Relationship Id="rId5" Type="http://schemas.openxmlformats.org/officeDocument/2006/relationships/image" Target="../media/image8.jpe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Shape 44"/>
          <p:cNvSpPr>
            <a:spLocks noGrp="1"/>
          </p:cNvSpPr>
          <p:nvPr>
            <p:ph type="ctrTitle"/>
          </p:nvPr>
        </p:nvSpPr>
        <p:spPr>
          <a:xfrm>
            <a:off x="1079999" y="719998"/>
            <a:ext cx="10800003" cy="3580738"/>
          </a:xfrm>
          <a:prstGeom prst="rect">
            <a:avLst/>
          </a:prstGeom>
        </p:spPr>
        <p:txBody>
          <a:bodyPr>
            <a:normAutofit fontScale="90000"/>
          </a:bodyPr>
          <a:lstStyle/>
          <a:p>
            <a:r>
              <a:rPr lang="en-US" dirty="0" smtClean="0"/>
              <a:t/>
            </a:r>
            <a:br>
              <a:rPr lang="en-US" dirty="0" smtClean="0"/>
            </a:br>
            <a:r>
              <a:rPr lang="en-US" dirty="0" smtClean="0"/>
              <a:t>ERIH PLUS</a:t>
            </a:r>
            <a:br>
              <a:rPr lang="en-US" dirty="0" smtClean="0"/>
            </a:br>
            <a:r>
              <a:rPr lang="en-US" sz="4000" b="0" dirty="0" smtClean="0"/>
              <a:t>Making the SSH visible, searchable and available</a:t>
            </a:r>
            <a:r>
              <a:rPr lang="en-GB" sz="4000" b="0" dirty="0"/>
              <a:t/>
            </a:r>
            <a:br>
              <a:rPr lang="en-GB" sz="4000" b="0" dirty="0"/>
            </a:br>
            <a:endParaRPr sz="4000" b="0" dirty="0"/>
          </a:p>
        </p:txBody>
      </p:sp>
      <p:sp>
        <p:nvSpPr>
          <p:cNvPr id="45" name="Shape 45"/>
          <p:cNvSpPr>
            <a:spLocks noGrp="1"/>
          </p:cNvSpPr>
          <p:nvPr>
            <p:ph type="subTitle" idx="1"/>
          </p:nvPr>
        </p:nvSpPr>
        <p:spPr>
          <a:xfrm>
            <a:off x="1079999" y="4228728"/>
            <a:ext cx="10800003" cy="4051274"/>
          </a:xfrm>
          <a:prstGeom prst="rect">
            <a:avLst/>
          </a:prstGeom>
        </p:spPr>
        <p:txBody>
          <a:bodyPr>
            <a:normAutofit/>
          </a:bodyPr>
          <a:lstStyle/>
          <a:p>
            <a:r>
              <a:rPr lang="en-GB" dirty="0"/>
              <a:t/>
            </a:r>
            <a:br>
              <a:rPr lang="en-GB" dirty="0"/>
            </a:br>
            <a:endParaRPr lang="nb-NO" dirty="0" smtClean="0"/>
          </a:p>
          <a:p>
            <a:endParaRPr lang="nb-NO" dirty="0"/>
          </a:p>
          <a:p>
            <a:r>
              <a:rPr lang="nb-NO" sz="3200" dirty="0" smtClean="0"/>
              <a:t>Gry </a:t>
            </a:r>
            <a:r>
              <a:rPr lang="nb-NO" sz="3200" dirty="0"/>
              <a:t>Ane Vikanes </a:t>
            </a:r>
            <a:r>
              <a:rPr lang="nb-NO" sz="3200" dirty="0" smtClean="0"/>
              <a:t>Lavik* </a:t>
            </a:r>
            <a:r>
              <a:rPr lang="nb-NO" sz="3200" dirty="0"/>
              <a:t>and Gunnar </a:t>
            </a:r>
            <a:r>
              <a:rPr lang="nb-NO" sz="3200" dirty="0" smtClean="0"/>
              <a:t>Sivertsen**</a:t>
            </a:r>
          </a:p>
          <a:p>
            <a:endParaRPr lang="nb-NO" dirty="0"/>
          </a:p>
          <a:p>
            <a:r>
              <a:rPr lang="en-GB" dirty="0" smtClean="0"/>
              <a:t>*  </a:t>
            </a:r>
            <a:r>
              <a:rPr lang="en-GB" sz="2000" dirty="0" smtClean="0"/>
              <a:t>Norwegian </a:t>
            </a:r>
            <a:r>
              <a:rPr lang="en-GB" sz="2000" dirty="0"/>
              <a:t>Centre for Research </a:t>
            </a:r>
            <a:r>
              <a:rPr lang="en-GB" sz="2000" dirty="0" smtClean="0"/>
              <a:t>Data (NSD), Bergen</a:t>
            </a:r>
          </a:p>
          <a:p>
            <a:pPr lvl="4"/>
            <a:r>
              <a:rPr lang="nb-NO" sz="2000" dirty="0" smtClean="0"/>
              <a:t>** Nordic </a:t>
            </a:r>
            <a:r>
              <a:rPr lang="en-GB" sz="2000" dirty="0" smtClean="0"/>
              <a:t>Institute</a:t>
            </a:r>
            <a:r>
              <a:rPr lang="nb-NO" sz="2000" dirty="0" smtClean="0"/>
              <a:t> for Studies in </a:t>
            </a:r>
            <a:r>
              <a:rPr lang="nb-NO" sz="2000" dirty="0" err="1" smtClean="0"/>
              <a:t>Innovation</a:t>
            </a:r>
            <a:r>
              <a:rPr lang="nb-NO" sz="2000" dirty="0" smtClean="0"/>
              <a:t>, Research and  </a:t>
            </a:r>
            <a:r>
              <a:rPr lang="nb-NO" sz="2000" dirty="0" err="1" smtClean="0"/>
              <a:t>Education</a:t>
            </a:r>
            <a:r>
              <a:rPr lang="nb-NO" sz="2000" dirty="0" smtClean="0"/>
              <a:t> (NIFU), Oslo</a:t>
            </a:r>
            <a:endParaRPr lang="en-GB" sz="2000" dirty="0"/>
          </a:p>
          <a:p>
            <a:endParaRPr lang="en-GB" dirty="0"/>
          </a:p>
          <a:p>
            <a:endParaRPr dirty="0"/>
          </a:p>
        </p:txBody>
      </p:sp>
      <p:sp>
        <p:nvSpPr>
          <p:cNvPr id="46" name="Shape 46"/>
          <p:cNvSpPr/>
          <p:nvPr/>
        </p:nvSpPr>
        <p:spPr>
          <a:xfrm>
            <a:off x="11989606" y="9434000"/>
            <a:ext cx="758540" cy="2540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lgn="l" defTabSz="457200">
              <a:defRPr sz="1000"/>
            </a:lvl1pPr>
          </a:lstStyle>
          <a:p>
            <a:r>
              <a:t>NSD©2016</a:t>
            </a:r>
          </a:p>
        </p:txBody>
      </p:sp>
      <p:pic>
        <p:nvPicPr>
          <p:cNvPr id="5" name="Bild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10912" y="8765233"/>
            <a:ext cx="1419422" cy="477390"/>
          </a:xfrm>
          <a:prstGeom prst="rect">
            <a:avLst/>
          </a:prstGeom>
          <a:noFill/>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endParaRPr lang="en-US"/>
          </a:p>
        </p:txBody>
      </p:sp>
      <p:sp>
        <p:nvSpPr>
          <p:cNvPr id="3" name="Plassholder for tekst 2"/>
          <p:cNvSpPr>
            <a:spLocks noGrp="1"/>
          </p:cNvSpPr>
          <p:nvPr>
            <p:ph type="body" idx="1"/>
          </p:nvPr>
        </p:nvSpPr>
        <p:spPr/>
        <p:txBody>
          <a:bodyPr/>
          <a:lstStyle/>
          <a:p>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6" y="0"/>
            <a:ext cx="15069825" cy="94771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71046003"/>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normAutofit/>
          </a:bodyPr>
          <a:lstStyle/>
          <a:p>
            <a:pPr eaLnBrk="1" hangingPunct="1"/>
            <a:r>
              <a:rPr lang="en-GB" sz="4400" b="1" noProof="0" dirty="0" smtClean="0">
                <a:solidFill>
                  <a:schemeClr val="tx1"/>
                </a:solidFill>
              </a:rPr>
              <a:t>General description of ERIH </a:t>
            </a:r>
            <a:r>
              <a:rPr lang="en-GB" sz="4400" b="1" noProof="0" dirty="0" smtClean="0">
                <a:solidFill>
                  <a:schemeClr val="accent5"/>
                </a:solidFill>
              </a:rPr>
              <a:t>PLUS</a:t>
            </a:r>
          </a:p>
        </p:txBody>
      </p:sp>
      <p:sp>
        <p:nvSpPr>
          <p:cNvPr id="35843" name="Rectangle 3"/>
          <p:cNvSpPr>
            <a:spLocks noGrp="1" noChangeArrowheads="1"/>
          </p:cNvSpPr>
          <p:nvPr>
            <p:ph type="body" idx="1"/>
          </p:nvPr>
        </p:nvSpPr>
        <p:spPr>
          <a:xfrm>
            <a:off x="813768" y="1924472"/>
            <a:ext cx="11233248" cy="7576131"/>
          </a:xfrm>
          <a:solidFill>
            <a:schemeClr val="bg1"/>
          </a:solidFill>
          <a:ln w="12700">
            <a:solidFill>
              <a:srgbClr val="C00000"/>
            </a:solidFill>
          </a:ln>
        </p:spPr>
        <p:txBody>
          <a:bodyPr/>
          <a:lstStyle/>
          <a:p>
            <a:pPr marL="457200" indent="-457200" eaLnBrk="1" hangingPunct="1">
              <a:buFont typeface="Arial" panose="020B0604020202020204" pitchFamily="34" charset="0"/>
              <a:buChar char="•"/>
              <a:defRPr/>
            </a:pPr>
            <a:r>
              <a:rPr lang="en-US" dirty="0"/>
              <a:t>Created and developed by the Standing Committee for the </a:t>
            </a:r>
            <a:r>
              <a:rPr lang="en-US" b="1" dirty="0"/>
              <a:t>Humanities</a:t>
            </a:r>
            <a:r>
              <a:rPr lang="en-US" dirty="0"/>
              <a:t> (SCH) of the </a:t>
            </a:r>
            <a:r>
              <a:rPr lang="en-US" b="1" dirty="0"/>
              <a:t>European Science Foundation </a:t>
            </a:r>
            <a:r>
              <a:rPr lang="en-US" dirty="0"/>
              <a:t>(ESF).</a:t>
            </a:r>
          </a:p>
          <a:p>
            <a:pPr marL="457200" indent="-457200" eaLnBrk="1" hangingPunct="1">
              <a:buFont typeface="Arial" panose="020B0604020202020204" pitchFamily="34" charset="0"/>
              <a:buChar char="•"/>
              <a:defRPr/>
            </a:pPr>
            <a:r>
              <a:rPr lang="en-US" dirty="0"/>
              <a:t>Continues as The European Reference Index for the </a:t>
            </a:r>
            <a:r>
              <a:rPr lang="en-US" b="1" dirty="0"/>
              <a:t>Humanities and the Social Sciences </a:t>
            </a:r>
            <a:r>
              <a:rPr lang="en-US" dirty="0"/>
              <a:t>(ERIH PLUS)</a:t>
            </a:r>
          </a:p>
          <a:p>
            <a:pPr marL="457200" indent="-457200" eaLnBrk="1" hangingPunct="1">
              <a:buFont typeface="Arial" panose="020B0604020202020204" pitchFamily="34" charset="0"/>
              <a:buChar char="•"/>
              <a:defRPr/>
            </a:pPr>
            <a:r>
              <a:rPr lang="en-US" dirty="0"/>
              <a:t>Aims to increase the visibility of the humanities and the social sciences by providing an </a:t>
            </a:r>
            <a:r>
              <a:rPr lang="en-US" b="1" dirty="0"/>
              <a:t>international infrastructure </a:t>
            </a:r>
            <a:r>
              <a:rPr lang="en-US" dirty="0"/>
              <a:t>for a comprehensive bibliographic coverage of the scholarly communication and publishing in the fields. </a:t>
            </a:r>
          </a:p>
          <a:p>
            <a:pPr marL="457200" indent="-457200" eaLnBrk="1" hangingPunct="1">
              <a:buFont typeface="Arial" panose="020B0604020202020204" pitchFamily="34" charset="0"/>
              <a:buChar char="•"/>
              <a:defRPr/>
            </a:pPr>
            <a:r>
              <a:rPr lang="en-US" dirty="0"/>
              <a:t>A </a:t>
            </a:r>
            <a:r>
              <a:rPr lang="en-US" b="1" dirty="0"/>
              <a:t>well-defined, standardized and dynamic register of scholarly journals </a:t>
            </a:r>
            <a:r>
              <a:rPr lang="en-US" dirty="0"/>
              <a:t>is already up and running. </a:t>
            </a:r>
          </a:p>
          <a:p>
            <a:pPr marL="457200" indent="-457200" eaLnBrk="1" hangingPunct="1">
              <a:buFont typeface="Arial" panose="020B0604020202020204" pitchFamily="34" charset="0"/>
              <a:buChar char="•"/>
              <a:defRPr/>
            </a:pPr>
            <a:r>
              <a:rPr lang="en-US" dirty="0"/>
              <a:t>Covers so far 7,500 journals in all European languages. The journals must correspond to </a:t>
            </a:r>
            <a:r>
              <a:rPr lang="en-US" b="1" dirty="0"/>
              <a:t>six verifiable criteria</a:t>
            </a:r>
            <a:r>
              <a:rPr lang="en-US" dirty="0"/>
              <a:t>. </a:t>
            </a:r>
          </a:p>
          <a:p>
            <a:pPr>
              <a:defRPr/>
            </a:pPr>
            <a:endParaRPr lang="en-US" dirty="0" smtClean="0"/>
          </a:p>
          <a:p>
            <a:pPr marL="650230" indent="-650230">
              <a:buFont typeface="+mj-lt"/>
              <a:buAutoNum type="arabicPeriod"/>
              <a:defRPr/>
            </a:pPr>
            <a:endParaRPr lang="en-US" dirty="0" smtClean="0"/>
          </a:p>
          <a:p>
            <a:pPr marL="650230" indent="-650230">
              <a:buFont typeface="+mj-lt"/>
              <a:buAutoNum type="arabicPeriod"/>
              <a:defRPr/>
            </a:pPr>
            <a:endParaRPr lang="en-US" dirty="0"/>
          </a:p>
        </p:txBody>
      </p:sp>
    </p:spTree>
    <p:extLst>
      <p:ext uri="{BB962C8B-B14F-4D97-AF65-F5344CB8AC3E}">
        <p14:creationId xmlns:p14="http://schemas.microsoft.com/office/powerpoint/2010/main" val="15076796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525737" y="719999"/>
            <a:ext cx="12169352" cy="916442"/>
          </a:xfrm>
        </p:spPr>
        <p:txBody>
          <a:bodyPr>
            <a:normAutofit/>
          </a:bodyPr>
          <a:lstStyle/>
          <a:p>
            <a:pPr eaLnBrk="1" hangingPunct="1"/>
            <a:r>
              <a:rPr lang="en-GB" sz="4400" b="1" noProof="0" dirty="0" smtClean="0">
                <a:solidFill>
                  <a:schemeClr val="tx1"/>
                </a:solidFill>
              </a:rPr>
              <a:t>Relevance for </a:t>
            </a:r>
            <a:r>
              <a:rPr lang="en-GB" sz="4400" b="1" noProof="0" dirty="0" err="1" smtClean="0">
                <a:solidFill>
                  <a:schemeClr val="accent5"/>
                </a:solidFill>
              </a:rPr>
              <a:t>euroCRIS</a:t>
            </a:r>
            <a:r>
              <a:rPr lang="en-GB" sz="4400" b="1" noProof="0" dirty="0" smtClean="0">
                <a:solidFill>
                  <a:schemeClr val="accent5"/>
                </a:solidFill>
              </a:rPr>
              <a:t> </a:t>
            </a:r>
            <a:r>
              <a:rPr lang="en-GB" sz="4400" b="1" noProof="0" dirty="0" smtClean="0">
                <a:solidFill>
                  <a:schemeClr val="tx1"/>
                </a:solidFill>
              </a:rPr>
              <a:t>and CRIS in general</a:t>
            </a:r>
            <a:endParaRPr lang="en-GB" sz="4400" b="1" noProof="0" dirty="0" smtClean="0">
              <a:solidFill>
                <a:schemeClr val="accent5"/>
              </a:solidFill>
            </a:endParaRPr>
          </a:p>
        </p:txBody>
      </p:sp>
      <p:sp>
        <p:nvSpPr>
          <p:cNvPr id="35843" name="Rectangle 3"/>
          <p:cNvSpPr>
            <a:spLocks noGrp="1" noChangeArrowheads="1"/>
          </p:cNvSpPr>
          <p:nvPr>
            <p:ph type="body" idx="1"/>
          </p:nvPr>
        </p:nvSpPr>
        <p:spPr>
          <a:xfrm>
            <a:off x="813768" y="1924472"/>
            <a:ext cx="11233248" cy="7576131"/>
          </a:xfrm>
          <a:solidFill>
            <a:schemeClr val="bg1"/>
          </a:solidFill>
          <a:ln w="12700">
            <a:solidFill>
              <a:srgbClr val="C00000"/>
            </a:solidFill>
          </a:ln>
        </p:spPr>
        <p:txBody>
          <a:bodyPr/>
          <a:lstStyle/>
          <a:p>
            <a:pPr marL="457200" indent="-457200" eaLnBrk="1" hangingPunct="1">
              <a:buFont typeface="Arial" panose="020B0604020202020204" pitchFamily="34" charset="0"/>
              <a:buChar char="•"/>
              <a:defRPr/>
            </a:pPr>
            <a:endParaRPr lang="en-US" dirty="0" smtClean="0"/>
          </a:p>
          <a:p>
            <a:pPr marL="457200" indent="-457200" eaLnBrk="1" hangingPunct="1">
              <a:buFont typeface="Arial" panose="020B0604020202020204" pitchFamily="34" charset="0"/>
              <a:buChar char="•"/>
              <a:defRPr/>
            </a:pPr>
            <a:r>
              <a:rPr lang="en-US" dirty="0" smtClean="0"/>
              <a:t>The ERIH PLUS register of journals provides a basis for </a:t>
            </a:r>
            <a:r>
              <a:rPr lang="en-US" b="1" dirty="0" smtClean="0"/>
              <a:t>standardizing</a:t>
            </a:r>
            <a:r>
              <a:rPr lang="en-US" dirty="0" smtClean="0"/>
              <a:t> the bibliographic data and making them </a:t>
            </a:r>
            <a:r>
              <a:rPr lang="en-US" b="1" dirty="0" smtClean="0"/>
              <a:t>available</a:t>
            </a:r>
            <a:r>
              <a:rPr lang="en-US" dirty="0" smtClean="0"/>
              <a:t> and </a:t>
            </a:r>
            <a:r>
              <a:rPr lang="en-US" b="1" dirty="0" smtClean="0"/>
              <a:t>comparable</a:t>
            </a:r>
            <a:r>
              <a:rPr lang="en-US" dirty="0" smtClean="0"/>
              <a:t> across different CRIS systems.</a:t>
            </a:r>
            <a:endParaRPr lang="en-US" dirty="0"/>
          </a:p>
          <a:p>
            <a:pPr marL="457200" indent="-457200" eaLnBrk="1" hangingPunct="1">
              <a:buFont typeface="Arial" panose="020B0604020202020204" pitchFamily="34" charset="0"/>
              <a:buChar char="•"/>
              <a:defRPr/>
            </a:pPr>
            <a:endParaRPr lang="en-US" dirty="0" smtClean="0"/>
          </a:p>
          <a:p>
            <a:pPr marL="457200" indent="-457200" eaLnBrk="1" hangingPunct="1">
              <a:buFont typeface="Arial" panose="020B0604020202020204" pitchFamily="34" charset="0"/>
              <a:buChar char="•"/>
              <a:defRPr/>
            </a:pPr>
            <a:endParaRPr lang="en-US" dirty="0"/>
          </a:p>
          <a:p>
            <a:pPr marL="457200" indent="-457200" eaLnBrk="1" hangingPunct="1">
              <a:buFont typeface="Arial" panose="020B0604020202020204" pitchFamily="34" charset="0"/>
              <a:buChar char="•"/>
              <a:defRPr/>
            </a:pPr>
            <a:endParaRPr lang="en-US" dirty="0" smtClean="0"/>
          </a:p>
          <a:p>
            <a:pPr marL="457200" indent="-457200" eaLnBrk="1" hangingPunct="1">
              <a:buFont typeface="Arial" panose="020B0604020202020204" pitchFamily="34" charset="0"/>
              <a:buChar char="•"/>
              <a:defRPr/>
            </a:pPr>
            <a:endParaRPr lang="en-US" dirty="0" smtClean="0"/>
          </a:p>
          <a:p>
            <a:pPr marL="457200" indent="-457200" eaLnBrk="1" hangingPunct="1">
              <a:buFont typeface="Arial" panose="020B0604020202020204" pitchFamily="34" charset="0"/>
              <a:buChar char="•"/>
              <a:defRPr/>
            </a:pPr>
            <a:r>
              <a:rPr lang="en-US" dirty="0" smtClean="0"/>
              <a:t>A </a:t>
            </a:r>
            <a:r>
              <a:rPr lang="en-US" b="1" dirty="0"/>
              <a:t>well-defined, standardized and dynamic register of scholarly journals </a:t>
            </a:r>
            <a:r>
              <a:rPr lang="en-US" dirty="0"/>
              <a:t>is already up and running. </a:t>
            </a:r>
          </a:p>
          <a:p>
            <a:pPr marL="457200" indent="-457200" eaLnBrk="1" hangingPunct="1">
              <a:buFont typeface="Arial" panose="020B0604020202020204" pitchFamily="34" charset="0"/>
              <a:buChar char="•"/>
              <a:defRPr/>
            </a:pPr>
            <a:r>
              <a:rPr lang="en-US" dirty="0"/>
              <a:t>Covers so far 7,500 journals in all European languages. The journals must correspond to </a:t>
            </a:r>
            <a:r>
              <a:rPr lang="en-US" b="1" dirty="0"/>
              <a:t>six verifiable criteria</a:t>
            </a:r>
            <a:r>
              <a:rPr lang="en-US" dirty="0"/>
              <a:t>. </a:t>
            </a:r>
          </a:p>
          <a:p>
            <a:pPr>
              <a:defRPr/>
            </a:pPr>
            <a:endParaRPr lang="en-US" dirty="0" smtClean="0"/>
          </a:p>
          <a:p>
            <a:pPr marL="650230" indent="-650230">
              <a:buFont typeface="+mj-lt"/>
              <a:buAutoNum type="arabicPeriod"/>
              <a:defRPr/>
            </a:pPr>
            <a:endParaRPr lang="en-US" dirty="0" smtClean="0"/>
          </a:p>
          <a:p>
            <a:pPr marL="650230" indent="-650230">
              <a:buFont typeface="+mj-lt"/>
              <a:buAutoNum type="arabicPeriod"/>
              <a:defRPr/>
            </a:pPr>
            <a:endParaRPr lang="en-US" dirty="0"/>
          </a:p>
        </p:txBody>
      </p:sp>
    </p:spTree>
    <p:extLst>
      <p:ext uri="{BB962C8B-B14F-4D97-AF65-F5344CB8AC3E}">
        <p14:creationId xmlns:p14="http://schemas.microsoft.com/office/powerpoint/2010/main" val="10028407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525737" y="719999"/>
            <a:ext cx="12169352" cy="916442"/>
          </a:xfrm>
        </p:spPr>
        <p:txBody>
          <a:bodyPr>
            <a:normAutofit/>
          </a:bodyPr>
          <a:lstStyle/>
          <a:p>
            <a:pPr eaLnBrk="1" hangingPunct="1"/>
            <a:r>
              <a:rPr lang="en-GB" sz="4400" b="1" noProof="0" dirty="0" smtClean="0">
                <a:solidFill>
                  <a:schemeClr val="tx1"/>
                </a:solidFill>
              </a:rPr>
              <a:t>From ERIH to ERIH </a:t>
            </a:r>
            <a:r>
              <a:rPr lang="en-GB" sz="4400" b="1" noProof="0" dirty="0" smtClean="0">
                <a:solidFill>
                  <a:schemeClr val="accent5"/>
                </a:solidFill>
              </a:rPr>
              <a:t>PLUS</a:t>
            </a:r>
          </a:p>
        </p:txBody>
      </p:sp>
      <p:sp>
        <p:nvSpPr>
          <p:cNvPr id="35843" name="Rectangle 3"/>
          <p:cNvSpPr>
            <a:spLocks noGrp="1" noChangeArrowheads="1"/>
          </p:cNvSpPr>
          <p:nvPr>
            <p:ph type="body" idx="1"/>
          </p:nvPr>
        </p:nvSpPr>
        <p:spPr>
          <a:xfrm>
            <a:off x="813768" y="1924472"/>
            <a:ext cx="11233248" cy="7576131"/>
          </a:xfrm>
          <a:solidFill>
            <a:schemeClr val="bg1"/>
          </a:solidFill>
          <a:ln w="12700">
            <a:solidFill>
              <a:srgbClr val="C00000"/>
            </a:solidFill>
          </a:ln>
        </p:spPr>
        <p:txBody>
          <a:bodyPr/>
          <a:lstStyle/>
          <a:p>
            <a:pPr marL="457200" indent="-457200" eaLnBrk="1" hangingPunct="1">
              <a:buFont typeface="Arial" panose="020B0604020202020204" pitchFamily="34" charset="0"/>
              <a:buChar char="•"/>
              <a:defRPr/>
            </a:pPr>
            <a:endParaRPr lang="en-US" dirty="0" smtClean="0"/>
          </a:p>
          <a:p>
            <a:pPr marL="457200" indent="-457200" eaLnBrk="1" hangingPunct="1">
              <a:buFont typeface="Arial" panose="020B0604020202020204" pitchFamily="34" charset="0"/>
              <a:buChar char="•"/>
              <a:defRPr/>
            </a:pPr>
            <a:r>
              <a:rPr lang="en-US" dirty="0"/>
              <a:t>Now includes the </a:t>
            </a:r>
            <a:r>
              <a:rPr lang="en-US" b="1" dirty="0"/>
              <a:t>social sciences </a:t>
            </a:r>
            <a:r>
              <a:rPr lang="en-US" dirty="0"/>
              <a:t>as well as the humanities.</a:t>
            </a:r>
          </a:p>
          <a:p>
            <a:pPr marL="457200" indent="-457200" eaLnBrk="1" hangingPunct="1">
              <a:buFont typeface="Arial" panose="020B0604020202020204" pitchFamily="34" charset="0"/>
              <a:buChar char="•"/>
              <a:defRPr/>
            </a:pPr>
            <a:r>
              <a:rPr lang="en-US" dirty="0"/>
              <a:t>Journals are not ranked any more (A, B, C). Instead, more </a:t>
            </a:r>
            <a:r>
              <a:rPr lang="en-US" b="1" dirty="0"/>
              <a:t>objective criteria</a:t>
            </a:r>
            <a:r>
              <a:rPr lang="en-US" dirty="0"/>
              <a:t> for inclusion have been established. </a:t>
            </a:r>
          </a:p>
          <a:p>
            <a:pPr marL="457200" indent="-457200" eaLnBrk="1" hangingPunct="1">
              <a:buFont typeface="Arial" panose="020B0604020202020204" pitchFamily="34" charset="0"/>
              <a:buChar char="•"/>
              <a:defRPr/>
            </a:pPr>
            <a:r>
              <a:rPr lang="en-US" dirty="0"/>
              <a:t>The register has become </a:t>
            </a:r>
            <a:r>
              <a:rPr lang="en-US" b="1" dirty="0"/>
              <a:t>dynamic</a:t>
            </a:r>
            <a:r>
              <a:rPr lang="en-US" dirty="0"/>
              <a:t>. Additions can be proposed at any </a:t>
            </a:r>
            <a:r>
              <a:rPr lang="en-US" dirty="0" smtClean="0"/>
              <a:t>time:</a:t>
            </a:r>
            <a:endParaRPr lang="en-US" dirty="0"/>
          </a:p>
          <a:p>
            <a:pPr>
              <a:defRPr/>
            </a:pPr>
            <a:endParaRPr lang="en-US" dirty="0" smtClean="0"/>
          </a:p>
          <a:p>
            <a:pPr marL="650230" indent="-650230">
              <a:buFont typeface="+mj-lt"/>
              <a:buAutoNum type="arabicPeriod"/>
              <a:defRPr/>
            </a:pPr>
            <a:endParaRPr lang="en-US" dirty="0" smtClean="0"/>
          </a:p>
          <a:p>
            <a:pPr marL="650230" indent="-650230">
              <a:buFont typeface="+mj-lt"/>
              <a:buAutoNum type="arabicPeriod"/>
              <a:defRPr/>
            </a:pPr>
            <a:endParaRPr lang="en-US" dirty="0"/>
          </a:p>
        </p:txBody>
      </p:sp>
      <p:pic>
        <p:nvPicPr>
          <p:cNvPr id="4" name="Bild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22080" y="4876800"/>
            <a:ext cx="10198049" cy="4779002"/>
          </a:xfrm>
          <a:prstGeom prst="rect">
            <a:avLst/>
          </a:prstGeom>
          <a:ln>
            <a:solidFill>
              <a:schemeClr val="tx1"/>
            </a:solidFill>
          </a:ln>
        </p:spPr>
      </p:pic>
    </p:spTree>
    <p:extLst>
      <p:ext uri="{BB962C8B-B14F-4D97-AF65-F5344CB8AC3E}">
        <p14:creationId xmlns:p14="http://schemas.microsoft.com/office/powerpoint/2010/main" val="18973037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525737" y="719999"/>
            <a:ext cx="12169352" cy="916442"/>
          </a:xfrm>
        </p:spPr>
        <p:txBody>
          <a:bodyPr>
            <a:normAutofit/>
          </a:bodyPr>
          <a:lstStyle/>
          <a:p>
            <a:pPr eaLnBrk="1" hangingPunct="1"/>
            <a:r>
              <a:rPr lang="en-GB" sz="4400" b="1" noProof="0" dirty="0" smtClean="0">
                <a:solidFill>
                  <a:schemeClr val="tx1"/>
                </a:solidFill>
              </a:rPr>
              <a:t>Criteria for inclusion</a:t>
            </a:r>
            <a:endParaRPr lang="en-GB" sz="4400" b="1" noProof="0" dirty="0" smtClean="0">
              <a:solidFill>
                <a:schemeClr val="accent5"/>
              </a:solidFill>
            </a:endParaRPr>
          </a:p>
        </p:txBody>
      </p:sp>
      <p:sp>
        <p:nvSpPr>
          <p:cNvPr id="35843" name="Rectangle 3"/>
          <p:cNvSpPr>
            <a:spLocks noGrp="1" noChangeArrowheads="1"/>
          </p:cNvSpPr>
          <p:nvPr>
            <p:ph type="body" idx="1"/>
          </p:nvPr>
        </p:nvSpPr>
        <p:spPr>
          <a:xfrm>
            <a:off x="381720" y="1924472"/>
            <a:ext cx="12457383" cy="7576131"/>
          </a:xfrm>
          <a:solidFill>
            <a:schemeClr val="bg1"/>
          </a:solidFill>
          <a:ln w="12700">
            <a:solidFill>
              <a:srgbClr val="C00000"/>
            </a:solidFill>
          </a:ln>
        </p:spPr>
        <p:txBody>
          <a:bodyPr>
            <a:normAutofit/>
          </a:bodyPr>
          <a:lstStyle/>
          <a:p>
            <a:pPr marL="457200" indent="-457200" eaLnBrk="1" hangingPunct="1">
              <a:buFont typeface="Arial" panose="020B0604020202020204" pitchFamily="34" charset="0"/>
              <a:buChar char="•"/>
              <a:defRPr/>
            </a:pPr>
            <a:endParaRPr lang="en-US" dirty="0" smtClean="0"/>
          </a:p>
          <a:p>
            <a:pPr marL="457200" lvl="2" indent="-457200">
              <a:buFont typeface="+mj-lt"/>
              <a:buAutoNum type="arabicPeriod"/>
              <a:defRPr/>
            </a:pPr>
            <a:r>
              <a:rPr lang="en-US" sz="3200" dirty="0"/>
              <a:t>Explicit procedures for external peer review.</a:t>
            </a:r>
          </a:p>
          <a:p>
            <a:pPr marL="457200" lvl="2" indent="-457200">
              <a:buFont typeface="+mj-lt"/>
              <a:buAutoNum type="arabicPeriod"/>
              <a:defRPr/>
            </a:pPr>
            <a:r>
              <a:rPr lang="en-US" sz="3200" dirty="0"/>
              <a:t>Academic editorial board, with members affiliated with universities or other independent research organizations. </a:t>
            </a:r>
          </a:p>
          <a:p>
            <a:pPr marL="457200" lvl="2" indent="-457200">
              <a:buFont typeface="+mj-lt"/>
              <a:buAutoNum type="arabicPeriod"/>
              <a:defRPr/>
            </a:pPr>
            <a:r>
              <a:rPr lang="en-US" sz="3200" dirty="0"/>
              <a:t>Valid ISSN code, confirmed by the international ISSN register.</a:t>
            </a:r>
          </a:p>
          <a:p>
            <a:pPr marL="457200" lvl="2" indent="-457200">
              <a:buFont typeface="+mj-lt"/>
              <a:buAutoNum type="arabicPeriod"/>
              <a:defRPr/>
            </a:pPr>
            <a:r>
              <a:rPr lang="en-US" sz="3200" dirty="0"/>
              <a:t>All original articles should be accompanied by abstracts in English and/or another international language relevant for the field. </a:t>
            </a:r>
          </a:p>
          <a:p>
            <a:pPr marL="457200" lvl="2" indent="-457200">
              <a:buFont typeface="+mj-lt"/>
              <a:buAutoNum type="arabicPeriod"/>
              <a:defRPr/>
            </a:pPr>
            <a:r>
              <a:rPr lang="en-US" sz="3200" dirty="0"/>
              <a:t>Information about the affiliations and addresses of the authors should be published for each article.</a:t>
            </a:r>
          </a:p>
          <a:p>
            <a:pPr marL="457200" lvl="2" indent="-457200">
              <a:buFont typeface="+mj-lt"/>
              <a:buAutoNum type="arabicPeriod"/>
              <a:defRPr/>
            </a:pPr>
            <a:r>
              <a:rPr lang="en-US" sz="3200" dirty="0"/>
              <a:t>Minimum national level: No more than two thirds of the authors published in the journal are from the same institution.</a:t>
            </a:r>
          </a:p>
          <a:p>
            <a:pPr>
              <a:defRPr/>
            </a:pPr>
            <a:endParaRPr lang="en-US" dirty="0" smtClean="0"/>
          </a:p>
          <a:p>
            <a:pPr marL="650230" indent="-650230">
              <a:buFont typeface="+mj-lt"/>
              <a:buAutoNum type="arabicPeriod"/>
              <a:defRPr/>
            </a:pPr>
            <a:endParaRPr lang="en-US" dirty="0" smtClean="0"/>
          </a:p>
          <a:p>
            <a:pPr marL="650230" indent="-650230">
              <a:buFont typeface="+mj-lt"/>
              <a:buAutoNum type="arabicPeriod"/>
              <a:defRPr/>
            </a:pPr>
            <a:endParaRPr lang="en-US" dirty="0"/>
          </a:p>
        </p:txBody>
      </p:sp>
    </p:spTree>
    <p:extLst>
      <p:ext uri="{BB962C8B-B14F-4D97-AF65-F5344CB8AC3E}">
        <p14:creationId xmlns:p14="http://schemas.microsoft.com/office/powerpoint/2010/main" val="10051449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525737" y="719999"/>
            <a:ext cx="12169352" cy="916442"/>
          </a:xfrm>
        </p:spPr>
        <p:txBody>
          <a:bodyPr>
            <a:normAutofit/>
          </a:bodyPr>
          <a:lstStyle/>
          <a:p>
            <a:pPr eaLnBrk="1" hangingPunct="1"/>
            <a:r>
              <a:rPr lang="en-GB" sz="4400" b="1" noProof="0" dirty="0" smtClean="0">
                <a:solidFill>
                  <a:schemeClr val="tx1"/>
                </a:solidFill>
              </a:rPr>
              <a:t>Project organization</a:t>
            </a:r>
            <a:endParaRPr lang="en-GB" sz="4400" b="1" noProof="0" dirty="0" smtClean="0">
              <a:solidFill>
                <a:schemeClr val="accent5"/>
              </a:solidFill>
            </a:endParaRPr>
          </a:p>
        </p:txBody>
      </p:sp>
      <p:sp>
        <p:nvSpPr>
          <p:cNvPr id="35843" name="Rectangle 3"/>
          <p:cNvSpPr>
            <a:spLocks noGrp="1" noChangeArrowheads="1"/>
          </p:cNvSpPr>
          <p:nvPr>
            <p:ph type="body" idx="1"/>
          </p:nvPr>
        </p:nvSpPr>
        <p:spPr>
          <a:xfrm>
            <a:off x="381720" y="1924472"/>
            <a:ext cx="12457383" cy="7576131"/>
          </a:xfrm>
          <a:solidFill>
            <a:schemeClr val="bg1"/>
          </a:solidFill>
          <a:ln w="12700">
            <a:solidFill>
              <a:srgbClr val="C00000"/>
            </a:solidFill>
          </a:ln>
        </p:spPr>
        <p:txBody>
          <a:bodyPr>
            <a:normAutofit/>
          </a:bodyPr>
          <a:lstStyle/>
          <a:p>
            <a:pPr marL="457200" indent="-457200" eaLnBrk="1" hangingPunct="1">
              <a:buFont typeface="Arial" panose="020B0604020202020204" pitchFamily="34" charset="0"/>
              <a:buChar char="•"/>
              <a:defRPr/>
            </a:pPr>
            <a:endParaRPr lang="en-US" dirty="0" smtClean="0"/>
          </a:p>
          <a:p>
            <a:pPr marL="457200" indent="-457200">
              <a:buFont typeface="Arial" panose="020B0604020202020204" pitchFamily="34" charset="0"/>
              <a:buChar char="•"/>
            </a:pPr>
            <a:r>
              <a:rPr lang="en-GB" b="1" dirty="0" smtClean="0"/>
              <a:t>Daily activity: </a:t>
            </a:r>
            <a:r>
              <a:rPr lang="en-GB" dirty="0" smtClean="0"/>
              <a:t>Submissions are reviewed continuously and checked according to formal </a:t>
            </a:r>
            <a:r>
              <a:rPr lang="en-GB" dirty="0"/>
              <a:t>criteria</a:t>
            </a:r>
          </a:p>
          <a:p>
            <a:pPr marL="457200" indent="-457200">
              <a:buFont typeface="Arial" panose="020B0604020202020204" pitchFamily="34" charset="0"/>
              <a:buChar char="•"/>
            </a:pPr>
            <a:r>
              <a:rPr lang="en-GB" dirty="0" smtClean="0"/>
              <a:t>Advice </a:t>
            </a:r>
            <a:r>
              <a:rPr lang="en-GB" dirty="0"/>
              <a:t>is sought from appointed </a:t>
            </a:r>
            <a:r>
              <a:rPr lang="en-GB" b="1" dirty="0"/>
              <a:t>National Experts</a:t>
            </a:r>
            <a:r>
              <a:rPr lang="en-GB" dirty="0"/>
              <a:t>, if needed.</a:t>
            </a:r>
          </a:p>
          <a:p>
            <a:pPr marL="457200" indent="-457200">
              <a:buFont typeface="Arial" panose="020B0604020202020204" pitchFamily="34" charset="0"/>
              <a:buChar char="•"/>
            </a:pPr>
            <a:r>
              <a:rPr lang="en-GB" dirty="0" smtClean="0"/>
              <a:t>An </a:t>
            </a:r>
            <a:r>
              <a:rPr lang="en-GB" b="1" dirty="0" smtClean="0"/>
              <a:t>International Advisory </a:t>
            </a:r>
            <a:r>
              <a:rPr lang="en-GB" b="1" dirty="0"/>
              <a:t>Group </a:t>
            </a:r>
            <a:r>
              <a:rPr lang="en-GB" dirty="0" smtClean="0"/>
              <a:t>provides expert guidance on </a:t>
            </a:r>
            <a:r>
              <a:rPr lang="en-GB" dirty="0"/>
              <a:t>strategy and principal matters </a:t>
            </a:r>
          </a:p>
          <a:p>
            <a:pPr>
              <a:defRPr/>
            </a:pPr>
            <a:endParaRPr lang="en-US" dirty="0" smtClean="0"/>
          </a:p>
          <a:p>
            <a:pPr marL="650230" indent="-650230">
              <a:buFont typeface="+mj-lt"/>
              <a:buAutoNum type="arabicPeriod"/>
              <a:defRPr/>
            </a:pPr>
            <a:endParaRPr lang="en-US" dirty="0" smtClean="0"/>
          </a:p>
          <a:p>
            <a:pPr marL="650230" indent="-650230">
              <a:buFont typeface="+mj-lt"/>
              <a:buAutoNum type="arabicPeriod"/>
              <a:defRPr/>
            </a:pPr>
            <a:endParaRPr lang="en-US" dirty="0"/>
          </a:p>
        </p:txBody>
      </p:sp>
    </p:spTree>
    <p:extLst>
      <p:ext uri="{BB962C8B-B14F-4D97-AF65-F5344CB8AC3E}">
        <p14:creationId xmlns:p14="http://schemas.microsoft.com/office/powerpoint/2010/main" val="35079055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525736" y="202616"/>
            <a:ext cx="12169352" cy="916442"/>
          </a:xfrm>
        </p:spPr>
        <p:txBody>
          <a:bodyPr>
            <a:normAutofit/>
          </a:bodyPr>
          <a:lstStyle/>
          <a:p>
            <a:pPr eaLnBrk="1" hangingPunct="1"/>
            <a:r>
              <a:rPr lang="en-GB" sz="4400" dirty="0" smtClean="0">
                <a:solidFill>
                  <a:schemeClr val="tx1"/>
                </a:solidFill>
              </a:rPr>
              <a:t>The International Advisory Group</a:t>
            </a:r>
            <a:endParaRPr lang="en-GB" sz="4400" b="1" noProof="0" dirty="0" smtClean="0">
              <a:solidFill>
                <a:schemeClr val="accent5"/>
              </a:solidFill>
            </a:endParaRPr>
          </a:p>
        </p:txBody>
      </p:sp>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536" y="1203421"/>
            <a:ext cx="2395237" cy="321149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6"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67868" y="1711100"/>
            <a:ext cx="2160240" cy="324036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7" name="Picture 7" descr="https://assets.weforum.org/sf_account/image/small_HgjjOOqqwkbRg06dFecYH6_E0E20DbfoZkjcMO2YUDE.jpe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08179" y="2519282"/>
            <a:ext cx="2127122" cy="269232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8" name="Picture 4" descr="C:\Users\gal\Pictures\nsd\Claudia_Sarrico.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70014" y="2293589"/>
            <a:ext cx="2367531" cy="236753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9"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059095" y="2058653"/>
            <a:ext cx="2344707" cy="238951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 name="Picture 5" descr="C:\Users\gal\Pictures\nsd\Foto_Hornbostel.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143265" y="1790291"/>
            <a:ext cx="2657872" cy="265787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11" name="Rectangle 3"/>
          <p:cNvSpPr txBox="1">
            <a:spLocks noChangeArrowheads="1"/>
          </p:cNvSpPr>
          <p:nvPr/>
        </p:nvSpPr>
        <p:spPr>
          <a:xfrm>
            <a:off x="237706" y="5543504"/>
            <a:ext cx="12645518" cy="4085824"/>
          </a:xfrm>
          <a:prstGeom prst="rect">
            <a:avLst/>
          </a:prstGeom>
          <a:solidFill>
            <a:schemeClr val="bg1"/>
          </a:solidFill>
          <a:ln w="12700">
            <a:solidFill>
              <a:srgbClr val="C00000"/>
            </a:solidFill>
            <a:miter lim="400000"/>
          </a:ln>
          <a:extLst>
            <a:ext uri="{C572A759-6A51-4108-AA02-DFA0A04FC94B}">
              <ma14:wrappingTextBoxFlag xmlns:ma14="http://schemas.microsoft.com/office/mac/drawingml/2011/main" xmlns="" val="1"/>
            </a:ext>
          </a:extLst>
        </p:spPr>
        <p:txBody>
          <a:bodyPr lIns="50800" tIns="50800" rIns="50800" bIns="50800">
            <a:normAutofit/>
          </a:bodyPr>
          <a:lstStyle>
            <a:lvl1pPr marL="0" marR="0" indent="0" algn="l" defTabSz="584200" rtl="0" latinLnBrk="0">
              <a:lnSpc>
                <a:spcPct val="120000"/>
              </a:lnSpc>
              <a:spcBef>
                <a:spcPts val="0"/>
              </a:spcBef>
              <a:spcAft>
                <a:spcPts val="0"/>
              </a:spcAft>
              <a:buClrTx/>
              <a:buSzTx/>
              <a:buFontTx/>
              <a:buNone/>
              <a:tabLst/>
              <a:defRPr sz="2800" b="0" i="0" u="none" strike="noStrike" cap="none" spc="0" baseline="0">
                <a:ln>
                  <a:noFill/>
                </a:ln>
                <a:solidFill>
                  <a:srgbClr val="000000"/>
                </a:solidFill>
                <a:uFillTx/>
                <a:latin typeface="Arial"/>
                <a:ea typeface="Arial"/>
                <a:cs typeface="Arial"/>
                <a:sym typeface="Arial"/>
              </a:defRPr>
            </a:lvl1pPr>
            <a:lvl2pPr marL="0" marR="0" indent="0" algn="l" defTabSz="584200" rtl="0" latinLnBrk="0">
              <a:lnSpc>
                <a:spcPct val="120000"/>
              </a:lnSpc>
              <a:spcBef>
                <a:spcPts val="0"/>
              </a:spcBef>
              <a:spcAft>
                <a:spcPts val="0"/>
              </a:spcAft>
              <a:buClrTx/>
              <a:buSzTx/>
              <a:buFontTx/>
              <a:buNone/>
              <a:tabLst/>
              <a:defRPr sz="2800" b="0" i="0" u="none" strike="noStrike" cap="none" spc="0" baseline="0">
                <a:ln>
                  <a:noFill/>
                </a:ln>
                <a:solidFill>
                  <a:srgbClr val="000000"/>
                </a:solidFill>
                <a:uFillTx/>
                <a:latin typeface="Arial"/>
                <a:ea typeface="Arial"/>
                <a:cs typeface="Arial"/>
                <a:sym typeface="Arial"/>
              </a:defRPr>
            </a:lvl2pPr>
            <a:lvl3pPr marL="0" marR="0" indent="0" algn="l" defTabSz="584200" rtl="0" latinLnBrk="0">
              <a:lnSpc>
                <a:spcPct val="120000"/>
              </a:lnSpc>
              <a:spcBef>
                <a:spcPts val="0"/>
              </a:spcBef>
              <a:spcAft>
                <a:spcPts val="0"/>
              </a:spcAft>
              <a:buClrTx/>
              <a:buSzTx/>
              <a:buFontTx/>
              <a:buNone/>
              <a:tabLst/>
              <a:defRPr sz="2800" b="0" i="0" u="none" strike="noStrike" cap="none" spc="0" baseline="0">
                <a:ln>
                  <a:noFill/>
                </a:ln>
                <a:solidFill>
                  <a:srgbClr val="000000"/>
                </a:solidFill>
                <a:uFillTx/>
                <a:latin typeface="Arial"/>
                <a:ea typeface="Arial"/>
                <a:cs typeface="Arial"/>
                <a:sym typeface="Arial"/>
              </a:defRPr>
            </a:lvl3pPr>
            <a:lvl4pPr marL="0" marR="0" indent="0" algn="l" defTabSz="584200" rtl="0" latinLnBrk="0">
              <a:lnSpc>
                <a:spcPct val="120000"/>
              </a:lnSpc>
              <a:spcBef>
                <a:spcPts val="0"/>
              </a:spcBef>
              <a:spcAft>
                <a:spcPts val="0"/>
              </a:spcAft>
              <a:buClrTx/>
              <a:buSzTx/>
              <a:buFontTx/>
              <a:buNone/>
              <a:tabLst/>
              <a:defRPr sz="2800" b="0" i="0" u="none" strike="noStrike" cap="none" spc="0" baseline="0">
                <a:ln>
                  <a:noFill/>
                </a:ln>
                <a:solidFill>
                  <a:srgbClr val="000000"/>
                </a:solidFill>
                <a:uFillTx/>
                <a:latin typeface="Arial"/>
                <a:ea typeface="Arial"/>
                <a:cs typeface="Arial"/>
                <a:sym typeface="Arial"/>
              </a:defRPr>
            </a:lvl4pPr>
            <a:lvl5pPr marL="0" marR="0" indent="0" algn="l" defTabSz="584200" rtl="0" latinLnBrk="0">
              <a:lnSpc>
                <a:spcPct val="120000"/>
              </a:lnSpc>
              <a:spcBef>
                <a:spcPts val="0"/>
              </a:spcBef>
              <a:spcAft>
                <a:spcPts val="0"/>
              </a:spcAft>
              <a:buClrTx/>
              <a:buSzTx/>
              <a:buFontTx/>
              <a:buNone/>
              <a:tabLst/>
              <a:defRPr sz="2800" b="0" i="0" u="none" strike="noStrike" cap="none" spc="0" baseline="0">
                <a:ln>
                  <a:noFill/>
                </a:ln>
                <a:solidFill>
                  <a:srgbClr val="000000"/>
                </a:solidFill>
                <a:uFillTx/>
                <a:latin typeface="Arial"/>
                <a:ea typeface="Arial"/>
                <a:cs typeface="Arial"/>
                <a:sym typeface="Arial"/>
              </a:defRPr>
            </a:lvl5pPr>
            <a:lvl6pPr marL="0" marR="0" indent="0" algn="l" defTabSz="584200" rtl="0" latinLnBrk="0">
              <a:lnSpc>
                <a:spcPct val="120000"/>
              </a:lnSpc>
              <a:spcBef>
                <a:spcPts val="0"/>
              </a:spcBef>
              <a:spcAft>
                <a:spcPts val="0"/>
              </a:spcAft>
              <a:buClrTx/>
              <a:buSzTx/>
              <a:buFontTx/>
              <a:buNone/>
              <a:tabLst/>
              <a:defRPr sz="2800" b="0" i="0" u="none" strike="noStrike" cap="none" spc="0" baseline="0">
                <a:ln>
                  <a:noFill/>
                </a:ln>
                <a:solidFill>
                  <a:srgbClr val="000000"/>
                </a:solidFill>
                <a:uFillTx/>
                <a:latin typeface="Arial"/>
                <a:ea typeface="Arial"/>
                <a:cs typeface="Arial"/>
                <a:sym typeface="Arial"/>
              </a:defRPr>
            </a:lvl6pPr>
            <a:lvl7pPr marL="0" marR="0" indent="0" algn="l" defTabSz="584200" rtl="0" latinLnBrk="0">
              <a:lnSpc>
                <a:spcPct val="120000"/>
              </a:lnSpc>
              <a:spcBef>
                <a:spcPts val="0"/>
              </a:spcBef>
              <a:spcAft>
                <a:spcPts val="0"/>
              </a:spcAft>
              <a:buClrTx/>
              <a:buSzTx/>
              <a:buFontTx/>
              <a:buNone/>
              <a:tabLst/>
              <a:defRPr sz="2800" b="0" i="0" u="none" strike="noStrike" cap="none" spc="0" baseline="0">
                <a:ln>
                  <a:noFill/>
                </a:ln>
                <a:solidFill>
                  <a:srgbClr val="000000"/>
                </a:solidFill>
                <a:uFillTx/>
                <a:latin typeface="Arial"/>
                <a:ea typeface="Arial"/>
                <a:cs typeface="Arial"/>
                <a:sym typeface="Arial"/>
              </a:defRPr>
            </a:lvl7pPr>
            <a:lvl8pPr marL="0" marR="0" indent="0" algn="l" defTabSz="584200" rtl="0" latinLnBrk="0">
              <a:lnSpc>
                <a:spcPct val="120000"/>
              </a:lnSpc>
              <a:spcBef>
                <a:spcPts val="0"/>
              </a:spcBef>
              <a:spcAft>
                <a:spcPts val="0"/>
              </a:spcAft>
              <a:buClrTx/>
              <a:buSzTx/>
              <a:buFontTx/>
              <a:buNone/>
              <a:tabLst/>
              <a:defRPr sz="2800" b="0" i="0" u="none" strike="noStrike" cap="none" spc="0" baseline="0">
                <a:ln>
                  <a:noFill/>
                </a:ln>
                <a:solidFill>
                  <a:srgbClr val="000000"/>
                </a:solidFill>
                <a:uFillTx/>
                <a:latin typeface="Arial"/>
                <a:ea typeface="Arial"/>
                <a:cs typeface="Arial"/>
                <a:sym typeface="Arial"/>
              </a:defRPr>
            </a:lvl8pPr>
            <a:lvl9pPr marL="0" marR="0" indent="0" algn="l" defTabSz="584200" rtl="0" latinLnBrk="0">
              <a:lnSpc>
                <a:spcPct val="120000"/>
              </a:lnSpc>
              <a:spcBef>
                <a:spcPts val="0"/>
              </a:spcBef>
              <a:spcAft>
                <a:spcPts val="0"/>
              </a:spcAft>
              <a:buClrTx/>
              <a:buSzTx/>
              <a:buFontTx/>
              <a:buNone/>
              <a:tabLst/>
              <a:defRPr sz="2800" b="0" i="0" u="none" strike="noStrike" cap="none" spc="0" baseline="0">
                <a:ln>
                  <a:noFill/>
                </a:ln>
                <a:solidFill>
                  <a:srgbClr val="000000"/>
                </a:solidFill>
                <a:uFillTx/>
                <a:latin typeface="Arial"/>
                <a:ea typeface="Arial"/>
                <a:cs typeface="Arial"/>
                <a:sym typeface="Arial"/>
              </a:defRPr>
            </a:lvl9pPr>
          </a:lstStyle>
          <a:p>
            <a:pPr marL="457200" indent="-457200" hangingPunct="1">
              <a:buFont typeface="Arial" panose="020B0604020202020204" pitchFamily="34" charset="0"/>
              <a:buChar char="•"/>
            </a:pPr>
            <a:r>
              <a:rPr lang="en-GB" sz="2000" b="1" dirty="0"/>
              <a:t>Milena </a:t>
            </a:r>
            <a:r>
              <a:rPr lang="en-GB" sz="2000" b="1" dirty="0" err="1" smtClean="0"/>
              <a:t>Žic</a:t>
            </a:r>
            <a:r>
              <a:rPr lang="en-GB" sz="2000" b="1" dirty="0" smtClean="0"/>
              <a:t>-Fuchs</a:t>
            </a:r>
            <a:r>
              <a:rPr lang="en-GB" sz="2000" dirty="0" smtClean="0"/>
              <a:t>, University of Zagreb, former Croatian Minister of Science and Technology and Chair of the ESF-SCH, </a:t>
            </a:r>
            <a:r>
              <a:rPr lang="en-GB" sz="2000" dirty="0" smtClean="0">
                <a:solidFill>
                  <a:srgbClr val="C00000"/>
                </a:solidFill>
              </a:rPr>
              <a:t>Cognitive</a:t>
            </a:r>
            <a:r>
              <a:rPr lang="en-GB" sz="2000" dirty="0" smtClean="0"/>
              <a:t> </a:t>
            </a:r>
            <a:r>
              <a:rPr lang="en-GB" sz="2000" dirty="0" smtClean="0">
                <a:solidFill>
                  <a:srgbClr val="C00000"/>
                </a:solidFill>
              </a:rPr>
              <a:t>linguistics</a:t>
            </a:r>
          </a:p>
          <a:p>
            <a:pPr marL="457200" indent="-457200" hangingPunct="1">
              <a:buFont typeface="Arial" panose="020B0604020202020204" pitchFamily="34" charset="0"/>
              <a:buChar char="•"/>
            </a:pPr>
            <a:r>
              <a:rPr lang="en-GB" sz="2000" b="1" dirty="0"/>
              <a:t>Nina </a:t>
            </a:r>
            <a:r>
              <a:rPr lang="en-GB" sz="2000" b="1" dirty="0" err="1" smtClean="0"/>
              <a:t>Kancewicz</a:t>
            </a:r>
            <a:r>
              <a:rPr lang="en-GB" sz="2000" b="1" dirty="0" smtClean="0"/>
              <a:t>-Hoffman</a:t>
            </a:r>
            <a:r>
              <a:rPr lang="en-GB" sz="2000" dirty="0" smtClean="0"/>
              <a:t>, Former </a:t>
            </a:r>
            <a:r>
              <a:rPr lang="en-US" sz="2000" dirty="0" smtClean="0"/>
              <a:t>Head </a:t>
            </a:r>
            <a:r>
              <a:rPr lang="en-US" sz="2000" dirty="0"/>
              <a:t>of the Humanities </a:t>
            </a:r>
            <a:r>
              <a:rPr lang="en-US" sz="2000" dirty="0" smtClean="0"/>
              <a:t>and Social Sciences Unit </a:t>
            </a:r>
            <a:r>
              <a:rPr lang="en-US" sz="2000" dirty="0"/>
              <a:t>in </a:t>
            </a:r>
            <a:r>
              <a:rPr lang="en-US" sz="2000" dirty="0" smtClean="0"/>
              <a:t>the ESF, </a:t>
            </a:r>
            <a:r>
              <a:rPr lang="en-US" sz="2000" dirty="0" smtClean="0">
                <a:solidFill>
                  <a:srgbClr val="C00000"/>
                </a:solidFill>
              </a:rPr>
              <a:t>Polish</a:t>
            </a:r>
            <a:r>
              <a:rPr lang="en-US" sz="2000" dirty="0" smtClean="0"/>
              <a:t> </a:t>
            </a:r>
            <a:r>
              <a:rPr lang="en-US" sz="2000" dirty="0" smtClean="0">
                <a:solidFill>
                  <a:srgbClr val="C00000"/>
                </a:solidFill>
              </a:rPr>
              <a:t>literature</a:t>
            </a:r>
            <a:endParaRPr lang="en-GB" sz="2000" dirty="0" smtClean="0">
              <a:solidFill>
                <a:srgbClr val="C00000"/>
              </a:solidFill>
            </a:endParaRPr>
          </a:p>
          <a:p>
            <a:pPr marL="457200" indent="-457200" hangingPunct="1">
              <a:buFont typeface="Arial" panose="020B0604020202020204" pitchFamily="34" charset="0"/>
              <a:buChar char="•"/>
            </a:pPr>
            <a:r>
              <a:rPr lang="en-GB" sz="2000" b="1" dirty="0"/>
              <a:t>Alain </a:t>
            </a:r>
            <a:r>
              <a:rPr lang="en-GB" sz="2000" b="1" dirty="0" err="1" smtClean="0"/>
              <a:t>Peyraube</a:t>
            </a:r>
            <a:r>
              <a:rPr lang="en-GB" sz="2000" dirty="0" smtClean="0"/>
              <a:t>, </a:t>
            </a:r>
            <a:r>
              <a:rPr lang="fr-FR" sz="2000" dirty="0"/>
              <a:t>Directeur de Recherche at the Centre National de la Recherche Scientifique (</a:t>
            </a:r>
            <a:r>
              <a:rPr lang="fr-FR" sz="2000" dirty="0" smtClean="0"/>
              <a:t>CNRS), </a:t>
            </a:r>
            <a:r>
              <a:rPr lang="fr-FR" sz="2000" dirty="0" err="1" smtClean="0">
                <a:solidFill>
                  <a:srgbClr val="C00000"/>
                </a:solidFill>
              </a:rPr>
              <a:t>Chinese</a:t>
            </a:r>
            <a:r>
              <a:rPr lang="fr-FR" sz="2000" dirty="0" smtClean="0">
                <a:solidFill>
                  <a:srgbClr val="C00000"/>
                </a:solidFill>
              </a:rPr>
              <a:t> </a:t>
            </a:r>
            <a:r>
              <a:rPr lang="fr-FR" sz="2000" dirty="0" err="1" smtClean="0">
                <a:solidFill>
                  <a:srgbClr val="C00000"/>
                </a:solidFill>
              </a:rPr>
              <a:t>linguistics</a:t>
            </a:r>
            <a:endParaRPr lang="fr-FR" sz="2000" dirty="0" smtClean="0">
              <a:solidFill>
                <a:srgbClr val="C00000"/>
              </a:solidFill>
            </a:endParaRPr>
          </a:p>
          <a:p>
            <a:pPr marL="457200" indent="-457200" hangingPunct="1">
              <a:buFont typeface="Arial" panose="020B0604020202020204" pitchFamily="34" charset="0"/>
              <a:buChar char="•"/>
            </a:pPr>
            <a:r>
              <a:rPr lang="en-US" sz="2000" b="1" dirty="0" err="1">
                <a:solidFill>
                  <a:schemeClr val="tx1"/>
                </a:solidFill>
              </a:rPr>
              <a:t>Cláudia</a:t>
            </a:r>
            <a:r>
              <a:rPr lang="en-US" sz="2000" b="1" dirty="0">
                <a:solidFill>
                  <a:schemeClr val="tx1"/>
                </a:solidFill>
              </a:rPr>
              <a:t> S. </a:t>
            </a:r>
            <a:r>
              <a:rPr lang="en-US" sz="2000" b="1" dirty="0" err="1" smtClean="0">
                <a:solidFill>
                  <a:schemeClr val="tx1"/>
                </a:solidFill>
              </a:rPr>
              <a:t>Sarrico</a:t>
            </a:r>
            <a:r>
              <a:rPr lang="en-US" sz="2000" dirty="0" smtClean="0">
                <a:solidFill>
                  <a:schemeClr val="tx1"/>
                </a:solidFill>
              </a:rPr>
              <a:t>, Associate Professor, University </a:t>
            </a:r>
            <a:r>
              <a:rPr lang="en-US" sz="2000" dirty="0">
                <a:solidFill>
                  <a:schemeClr val="tx1"/>
                </a:solidFill>
              </a:rPr>
              <a:t>of </a:t>
            </a:r>
            <a:r>
              <a:rPr lang="en-US" sz="2000" dirty="0" smtClean="0">
                <a:solidFill>
                  <a:schemeClr val="tx1"/>
                </a:solidFill>
              </a:rPr>
              <a:t>Lisbon, </a:t>
            </a:r>
            <a:r>
              <a:rPr lang="en-US" sz="2000" dirty="0" smtClean="0">
                <a:solidFill>
                  <a:srgbClr val="C00000"/>
                </a:solidFill>
              </a:rPr>
              <a:t>Economics, Higher Education Policy Studies</a:t>
            </a:r>
          </a:p>
          <a:p>
            <a:pPr marL="457200" indent="-457200" hangingPunct="1">
              <a:buFont typeface="Arial" panose="020B0604020202020204" pitchFamily="34" charset="0"/>
              <a:buChar char="•"/>
            </a:pPr>
            <a:r>
              <a:rPr lang="en-US" sz="2000" b="1" dirty="0" smtClean="0">
                <a:solidFill>
                  <a:schemeClr val="tx1"/>
                </a:solidFill>
              </a:rPr>
              <a:t>Gunnar Sivertsen, </a:t>
            </a:r>
            <a:r>
              <a:rPr lang="en-US" sz="2000" dirty="0" smtClean="0">
                <a:solidFill>
                  <a:schemeClr val="tx1"/>
                </a:solidFill>
              </a:rPr>
              <a:t>Research Professor, NIFU (Oslo), </a:t>
            </a:r>
            <a:r>
              <a:rPr lang="en-US" sz="2000" dirty="0" smtClean="0">
                <a:solidFill>
                  <a:srgbClr val="C00000"/>
                </a:solidFill>
              </a:rPr>
              <a:t>Scandinavian Literature, </a:t>
            </a:r>
            <a:r>
              <a:rPr lang="en-US" sz="2000" dirty="0" err="1" smtClean="0">
                <a:solidFill>
                  <a:srgbClr val="C00000"/>
                </a:solidFill>
              </a:rPr>
              <a:t>Bibliometrics</a:t>
            </a:r>
            <a:r>
              <a:rPr lang="en-US" sz="2000" b="1" dirty="0" smtClean="0">
                <a:solidFill>
                  <a:srgbClr val="C00000"/>
                </a:solidFill>
              </a:rPr>
              <a:t> </a:t>
            </a:r>
          </a:p>
          <a:p>
            <a:pPr marL="457200" indent="-457200" hangingPunct="1">
              <a:buFont typeface="Arial" panose="020B0604020202020204" pitchFamily="34" charset="0"/>
              <a:buChar char="•"/>
            </a:pPr>
            <a:r>
              <a:rPr lang="en-US" sz="2000" b="1" dirty="0" smtClean="0">
                <a:solidFill>
                  <a:schemeClr val="tx1"/>
                </a:solidFill>
              </a:rPr>
              <a:t>Stefan </a:t>
            </a:r>
            <a:r>
              <a:rPr lang="en-US" sz="2000" b="1" dirty="0" err="1" smtClean="0">
                <a:solidFill>
                  <a:schemeClr val="tx1"/>
                </a:solidFill>
              </a:rPr>
              <a:t>Hornbostel</a:t>
            </a:r>
            <a:r>
              <a:rPr lang="en-US" sz="2000" b="1" dirty="0" smtClean="0">
                <a:solidFill>
                  <a:schemeClr val="tx1"/>
                </a:solidFill>
              </a:rPr>
              <a:t>, </a:t>
            </a:r>
            <a:r>
              <a:rPr lang="en-US" sz="2000" dirty="0" smtClean="0">
                <a:solidFill>
                  <a:schemeClr val="tx1"/>
                </a:solidFill>
              </a:rPr>
              <a:t>Professor, Director of </a:t>
            </a:r>
            <a:r>
              <a:rPr lang="de-DE" sz="2000" dirty="0">
                <a:solidFill>
                  <a:schemeClr val="tx1"/>
                </a:solidFill>
              </a:rPr>
              <a:t>Institut für Forschungsinformation und </a:t>
            </a:r>
            <a:r>
              <a:rPr lang="de-DE" sz="2000" dirty="0" smtClean="0">
                <a:solidFill>
                  <a:schemeClr val="tx1"/>
                </a:solidFill>
              </a:rPr>
              <a:t>Qualitätssicherung, Berlin, </a:t>
            </a:r>
            <a:r>
              <a:rPr lang="de-DE" sz="2000" dirty="0" err="1" smtClean="0">
                <a:solidFill>
                  <a:srgbClr val="C00000"/>
                </a:solidFill>
              </a:rPr>
              <a:t>Sociology</a:t>
            </a:r>
            <a:r>
              <a:rPr lang="de-DE" sz="2000" dirty="0" smtClean="0">
                <a:solidFill>
                  <a:srgbClr val="C00000"/>
                </a:solidFill>
              </a:rPr>
              <a:t>, Science Studies</a:t>
            </a:r>
            <a:endParaRPr lang="en-US" sz="2000" b="1" dirty="0">
              <a:solidFill>
                <a:srgbClr val="C00000"/>
              </a:solidFill>
            </a:endParaRPr>
          </a:p>
          <a:p>
            <a:pPr hangingPunct="1"/>
            <a:endParaRPr lang="fr-FR" sz="2000" dirty="0" smtClean="0">
              <a:solidFill>
                <a:schemeClr val="tx1"/>
              </a:solidFill>
            </a:endParaRPr>
          </a:p>
          <a:p>
            <a:pPr marL="457200" indent="-457200" hangingPunct="1">
              <a:buFont typeface="Arial" panose="020B0604020202020204" pitchFamily="34" charset="0"/>
              <a:buChar char="•"/>
            </a:pPr>
            <a:endParaRPr lang="fr-FR" sz="2000" dirty="0" smtClean="0">
              <a:solidFill>
                <a:srgbClr val="C00000"/>
              </a:solidFill>
            </a:endParaRPr>
          </a:p>
          <a:p>
            <a:pPr marL="457200" indent="-457200" hangingPunct="1">
              <a:buFont typeface="Arial" panose="020B0604020202020204" pitchFamily="34" charset="0"/>
              <a:buChar char="•"/>
            </a:pPr>
            <a:endParaRPr lang="en-GB" sz="2000" dirty="0" smtClean="0">
              <a:solidFill>
                <a:srgbClr val="C00000"/>
              </a:solidFill>
            </a:endParaRPr>
          </a:p>
          <a:p>
            <a:pPr hangingPunct="1">
              <a:defRPr/>
            </a:pPr>
            <a:endParaRPr lang="en-US" dirty="0" smtClean="0"/>
          </a:p>
          <a:p>
            <a:pPr marL="650230" indent="-650230" hangingPunct="1">
              <a:buFont typeface="+mj-lt"/>
              <a:buAutoNum type="arabicPeriod"/>
              <a:defRPr/>
            </a:pPr>
            <a:endParaRPr lang="en-US" dirty="0" smtClean="0"/>
          </a:p>
          <a:p>
            <a:pPr marL="650230" indent="-650230" hangingPunct="1">
              <a:buFont typeface="+mj-lt"/>
              <a:buAutoNum type="arabicPeriod"/>
              <a:defRPr/>
            </a:pPr>
            <a:endParaRPr lang="en-US" dirty="0"/>
          </a:p>
        </p:txBody>
      </p:sp>
    </p:spTree>
    <p:extLst>
      <p:ext uri="{BB962C8B-B14F-4D97-AF65-F5344CB8AC3E}">
        <p14:creationId xmlns:p14="http://schemas.microsoft.com/office/powerpoint/2010/main" val="14957560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079999" y="719999"/>
            <a:ext cx="10800003" cy="916442"/>
          </a:xfrm>
        </p:spPr>
        <p:txBody>
          <a:bodyPr>
            <a:normAutofit/>
          </a:bodyPr>
          <a:lstStyle/>
          <a:p>
            <a:r>
              <a:rPr lang="nb-NO" sz="4400" dirty="0" smtClean="0">
                <a:solidFill>
                  <a:srgbClr val="FF0000"/>
                </a:solidFill>
              </a:rPr>
              <a:t>National </a:t>
            </a:r>
            <a:r>
              <a:rPr lang="nb-NO" sz="4400" dirty="0" smtClean="0">
                <a:solidFill>
                  <a:schemeClr val="tx1"/>
                </a:solidFill>
              </a:rPr>
              <a:t>Experts</a:t>
            </a:r>
            <a:endParaRPr lang="nb-NO" sz="4400" dirty="0">
              <a:solidFill>
                <a:schemeClr val="tx1"/>
              </a:solidFill>
            </a:endParaRPr>
          </a:p>
        </p:txBody>
      </p:sp>
      <p:sp>
        <p:nvSpPr>
          <p:cNvPr id="3" name="Plassholder for innhold 2"/>
          <p:cNvSpPr>
            <a:spLocks noGrp="1"/>
          </p:cNvSpPr>
          <p:nvPr>
            <p:ph idx="1"/>
          </p:nvPr>
        </p:nvSpPr>
        <p:spPr/>
        <p:txBody>
          <a:bodyPr/>
          <a:lstStyle/>
          <a:p>
            <a:endParaRPr lang="nb-NO"/>
          </a:p>
        </p:txBody>
      </p:sp>
      <p:pic>
        <p:nvPicPr>
          <p:cNvPr id="1026" name="Picture 2" descr="https://dbh.nsd.uib.no/publiseringskanaler/erihplus/conference/2015_Norway_Bergen/Participants_ERIH_PLUS_Conference_Bergen_2015.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2336" y="2519999"/>
            <a:ext cx="13321480" cy="63056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27472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525737" y="719999"/>
            <a:ext cx="12169352" cy="916442"/>
          </a:xfrm>
        </p:spPr>
        <p:txBody>
          <a:bodyPr>
            <a:normAutofit/>
          </a:bodyPr>
          <a:lstStyle/>
          <a:p>
            <a:pPr eaLnBrk="1" hangingPunct="1"/>
            <a:r>
              <a:rPr lang="en-GB" sz="4400" b="1" noProof="0" dirty="0" smtClean="0">
                <a:solidFill>
                  <a:schemeClr val="tx1"/>
                </a:solidFill>
              </a:rPr>
              <a:t>Effects and achievements</a:t>
            </a:r>
            <a:endParaRPr lang="en-GB" sz="4400" b="1" noProof="0" dirty="0" smtClean="0">
              <a:solidFill>
                <a:schemeClr val="accent5"/>
              </a:solidFill>
            </a:endParaRPr>
          </a:p>
        </p:txBody>
      </p:sp>
      <p:sp>
        <p:nvSpPr>
          <p:cNvPr id="35843" name="Rectangle 3"/>
          <p:cNvSpPr>
            <a:spLocks noGrp="1" noChangeArrowheads="1"/>
          </p:cNvSpPr>
          <p:nvPr>
            <p:ph type="body" idx="1"/>
          </p:nvPr>
        </p:nvSpPr>
        <p:spPr>
          <a:xfrm>
            <a:off x="381720" y="1924472"/>
            <a:ext cx="12457383" cy="7576131"/>
          </a:xfrm>
          <a:solidFill>
            <a:schemeClr val="bg1"/>
          </a:solidFill>
          <a:ln w="12700">
            <a:solidFill>
              <a:srgbClr val="C00000"/>
            </a:solidFill>
          </a:ln>
        </p:spPr>
        <p:txBody>
          <a:bodyPr>
            <a:normAutofit/>
          </a:bodyPr>
          <a:lstStyle/>
          <a:p>
            <a:pPr marL="457200" indent="-457200" eaLnBrk="1" hangingPunct="1">
              <a:buFont typeface="Arial" panose="020B0604020202020204" pitchFamily="34" charset="0"/>
              <a:buChar char="•"/>
              <a:defRPr/>
            </a:pPr>
            <a:endParaRPr lang="en-US" dirty="0" smtClean="0"/>
          </a:p>
          <a:p>
            <a:pPr marL="457200" indent="-457200">
              <a:buFont typeface="Arial" panose="020B0604020202020204" pitchFamily="34" charset="0"/>
              <a:buChar char="•"/>
            </a:pPr>
            <a:r>
              <a:rPr lang="en-GB" dirty="0" smtClean="0"/>
              <a:t>An </a:t>
            </a:r>
            <a:r>
              <a:rPr lang="en-GB" dirty="0"/>
              <a:t>increasing awareness about </a:t>
            </a:r>
            <a:r>
              <a:rPr lang="en-GB" b="1" dirty="0"/>
              <a:t>on-line </a:t>
            </a:r>
            <a:r>
              <a:rPr lang="en-GB" b="1" dirty="0">
                <a:solidFill>
                  <a:srgbClr val="FF0000"/>
                </a:solidFill>
              </a:rPr>
              <a:t>transparency</a:t>
            </a:r>
            <a:r>
              <a:rPr lang="en-GB" dirty="0"/>
              <a:t> among researchers involved in SHH journals throughout Europe</a:t>
            </a:r>
          </a:p>
          <a:p>
            <a:pPr marL="457200" indent="-457200">
              <a:buFont typeface="Arial" panose="020B0604020202020204" pitchFamily="34" charset="0"/>
              <a:buChar char="•"/>
            </a:pPr>
            <a:r>
              <a:rPr lang="en-GB" dirty="0" smtClean="0"/>
              <a:t>Many </a:t>
            </a:r>
            <a:r>
              <a:rPr lang="en-GB" dirty="0"/>
              <a:t>European journals within SSH are now giving more detailed information about the editorial board, the peer review procedures, and about authors as well as abstracts in English on their web site, all in </a:t>
            </a:r>
            <a:r>
              <a:rPr lang="en-GB" b="1" dirty="0"/>
              <a:t>accordance with the ERIH PLUS criteria</a:t>
            </a:r>
            <a:r>
              <a:rPr lang="en-GB" dirty="0"/>
              <a:t>.</a:t>
            </a:r>
            <a:endParaRPr lang="en-US" dirty="0" smtClean="0"/>
          </a:p>
          <a:p>
            <a:pPr>
              <a:defRPr/>
            </a:pPr>
            <a:endParaRPr lang="en-US" dirty="0" smtClean="0"/>
          </a:p>
        </p:txBody>
      </p:sp>
    </p:spTree>
    <p:extLst>
      <p:ext uri="{BB962C8B-B14F-4D97-AF65-F5344CB8AC3E}">
        <p14:creationId xmlns:p14="http://schemas.microsoft.com/office/powerpoint/2010/main" val="36763288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525737" y="719999"/>
            <a:ext cx="12169352" cy="916442"/>
          </a:xfrm>
        </p:spPr>
        <p:txBody>
          <a:bodyPr>
            <a:normAutofit/>
          </a:bodyPr>
          <a:lstStyle/>
          <a:p>
            <a:pPr eaLnBrk="1" hangingPunct="1"/>
            <a:r>
              <a:rPr lang="en-GB" sz="4400" b="1" noProof="0" dirty="0" smtClean="0">
                <a:solidFill>
                  <a:schemeClr val="tx1"/>
                </a:solidFill>
              </a:rPr>
              <a:t>The ambitions of </a:t>
            </a:r>
            <a:r>
              <a:rPr lang="en-GB" sz="4400" b="1" noProof="0" dirty="0" smtClean="0">
                <a:solidFill>
                  <a:srgbClr val="C00000"/>
                </a:solidFill>
              </a:rPr>
              <a:t>ERIH PLUS</a:t>
            </a:r>
          </a:p>
        </p:txBody>
      </p:sp>
      <p:sp>
        <p:nvSpPr>
          <p:cNvPr id="35843" name="Rectangle 3"/>
          <p:cNvSpPr>
            <a:spLocks noGrp="1" noChangeArrowheads="1"/>
          </p:cNvSpPr>
          <p:nvPr>
            <p:ph type="body" idx="1"/>
          </p:nvPr>
        </p:nvSpPr>
        <p:spPr>
          <a:xfrm>
            <a:off x="1173808" y="1642661"/>
            <a:ext cx="11017224" cy="7576131"/>
          </a:xfrm>
          <a:solidFill>
            <a:schemeClr val="bg1"/>
          </a:solidFill>
          <a:ln w="12700">
            <a:solidFill>
              <a:srgbClr val="C00000"/>
            </a:solidFill>
          </a:ln>
        </p:spPr>
        <p:txBody>
          <a:bodyPr>
            <a:normAutofit/>
          </a:bodyPr>
          <a:lstStyle/>
          <a:p>
            <a:pPr marL="457200" indent="-457200" eaLnBrk="1" hangingPunct="1">
              <a:buFont typeface="Arial" panose="020B0604020202020204" pitchFamily="34" charset="0"/>
              <a:buChar char="•"/>
              <a:defRPr/>
            </a:pPr>
            <a:endParaRPr lang="en-US" dirty="0" smtClean="0"/>
          </a:p>
          <a:p>
            <a:pPr marL="457200" lvl="0" indent="-457200">
              <a:buFont typeface="Arial" panose="020B0604020202020204" pitchFamily="34" charset="0"/>
              <a:buChar char="•"/>
            </a:pPr>
            <a:r>
              <a:rPr lang="en-US" dirty="0"/>
              <a:t>Continue to challenge the limited coverage of the SSH in the commercial data sources. </a:t>
            </a:r>
          </a:p>
          <a:p>
            <a:pPr marL="457200" lvl="0" indent="-457200">
              <a:buFont typeface="Arial" panose="020B0604020202020204" pitchFamily="34" charset="0"/>
              <a:buChar char="•"/>
            </a:pPr>
            <a:r>
              <a:rPr lang="en-US" dirty="0"/>
              <a:t>Become increasingly important as a resource for the running of CRIS-systems worldwide.</a:t>
            </a:r>
          </a:p>
          <a:p>
            <a:pPr marL="457200" lvl="0" indent="-457200">
              <a:buFont typeface="Arial" panose="020B0604020202020204" pitchFamily="34" charset="0"/>
              <a:buChar char="•"/>
            </a:pPr>
            <a:r>
              <a:rPr lang="en-US" dirty="0"/>
              <a:t>Guide a more proper coverage of the SSH in performance-based funding systems.</a:t>
            </a:r>
          </a:p>
          <a:p>
            <a:pPr marL="457200" lvl="0" indent="-457200">
              <a:buFont typeface="Arial" panose="020B0604020202020204" pitchFamily="34" charset="0"/>
              <a:buChar char="•"/>
            </a:pPr>
            <a:r>
              <a:rPr lang="en-US" dirty="0"/>
              <a:t>Become an agreed standard and resource in the development of a proper evaluation methodology for the SSH. </a:t>
            </a:r>
          </a:p>
          <a:p>
            <a:pPr marL="457200" lvl="0" indent="-457200">
              <a:buFont typeface="Arial" panose="020B0604020202020204" pitchFamily="34" charset="0"/>
              <a:buChar char="•"/>
            </a:pPr>
            <a:r>
              <a:rPr lang="en-US" dirty="0"/>
              <a:t>Become an important information source for supporting Open Access and research quality in OA journals.</a:t>
            </a:r>
          </a:p>
          <a:p>
            <a:pPr marL="457200" lvl="0" indent="-457200">
              <a:buFont typeface="Arial" panose="020B0604020202020204" pitchFamily="34" charset="0"/>
              <a:buChar char="•"/>
            </a:pPr>
            <a:r>
              <a:rPr lang="en-US" dirty="0"/>
              <a:t>Develop from being a "list" to becoming an enriched information resource - through European collaboration.	</a:t>
            </a:r>
          </a:p>
          <a:p>
            <a:pPr marL="650230" indent="-650230">
              <a:buFont typeface="+mj-lt"/>
              <a:buAutoNum type="arabicPeriod"/>
              <a:defRPr/>
            </a:pPr>
            <a:endParaRPr lang="en-US" dirty="0" smtClean="0"/>
          </a:p>
          <a:p>
            <a:pPr marL="650230" indent="-650230">
              <a:buFont typeface="+mj-lt"/>
              <a:buAutoNum type="arabicPeriod"/>
              <a:defRPr/>
            </a:pPr>
            <a:endParaRPr lang="en-US" dirty="0"/>
          </a:p>
        </p:txBody>
      </p:sp>
    </p:spTree>
    <p:extLst>
      <p:ext uri="{BB962C8B-B14F-4D97-AF65-F5344CB8AC3E}">
        <p14:creationId xmlns:p14="http://schemas.microsoft.com/office/powerpoint/2010/main" val="38206672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lassholder for innhold 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957784" y="0"/>
            <a:ext cx="11161240" cy="13451924"/>
          </a:xfrm>
          <a:ln>
            <a:solidFill>
              <a:schemeClr val="tx1"/>
            </a:solidFill>
          </a:ln>
        </p:spPr>
      </p:pic>
    </p:spTree>
    <p:extLst>
      <p:ext uri="{BB962C8B-B14F-4D97-AF65-F5344CB8AC3E}">
        <p14:creationId xmlns:p14="http://schemas.microsoft.com/office/powerpoint/2010/main" val="2935312630"/>
      </p:ext>
    </p:extLst>
  </p:cSld>
  <p:clrMapOvr>
    <a:masterClrMapping/>
  </p:clrMapOvr>
</p:sld>
</file>

<file path=ppt/theme/theme1.xml><?xml version="1.0" encoding="utf-8"?>
<a:theme xmlns:a="http://schemas.openxmlformats.org/drawingml/2006/main" name="NSD PP mal-ENG-1">
  <a:themeElements>
    <a:clrScheme name="NSD PP mal-ENG-1">
      <a:dk1>
        <a:srgbClr val="000000"/>
      </a:dk1>
      <a:lt1>
        <a:srgbClr val="FFFFFF"/>
      </a:lt1>
      <a:dk2>
        <a:srgbClr val="A7A7A7"/>
      </a:dk2>
      <a:lt2>
        <a:srgbClr val="535353"/>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NSD PP mal-ENG-1">
      <a:majorFont>
        <a:latin typeface="Helvetica"/>
        <a:ea typeface="Helvetica"/>
        <a:cs typeface="Helvetica"/>
      </a:majorFont>
      <a:minorFont>
        <a:latin typeface="Helvetica Neue"/>
        <a:ea typeface="Helvetica Neue"/>
        <a:cs typeface="Helvetica Neue"/>
      </a:minorFont>
    </a:fontScheme>
    <a:fmtScheme name="NSD PP mal-ENG-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38100" dist="25400" dir="54000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5400" dir="54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5400" dir="5400000" rotWithShape="0">
            <a:srgbClr val="000000">
              <a:alpha val="50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NSD PP mal-ENG-1">
  <a:themeElements>
    <a:clrScheme name="NSD PP mal-ENG-1">
      <a:dk1>
        <a:srgbClr val="000000"/>
      </a:dk1>
      <a:lt1>
        <a:srgbClr val="FFFFFF"/>
      </a:lt1>
      <a:dk2>
        <a:srgbClr val="A7A7A7"/>
      </a:dk2>
      <a:lt2>
        <a:srgbClr val="535353"/>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NSD PP mal-ENG-1">
      <a:majorFont>
        <a:latin typeface="Helvetica"/>
        <a:ea typeface="Helvetica"/>
        <a:cs typeface="Helvetica"/>
      </a:majorFont>
      <a:minorFont>
        <a:latin typeface="Helvetica Neue"/>
        <a:ea typeface="Helvetica Neue"/>
        <a:cs typeface="Helvetica Neue"/>
      </a:minorFont>
    </a:fontScheme>
    <a:fmtScheme name="NSD PP mal-ENG-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38100" dist="25400" dir="54000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5400" dir="54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5400" dir="5400000" rotWithShape="0">
            <a:srgbClr val="000000">
              <a:alpha val="50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5944</TotalTime>
  <Words>647</Words>
  <Application>Microsoft Office PowerPoint</Application>
  <PresentationFormat>Egendefinert</PresentationFormat>
  <Paragraphs>79</Paragraphs>
  <Slides>12</Slides>
  <Notes>10</Notes>
  <HiddenSlides>0</HiddenSlides>
  <MMClips>0</MMClips>
  <ScaleCrop>false</ScaleCrop>
  <HeadingPairs>
    <vt:vector size="4" baseType="variant">
      <vt:variant>
        <vt:lpstr>Tema</vt:lpstr>
      </vt:variant>
      <vt:variant>
        <vt:i4>1</vt:i4>
      </vt:variant>
      <vt:variant>
        <vt:lpstr>Lysbildetitler</vt:lpstr>
      </vt:variant>
      <vt:variant>
        <vt:i4>12</vt:i4>
      </vt:variant>
    </vt:vector>
  </HeadingPairs>
  <TitlesOfParts>
    <vt:vector size="13" baseType="lpstr">
      <vt:lpstr>NSD PP mal-ENG-1</vt:lpstr>
      <vt:lpstr> ERIH PLUS Making the SSH visible, searchable and available </vt:lpstr>
      <vt:lpstr>PowerPoint-presentasjon</vt:lpstr>
      <vt:lpstr>General description of ERIH PLUS</vt:lpstr>
      <vt:lpstr>Relevance for euroCRIS and CRIS in general</vt:lpstr>
      <vt:lpstr>From ERIH to ERIH PLUS</vt:lpstr>
      <vt:lpstr>Criteria for inclusion</vt:lpstr>
      <vt:lpstr>Project organization</vt:lpstr>
      <vt:lpstr>The International Advisory Group</vt:lpstr>
      <vt:lpstr>National Experts</vt:lpstr>
      <vt:lpstr>Effects and achievements</vt:lpstr>
      <vt:lpstr>The ambitions of ERIH PLUS</vt:lpstr>
      <vt:lpstr>PowerPoint-presentasjon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ERIH PLUS – MAKING THE SSH VISIBLE, SEARCHABLE AND AVAILABLE</dc:title>
  <dc:creator>Gry Ane Vikanes Lavik</dc:creator>
  <cp:lastModifiedBy>Gry Ane Vikanes Lavik</cp:lastModifiedBy>
  <cp:revision>22</cp:revision>
  <cp:lastPrinted>2016-06-06T12:26:15Z</cp:lastPrinted>
  <dcterms:modified xsi:type="dcterms:W3CDTF">2016-06-07T13:07:19Z</dcterms:modified>
</cp:coreProperties>
</file>