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74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3" r:id="rId20"/>
  </p:sldIdLst>
  <p:sldSz cx="6858000" cy="51435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30"/>
    <p:restoredTop sz="94674"/>
  </p:normalViewPr>
  <p:slideViewPr>
    <p:cSldViewPr snapToGrid="0" snapToObjects="1">
      <p:cViewPr>
        <p:scale>
          <a:sx n="43" d="100"/>
          <a:sy n="43" d="100"/>
        </p:scale>
        <p:origin x="3968" y="2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22918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3108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0783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Due to poor coverage in commercial database</a:t>
            </a:r>
          </a:p>
        </p:txBody>
      </p:sp>
    </p:spTree>
    <p:extLst>
      <p:ext uri="{BB962C8B-B14F-4D97-AF65-F5344CB8AC3E}">
        <p14:creationId xmlns:p14="http://schemas.microsoft.com/office/powerpoint/2010/main" val="2100089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357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848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4139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6231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7481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9171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As you can see, coverage is increased</a:t>
            </a:r>
          </a:p>
        </p:txBody>
      </p:sp>
    </p:spTree>
    <p:extLst>
      <p:ext uri="{BB962C8B-B14F-4D97-AF65-F5344CB8AC3E}">
        <p14:creationId xmlns:p14="http://schemas.microsoft.com/office/powerpoint/2010/main" val="1078006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5249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0702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8705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7508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Shape 2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4871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Can be due to Quality issues in Swepub</a:t>
            </a:r>
          </a:p>
        </p:txBody>
      </p:sp>
    </p:spTree>
    <p:extLst>
      <p:ext uri="{BB962C8B-B14F-4D97-AF65-F5344CB8AC3E}">
        <p14:creationId xmlns:p14="http://schemas.microsoft.com/office/powerpoint/2010/main" val="17382017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Shape 2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65940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Shape 2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5767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350044" y="1415654"/>
            <a:ext cx="5479200" cy="1233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Georgia"/>
              <a:buNone/>
              <a:defRPr sz="375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350"/>
            </a:lvl2pPr>
            <a:lvl3pPr lvl="2" indent="0">
              <a:spcBef>
                <a:spcPts val="0"/>
              </a:spcBef>
              <a:buNone/>
              <a:defRPr sz="1350"/>
            </a:lvl3pPr>
            <a:lvl4pPr lvl="3" indent="0">
              <a:spcBef>
                <a:spcPts val="0"/>
              </a:spcBef>
              <a:buNone/>
              <a:defRPr sz="1350"/>
            </a:lvl4pPr>
            <a:lvl5pPr lvl="4" indent="0">
              <a:spcBef>
                <a:spcPts val="0"/>
              </a:spcBef>
              <a:buNone/>
              <a:defRPr sz="1350"/>
            </a:lvl5pPr>
            <a:lvl6pPr lvl="5" indent="0">
              <a:spcBef>
                <a:spcPts val="0"/>
              </a:spcBef>
              <a:buNone/>
              <a:defRPr sz="1350"/>
            </a:lvl6pPr>
            <a:lvl7pPr lvl="6" indent="0">
              <a:spcBef>
                <a:spcPts val="0"/>
              </a:spcBef>
              <a:buNone/>
              <a:defRPr sz="1350"/>
            </a:lvl7pPr>
            <a:lvl8pPr lvl="7" indent="0">
              <a:spcBef>
                <a:spcPts val="0"/>
              </a:spcBef>
              <a:buNone/>
              <a:defRPr sz="1350"/>
            </a:lvl8pPr>
            <a:lvl9pPr lvl="8" indent="0">
              <a:spcBef>
                <a:spcPts val="0"/>
              </a:spcBef>
              <a:buNone/>
              <a:defRPr sz="135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350044" y="2733675"/>
            <a:ext cx="5479200" cy="504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0000"/>
              </a:lnSpc>
              <a:spcBef>
                <a:spcPts val="900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ctr" rtl="0">
              <a:lnSpc>
                <a:spcPct val="137500"/>
              </a:lnSpc>
              <a:spcBef>
                <a:spcPts val="0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ctr" rtl="0">
              <a:lnSpc>
                <a:spcPct val="137500"/>
              </a:lnSpc>
              <a:spcBef>
                <a:spcPts val="0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ctr" rtl="0">
              <a:lnSpc>
                <a:spcPct val="137500"/>
              </a:lnSpc>
              <a:spcBef>
                <a:spcPts val="0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ctr" rtl="0">
              <a:lnSpc>
                <a:spcPct val="137500"/>
              </a:lnSpc>
              <a:spcBef>
                <a:spcPts val="0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ctr" rtl="0">
              <a:spcBef>
                <a:spcPts val="300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ctr" rtl="0">
              <a:spcBef>
                <a:spcPts val="300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ctr" rtl="0">
              <a:spcBef>
                <a:spcPts val="300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ctr" rtl="0">
              <a:spcBef>
                <a:spcPts val="300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Shape 16"/>
          <p:cNvSpPr/>
          <p:nvPr/>
        </p:nvSpPr>
        <p:spPr>
          <a:xfrm>
            <a:off x="351234" y="1113234"/>
            <a:ext cx="6154425" cy="9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350044" y="4668440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350044" y="4894020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350044" y="4780359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SzPct val="25000"/>
            </a:pPr>
            <a:r>
              <a:rPr lang="en-GB" sz="600" smtClean="0"/>
              <a:t>Sidnummer </a:t>
            </a:r>
            <a:fld id="{00000000-1234-1234-1234-123412341234}" type="slidenum">
              <a:rPr lang="en-GB" sz="600" smtClean="0"/>
              <a:pPr>
                <a:buSzPct val="25000"/>
              </a:pPr>
              <a:t>‹Nr.›</a:t>
            </a:fld>
            <a:endParaRPr lang="en-GB" sz="6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hape 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13275" y="4385276"/>
            <a:ext cx="594225" cy="61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xfrm>
            <a:off x="350044" y="4668440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ftr" idx="11"/>
          </p:nvPr>
        </p:nvSpPr>
        <p:spPr>
          <a:xfrm>
            <a:off x="350044" y="4894020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350044" y="4780359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SzPct val="25000"/>
            </a:pPr>
            <a:r>
              <a:rPr lang="en-GB" sz="600" smtClean="0"/>
              <a:t>Sidnummer </a:t>
            </a:r>
            <a:fld id="{00000000-1234-1234-1234-123412341234}" type="slidenum">
              <a:rPr lang="en-GB" sz="600" smtClean="0"/>
              <a:pPr>
                <a:buSzPct val="25000"/>
              </a:pPr>
              <a:t>‹Nr.›</a:t>
            </a:fld>
            <a:endParaRPr lang="en-GB" sz="6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Jämförels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50043" y="592931"/>
            <a:ext cx="5481000" cy="361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Georgia"/>
              <a:buNone/>
              <a:defRPr sz="225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350"/>
            </a:lvl2pPr>
            <a:lvl3pPr lvl="2" indent="0">
              <a:spcBef>
                <a:spcPts val="0"/>
              </a:spcBef>
              <a:buNone/>
              <a:defRPr sz="1350"/>
            </a:lvl3pPr>
            <a:lvl4pPr lvl="3" indent="0">
              <a:spcBef>
                <a:spcPts val="0"/>
              </a:spcBef>
              <a:buNone/>
              <a:defRPr sz="1350"/>
            </a:lvl4pPr>
            <a:lvl5pPr lvl="4" indent="0">
              <a:spcBef>
                <a:spcPts val="0"/>
              </a:spcBef>
              <a:buNone/>
              <a:defRPr sz="1350"/>
            </a:lvl5pPr>
            <a:lvl6pPr lvl="5" indent="0">
              <a:spcBef>
                <a:spcPts val="0"/>
              </a:spcBef>
              <a:buNone/>
              <a:defRPr sz="1350"/>
            </a:lvl6pPr>
            <a:lvl7pPr lvl="6" indent="0">
              <a:spcBef>
                <a:spcPts val="0"/>
              </a:spcBef>
              <a:buNone/>
              <a:defRPr sz="1350"/>
            </a:lvl7pPr>
            <a:lvl8pPr lvl="7" indent="0">
              <a:spcBef>
                <a:spcPts val="0"/>
              </a:spcBef>
              <a:buNone/>
              <a:defRPr sz="1350"/>
            </a:lvl8pPr>
            <a:lvl9pPr lvl="8" indent="0">
              <a:spcBef>
                <a:spcPts val="0"/>
              </a:spcBef>
              <a:buNone/>
              <a:defRPr sz="135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342900" y="1221581"/>
            <a:ext cx="3024000" cy="409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22222"/>
              </a:lnSpc>
              <a:spcBef>
                <a:spcPts val="900"/>
              </a:spcBef>
              <a:buClr>
                <a:schemeClr val="dk1"/>
              </a:buClr>
              <a:buFont typeface="Arial"/>
              <a:buNone/>
              <a:defRPr sz="13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lnSpc>
                <a:spcPct val="122222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  <a:defRPr sz="13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2"/>
          </p:nvPr>
        </p:nvSpPr>
        <p:spPr>
          <a:xfrm>
            <a:off x="3483769" y="1221581"/>
            <a:ext cx="3024000" cy="409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22222"/>
              </a:lnSpc>
              <a:spcBef>
                <a:spcPts val="900"/>
              </a:spcBef>
              <a:buClr>
                <a:schemeClr val="dk1"/>
              </a:buClr>
              <a:buFont typeface="Arial"/>
              <a:buNone/>
              <a:defRPr sz="13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lnSpc>
                <a:spcPct val="122222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  <a:defRPr sz="13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3"/>
          </p:nvPr>
        </p:nvSpPr>
        <p:spPr>
          <a:xfrm>
            <a:off x="355997" y="1653778"/>
            <a:ext cx="3024000" cy="238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34999" marR="0" lvl="0" indent="-58799" algn="l" rtl="0">
              <a:lnSpc>
                <a:spcPct val="137500"/>
              </a:lnSpc>
              <a:spcBef>
                <a:spcPts val="900"/>
              </a:spcBef>
              <a:buClr>
                <a:schemeClr val="dk1"/>
              </a:buClr>
              <a:buSzPct val="1000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07700" marR="0" lvl="1" indent="-64800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72300" marR="0" lvl="2" indent="-62700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42299" marR="0" lvl="3" indent="-65999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14999" marR="0" lvl="4" indent="-62474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4"/>
          </p:nvPr>
        </p:nvSpPr>
        <p:spPr>
          <a:xfrm>
            <a:off x="3487340" y="1653778"/>
            <a:ext cx="3024000" cy="238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34999" marR="0" lvl="0" indent="-58799" algn="l" rtl="0">
              <a:lnSpc>
                <a:spcPct val="137500"/>
              </a:lnSpc>
              <a:spcBef>
                <a:spcPts val="900"/>
              </a:spcBef>
              <a:buClr>
                <a:schemeClr val="dk1"/>
              </a:buClr>
              <a:buSzPct val="1000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07700" marR="0" lvl="1" indent="-64800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72300" marR="0" lvl="2" indent="-62700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42299" marR="0" lvl="3" indent="-65999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14999" marR="0" lvl="4" indent="-62474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dt" idx="10"/>
          </p:nvPr>
        </p:nvSpPr>
        <p:spPr>
          <a:xfrm>
            <a:off x="350044" y="4668440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xfrm>
            <a:off x="350044" y="4894020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350044" y="4780359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SzPct val="25000"/>
            </a:pPr>
            <a:r>
              <a:rPr lang="en-GB" sz="600" smtClean="0"/>
              <a:t>Sidnummer </a:t>
            </a:r>
            <a:fld id="{00000000-1234-1234-1234-123412341234}" type="slidenum">
              <a:rPr lang="en-GB" sz="600" smtClean="0"/>
              <a:pPr>
                <a:buSzPct val="25000"/>
              </a:pPr>
              <a:t>‹Nr.›</a:t>
            </a:fld>
            <a:endParaRPr lang="en-GB" sz="6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Endast rubrik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350043" y="592931"/>
            <a:ext cx="5481000" cy="361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Georgia"/>
              <a:buNone/>
              <a:defRPr sz="225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350"/>
            </a:lvl2pPr>
            <a:lvl3pPr lvl="2" indent="0">
              <a:spcBef>
                <a:spcPts val="0"/>
              </a:spcBef>
              <a:buNone/>
              <a:defRPr sz="1350"/>
            </a:lvl3pPr>
            <a:lvl4pPr lvl="3" indent="0">
              <a:spcBef>
                <a:spcPts val="0"/>
              </a:spcBef>
              <a:buNone/>
              <a:defRPr sz="1350"/>
            </a:lvl4pPr>
            <a:lvl5pPr lvl="4" indent="0">
              <a:spcBef>
                <a:spcPts val="0"/>
              </a:spcBef>
              <a:buNone/>
              <a:defRPr sz="1350"/>
            </a:lvl5pPr>
            <a:lvl6pPr lvl="5" indent="0">
              <a:spcBef>
                <a:spcPts val="0"/>
              </a:spcBef>
              <a:buNone/>
              <a:defRPr sz="1350"/>
            </a:lvl6pPr>
            <a:lvl7pPr lvl="6" indent="0">
              <a:spcBef>
                <a:spcPts val="0"/>
              </a:spcBef>
              <a:buNone/>
              <a:defRPr sz="1350"/>
            </a:lvl7pPr>
            <a:lvl8pPr lvl="7" indent="0">
              <a:spcBef>
                <a:spcPts val="0"/>
              </a:spcBef>
              <a:buNone/>
              <a:defRPr sz="1350"/>
            </a:lvl8pPr>
            <a:lvl9pPr lvl="8" indent="0">
              <a:spcBef>
                <a:spcPts val="0"/>
              </a:spcBef>
              <a:buNone/>
              <a:defRPr sz="135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350044" y="4668440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350044" y="4894020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350044" y="4780359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SzPct val="25000"/>
            </a:pPr>
            <a:r>
              <a:rPr lang="en-GB" sz="600" smtClean="0"/>
              <a:t>Sidnummer </a:t>
            </a:r>
            <a:fld id="{00000000-1234-1234-1234-123412341234}" type="slidenum">
              <a:rPr lang="en-GB" sz="600" smtClean="0"/>
              <a:pPr>
                <a:buSzPct val="25000"/>
              </a:pPr>
              <a:t>‹Nr.›</a:t>
            </a:fld>
            <a:endParaRPr lang="en-GB" sz="6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350043" y="592931"/>
            <a:ext cx="5481000" cy="361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Georgia"/>
              <a:buNone/>
              <a:defRPr sz="225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350"/>
            </a:lvl2pPr>
            <a:lvl3pPr lvl="2" indent="0">
              <a:spcBef>
                <a:spcPts val="0"/>
              </a:spcBef>
              <a:buNone/>
              <a:defRPr sz="1350"/>
            </a:lvl3pPr>
            <a:lvl4pPr lvl="3" indent="0">
              <a:spcBef>
                <a:spcPts val="0"/>
              </a:spcBef>
              <a:buNone/>
              <a:defRPr sz="1350"/>
            </a:lvl4pPr>
            <a:lvl5pPr lvl="4" indent="0">
              <a:spcBef>
                <a:spcPts val="0"/>
              </a:spcBef>
              <a:buNone/>
              <a:defRPr sz="1350"/>
            </a:lvl5pPr>
            <a:lvl6pPr lvl="5" indent="0">
              <a:spcBef>
                <a:spcPts val="0"/>
              </a:spcBef>
              <a:buNone/>
              <a:defRPr sz="1350"/>
            </a:lvl6pPr>
            <a:lvl7pPr lvl="6" indent="0">
              <a:spcBef>
                <a:spcPts val="0"/>
              </a:spcBef>
              <a:buNone/>
              <a:defRPr sz="1350"/>
            </a:lvl7pPr>
            <a:lvl8pPr lvl="7" indent="0">
              <a:spcBef>
                <a:spcPts val="0"/>
              </a:spcBef>
              <a:buNone/>
              <a:defRPr sz="1350"/>
            </a:lvl8pPr>
            <a:lvl9pPr lvl="8" indent="0">
              <a:spcBef>
                <a:spcPts val="0"/>
              </a:spcBef>
              <a:buNone/>
              <a:defRPr sz="135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342900" y="1200149"/>
            <a:ext cx="5481000" cy="283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34999" marR="0" lvl="0" indent="-58799" algn="l" rtl="0">
              <a:lnSpc>
                <a:spcPct val="137500"/>
              </a:lnSpc>
              <a:spcBef>
                <a:spcPts val="900"/>
              </a:spcBef>
              <a:buClr>
                <a:schemeClr val="dk1"/>
              </a:buClr>
              <a:buSzPct val="1000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07700" marR="0" lvl="1" indent="-64800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72300" marR="0" lvl="2" indent="-62700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42299" marR="0" lvl="3" indent="-65999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14999" marR="0" lvl="4" indent="-62474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350044" y="4668440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50044" y="4894020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350044" y="4780359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SzPct val="25000"/>
            </a:pPr>
            <a:r>
              <a:rPr lang="en-GB" sz="600" smtClean="0"/>
              <a:t>Sidnummer </a:t>
            </a:r>
            <a:fld id="{00000000-1234-1234-1234-123412341234}" type="slidenum">
              <a:rPr lang="en-GB" sz="600" smtClean="0"/>
              <a:pPr>
                <a:buSzPct val="25000"/>
              </a:pPr>
              <a:t>‹Nr.›</a:t>
            </a:fld>
            <a:endParaRPr lang="en-GB" sz="6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Georgia"/>
              <a:buNone/>
              <a:defRPr sz="225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350"/>
            </a:lvl2pPr>
            <a:lvl3pPr lvl="2" indent="0">
              <a:spcBef>
                <a:spcPts val="0"/>
              </a:spcBef>
              <a:buNone/>
              <a:defRPr sz="1350"/>
            </a:lvl3pPr>
            <a:lvl4pPr lvl="3" indent="0">
              <a:spcBef>
                <a:spcPts val="0"/>
              </a:spcBef>
              <a:buNone/>
              <a:defRPr sz="1350"/>
            </a:lvl4pPr>
            <a:lvl5pPr lvl="4" indent="0">
              <a:spcBef>
                <a:spcPts val="0"/>
              </a:spcBef>
              <a:buNone/>
              <a:defRPr sz="1350"/>
            </a:lvl5pPr>
            <a:lvl6pPr lvl="5" indent="0">
              <a:spcBef>
                <a:spcPts val="0"/>
              </a:spcBef>
              <a:buNone/>
              <a:defRPr sz="1350"/>
            </a:lvl6pPr>
            <a:lvl7pPr lvl="6" indent="0">
              <a:spcBef>
                <a:spcPts val="0"/>
              </a:spcBef>
              <a:buNone/>
              <a:defRPr sz="1350"/>
            </a:lvl7pPr>
            <a:lvl8pPr lvl="7" indent="0">
              <a:spcBef>
                <a:spcPts val="0"/>
              </a:spcBef>
              <a:buNone/>
              <a:defRPr sz="1350"/>
            </a:lvl8pPr>
            <a:lvl9pPr lvl="8" indent="0">
              <a:spcBef>
                <a:spcPts val="0"/>
              </a:spcBef>
              <a:buNone/>
              <a:defRPr sz="135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233775" y="1152474"/>
            <a:ext cx="2999925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34999" marR="0" lvl="0" indent="-68324" algn="l" rtl="0">
              <a:lnSpc>
                <a:spcPct val="157142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07700" marR="0" lvl="1" indent="-83850" algn="l" rtl="0">
              <a:lnSpc>
                <a:spcPct val="183333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72300" marR="0" lvl="2" indent="-81750" algn="l" rtl="0">
              <a:lnSpc>
                <a:spcPct val="183333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42299" marR="0" lvl="3" indent="-85049" algn="l" rtl="0">
              <a:lnSpc>
                <a:spcPct val="183333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14999" marR="0" lvl="4" indent="-81524" algn="l" rtl="0">
              <a:lnSpc>
                <a:spcPct val="183333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1143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1143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1143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1143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3624300" y="1152474"/>
            <a:ext cx="2999925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34999" marR="0" lvl="0" indent="-68324" algn="l" rtl="0">
              <a:lnSpc>
                <a:spcPct val="157142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07700" marR="0" lvl="1" indent="-83850" algn="l" rtl="0">
              <a:lnSpc>
                <a:spcPct val="183333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72300" marR="0" lvl="2" indent="-81750" algn="l" rtl="0">
              <a:lnSpc>
                <a:spcPct val="183333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42299" marR="0" lvl="3" indent="-85049" algn="l" rtl="0">
              <a:lnSpc>
                <a:spcPct val="183333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14999" marR="0" lvl="4" indent="-81524" algn="l" rtl="0">
              <a:lnSpc>
                <a:spcPct val="183333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1143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1143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1143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1143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6354343" y="4663215"/>
            <a:ext cx="411525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chemeClr val="dk2"/>
              </a:buClr>
              <a:buSzPct val="25000"/>
            </a:pPr>
            <a:fld id="{00000000-1234-1234-1234-123412341234}" type="slidenum">
              <a:rPr lang="en-GB" sz="600" smtClean="0">
                <a:solidFill>
                  <a:schemeClr val="dk2"/>
                </a:solidFill>
              </a:rPr>
              <a:pPr>
                <a:buClr>
                  <a:schemeClr val="dk2"/>
                </a:buClr>
                <a:buSzPct val="25000"/>
              </a:pPr>
              <a:t>‹Nr.›</a:t>
            </a:fld>
            <a:endParaRPr lang="en-GB" sz="6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233775" y="555600"/>
            <a:ext cx="2106000" cy="75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Georgia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233775" y="1389600"/>
            <a:ext cx="2106000" cy="3179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34999" marR="0" lvl="0" indent="-77849" algn="l" rtl="0">
              <a:lnSpc>
                <a:spcPct val="183333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07700" marR="0" lvl="1" indent="-83850" algn="l" rtl="0">
              <a:lnSpc>
                <a:spcPct val="183333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72300" marR="0" lvl="2" indent="-81750" algn="l" rtl="0">
              <a:lnSpc>
                <a:spcPct val="183333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42299" marR="0" lvl="3" indent="-85049" algn="l" rtl="0">
              <a:lnSpc>
                <a:spcPct val="183333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14999" marR="0" lvl="4" indent="-81524" algn="l" rtl="0">
              <a:lnSpc>
                <a:spcPct val="183333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1143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1143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1143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1143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354343" y="4663215"/>
            <a:ext cx="411525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Clr>
                <a:schemeClr val="dk2"/>
              </a:buClr>
              <a:buSzPct val="25000"/>
            </a:pPr>
            <a:fld id="{00000000-1234-1234-1234-123412341234}" type="slidenum">
              <a:rPr lang="en-GB" sz="600" smtClean="0">
                <a:solidFill>
                  <a:schemeClr val="dk2"/>
                </a:solidFill>
              </a:rPr>
              <a:pPr>
                <a:buClr>
                  <a:schemeClr val="dk2"/>
                </a:buClr>
                <a:buSzPct val="25000"/>
              </a:pPr>
              <a:t>‹Nr.›</a:t>
            </a:fld>
            <a:endParaRPr lang="en-GB" sz="6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vå innehållsdela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350043" y="592931"/>
            <a:ext cx="5481000" cy="361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Georgia"/>
              <a:buNone/>
              <a:defRPr sz="225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350"/>
            </a:lvl2pPr>
            <a:lvl3pPr lvl="2" indent="0">
              <a:spcBef>
                <a:spcPts val="0"/>
              </a:spcBef>
              <a:buNone/>
              <a:defRPr sz="1350"/>
            </a:lvl3pPr>
            <a:lvl4pPr lvl="3" indent="0">
              <a:spcBef>
                <a:spcPts val="0"/>
              </a:spcBef>
              <a:buNone/>
              <a:defRPr sz="1350"/>
            </a:lvl4pPr>
            <a:lvl5pPr lvl="4" indent="0">
              <a:spcBef>
                <a:spcPts val="0"/>
              </a:spcBef>
              <a:buNone/>
              <a:defRPr sz="1350"/>
            </a:lvl5pPr>
            <a:lvl6pPr lvl="5" indent="0">
              <a:spcBef>
                <a:spcPts val="0"/>
              </a:spcBef>
              <a:buNone/>
              <a:defRPr sz="1350"/>
            </a:lvl6pPr>
            <a:lvl7pPr lvl="6" indent="0">
              <a:spcBef>
                <a:spcPts val="0"/>
              </a:spcBef>
              <a:buNone/>
              <a:defRPr sz="1350"/>
            </a:lvl7pPr>
            <a:lvl8pPr lvl="7" indent="0">
              <a:spcBef>
                <a:spcPts val="0"/>
              </a:spcBef>
              <a:buNone/>
              <a:defRPr sz="1350"/>
            </a:lvl8pPr>
            <a:lvl9pPr lvl="8" indent="0">
              <a:spcBef>
                <a:spcPts val="0"/>
              </a:spcBef>
              <a:buNone/>
              <a:defRPr sz="135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342900" y="1200148"/>
            <a:ext cx="3024000" cy="283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34999" marR="0" lvl="0" indent="-58799" algn="l" rtl="0">
              <a:lnSpc>
                <a:spcPct val="137500"/>
              </a:lnSpc>
              <a:spcBef>
                <a:spcPts val="900"/>
              </a:spcBef>
              <a:buClr>
                <a:schemeClr val="dk1"/>
              </a:buClr>
              <a:buSzPct val="1000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07700" marR="0" lvl="1" indent="-64800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72300" marR="0" lvl="2" indent="-62700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42299" marR="0" lvl="3" indent="-65999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14999" marR="0" lvl="4" indent="-62474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3473531" y="1200148"/>
            <a:ext cx="3024000" cy="283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34999" marR="0" lvl="0" indent="-58799" algn="l" rtl="0">
              <a:lnSpc>
                <a:spcPct val="137500"/>
              </a:lnSpc>
              <a:spcBef>
                <a:spcPts val="900"/>
              </a:spcBef>
              <a:buClr>
                <a:schemeClr val="dk1"/>
              </a:buClr>
              <a:buSzPct val="1000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07700" marR="0" lvl="1" indent="-64800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72300" marR="0" lvl="2" indent="-62700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42299" marR="0" lvl="3" indent="-65999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14999" marR="0" lvl="4" indent="-62474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85950" marR="0" lvl="5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228850" marR="0" lvl="6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71750" marR="0" lvl="7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914650" marR="0" lvl="8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350044" y="4668440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350044" y="4894020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350044" y="4780359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SzPct val="25000"/>
            </a:pPr>
            <a:r>
              <a:rPr lang="en-GB" sz="600" smtClean="0"/>
              <a:t>Sidnummer </a:t>
            </a:r>
            <a:fld id="{00000000-1234-1234-1234-123412341234}" type="slidenum">
              <a:rPr lang="en-GB" sz="600" smtClean="0"/>
              <a:pPr>
                <a:buSzPct val="25000"/>
              </a:pPr>
              <a:t>‹Nr.›</a:t>
            </a:fld>
            <a:endParaRPr lang="en-GB" sz="6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639045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354343" y="4663216"/>
            <a:ext cx="411525" cy="39360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233775" y="555600"/>
            <a:ext cx="2106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buSzPct val="100000"/>
              <a:defRPr sz="1800"/>
            </a:lvl4pPr>
            <a:lvl5pPr lvl="4" rtl="0">
              <a:spcBef>
                <a:spcPts val="0"/>
              </a:spcBef>
              <a:buSzPct val="100000"/>
              <a:defRPr sz="1800"/>
            </a:lvl5pPr>
            <a:lvl6pPr lvl="5" rtl="0">
              <a:spcBef>
                <a:spcPts val="0"/>
              </a:spcBef>
              <a:buSzPct val="100000"/>
              <a:defRPr sz="1800"/>
            </a:lvl6pPr>
            <a:lvl7pPr lvl="6" rtl="0">
              <a:spcBef>
                <a:spcPts val="0"/>
              </a:spcBef>
              <a:buSzPct val="100000"/>
              <a:defRPr sz="1800"/>
            </a:lvl7pPr>
            <a:lvl8pPr lvl="7" rtl="0">
              <a:spcBef>
                <a:spcPts val="0"/>
              </a:spcBef>
              <a:buSzPct val="100000"/>
              <a:defRPr sz="1800"/>
            </a:lvl8pPr>
            <a:lvl9pPr lvl="8" rtl="0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233775" y="1389600"/>
            <a:ext cx="2106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900"/>
            </a:lvl1pPr>
            <a:lvl2pPr lvl="1" rtl="0">
              <a:spcBef>
                <a:spcPts val="0"/>
              </a:spcBef>
              <a:buSzPct val="100000"/>
              <a:defRPr sz="900"/>
            </a:lvl2pPr>
            <a:lvl3pPr lvl="2" rtl="0">
              <a:spcBef>
                <a:spcPts val="0"/>
              </a:spcBef>
              <a:buSzPct val="100000"/>
              <a:defRPr sz="900"/>
            </a:lvl3pPr>
            <a:lvl4pPr lvl="3" rtl="0">
              <a:spcBef>
                <a:spcPts val="0"/>
              </a:spcBef>
              <a:buSzPct val="100000"/>
              <a:defRPr sz="900"/>
            </a:lvl4pPr>
            <a:lvl5pPr lvl="4" rtl="0">
              <a:spcBef>
                <a:spcPts val="0"/>
              </a:spcBef>
              <a:buSzPct val="100000"/>
              <a:defRPr sz="900"/>
            </a:lvl5pPr>
            <a:lvl6pPr lvl="5" rtl="0">
              <a:spcBef>
                <a:spcPts val="0"/>
              </a:spcBef>
              <a:buSzPct val="100000"/>
              <a:defRPr sz="900"/>
            </a:lvl6pPr>
            <a:lvl7pPr lvl="6" rtl="0">
              <a:spcBef>
                <a:spcPts val="0"/>
              </a:spcBef>
              <a:buSzPct val="100000"/>
              <a:defRPr sz="900"/>
            </a:lvl7pPr>
            <a:lvl8pPr lvl="7" rtl="0">
              <a:spcBef>
                <a:spcPts val="0"/>
              </a:spcBef>
              <a:buSzPct val="100000"/>
              <a:defRPr sz="900"/>
            </a:lvl8pPr>
            <a:lvl9pPr lvl="8" rtl="0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6354343" y="4663216"/>
            <a:ext cx="411525" cy="39360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/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50043" y="592931"/>
            <a:ext cx="5481000" cy="361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Georgia"/>
              <a:buNone/>
              <a:defRPr sz="3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42900" y="1200149"/>
            <a:ext cx="5481000" cy="283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9999" marR="0" lvl="0" indent="-78399" algn="l" rtl="0">
              <a:lnSpc>
                <a:spcPct val="137500"/>
              </a:lnSpc>
              <a:spcBef>
                <a:spcPts val="120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43600" marR="0" lvl="1" indent="-86400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96400" marR="0" lvl="2" indent="-83600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56399" marR="0" lvl="3" indent="-87999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619999" marR="0" lvl="4" indent="-83299" algn="l" rtl="0">
              <a:lnSpc>
                <a:spcPct val="1375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­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350044" y="4668440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350044" y="4894020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42900" marR="0" lvl="1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8700" marR="0" lvl="3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371600" marR="0" lvl="4" indent="0" algn="l" rtl="0">
              <a:spcBef>
                <a:spcPts val="0"/>
              </a:spcBef>
              <a:spcAft>
                <a:spcPts val="0"/>
              </a:spcAft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714500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057400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0030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200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350044" y="4780359"/>
            <a:ext cx="1620000" cy="10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SzPct val="25000"/>
            </a:pPr>
            <a:r>
              <a:rPr lang="en-GB" sz="600" smtClean="0"/>
              <a:t>Sidnummer </a:t>
            </a:r>
            <a:fld id="{00000000-1234-1234-1234-123412341234}" type="slidenum">
              <a:rPr lang="en-GB" sz="600" smtClean="0"/>
              <a:pPr>
                <a:buSzPct val="25000"/>
              </a:pPr>
              <a:t>‹Nr.›</a:t>
            </a:fld>
            <a:endParaRPr lang="en-GB" sz="600"/>
          </a:p>
        </p:txBody>
      </p:sp>
      <p:sp>
        <p:nvSpPr>
          <p:cNvPr id="11" name="Shape 11"/>
          <p:cNvSpPr/>
          <p:nvPr/>
        </p:nvSpPr>
        <p:spPr>
          <a:xfrm>
            <a:off x="351234" y="1113234"/>
            <a:ext cx="6154425" cy="9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Shape 1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13275" y="4385276"/>
            <a:ext cx="594225" cy="6168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5.gif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5.gif"/><Relationship Id="rId9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5.gif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/>
          <a:p>
            <a:r>
              <a:rPr lang="en-GB" dirty="0" err="1" smtClean="0">
                <a:solidFill>
                  <a:schemeClr val="tx1"/>
                </a:solidFill>
              </a:rPr>
              <a:t>Swepub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GB" dirty="0">
                <a:solidFill>
                  <a:schemeClr val="tx1"/>
                </a:solidFill>
              </a:rPr>
              <a:t>Offering High Quality Institutional Repository Publication Metadata Using Linked Data Technologies</a:t>
            </a:r>
          </a:p>
        </p:txBody>
      </p:sp>
      <p:sp>
        <p:nvSpPr>
          <p:cNvPr id="75" name="Shape 75"/>
          <p:cNvSpPr txBox="1"/>
          <p:nvPr/>
        </p:nvSpPr>
        <p:spPr>
          <a:xfrm>
            <a:off x="1587544" y="4777677"/>
            <a:ext cx="3730050" cy="43515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r>
              <a:rPr lang="en-GB" sz="1050" dirty="0">
                <a:solidFill>
                  <a:schemeClr val="tx1"/>
                </a:solidFill>
              </a:rPr>
              <a:t>Theodor Tolstoy, Developer, National library of Sweden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288017" y="622919"/>
            <a:ext cx="6390450" cy="429525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r>
              <a:rPr lang="en-GB" sz="2400" dirty="0" err="1"/>
              <a:t>Swepub</a:t>
            </a:r>
            <a:r>
              <a:rPr lang="en-GB" sz="2400" dirty="0"/>
              <a:t> Search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body" idx="2"/>
          </p:nvPr>
        </p:nvSpPr>
        <p:spPr>
          <a:xfrm>
            <a:off x="3182110" y="1511866"/>
            <a:ext cx="3213665" cy="2562300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pPr marL="342900" indent="-171450"/>
            <a:r>
              <a:rPr lang="en-GB" sz="1200" dirty="0"/>
              <a:t>Developed by the National Library of Sweden in 2009</a:t>
            </a:r>
          </a:p>
          <a:p>
            <a:pPr marL="342900" indent="-171450"/>
            <a:r>
              <a:rPr lang="en-GB" sz="1200" dirty="0"/>
              <a:t>Aggregates data from Swedish universities and higher education institutions</a:t>
            </a:r>
          </a:p>
          <a:p>
            <a:pPr marL="342900" indent="-171450"/>
            <a:r>
              <a:rPr lang="en-GB" sz="1200" dirty="0"/>
              <a:t>Offers various search and bibliographic data services for academic </a:t>
            </a:r>
            <a:r>
              <a:rPr lang="en-GB" sz="1200" dirty="0" smtClean="0"/>
              <a:t>publications</a:t>
            </a:r>
          </a:p>
          <a:p>
            <a:pPr marL="171450" indent="0">
              <a:buNone/>
            </a:pPr>
            <a:r>
              <a:rPr lang="en-GB" sz="1200" dirty="0" err="1" smtClean="0"/>
              <a:t>swepub.kb.se</a:t>
            </a:r>
            <a:endParaRPr lang="en-GB" sz="1200" dirty="0"/>
          </a:p>
        </p:txBody>
      </p:sp>
      <p:grpSp>
        <p:nvGrpSpPr>
          <p:cNvPr id="82" name="Shape 82"/>
          <p:cNvGrpSpPr/>
          <p:nvPr/>
        </p:nvGrpSpPr>
        <p:grpSpPr>
          <a:xfrm>
            <a:off x="513677" y="1689981"/>
            <a:ext cx="2442705" cy="2333815"/>
            <a:chOff x="435615" y="1035302"/>
            <a:chExt cx="4068630" cy="3934943"/>
          </a:xfrm>
        </p:grpSpPr>
        <p:grpSp>
          <p:nvGrpSpPr>
            <p:cNvPr id="83" name="Shape 83"/>
            <p:cNvGrpSpPr/>
            <p:nvPr/>
          </p:nvGrpSpPr>
          <p:grpSpPr>
            <a:xfrm>
              <a:off x="435615" y="1035302"/>
              <a:ext cx="4068630" cy="3934943"/>
              <a:chOff x="48825" y="57199"/>
              <a:chExt cx="5005696" cy="5141700"/>
            </a:xfrm>
          </p:grpSpPr>
          <p:sp>
            <p:nvSpPr>
              <p:cNvPr id="84" name="Shape 84"/>
              <p:cNvSpPr/>
              <p:nvPr/>
            </p:nvSpPr>
            <p:spPr>
              <a:xfrm>
                <a:off x="3901922" y="2028400"/>
                <a:ext cx="1152599" cy="1590601"/>
              </a:xfrm>
              <a:prstGeom prst="can">
                <a:avLst>
                  <a:gd name="adj" fmla="val 25000"/>
                </a:avLst>
              </a:prstGeom>
              <a:solidFill>
                <a:srgbClr val="CFE2F3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cxnSp>
            <p:nvCxnSpPr>
              <p:cNvPr id="85" name="Shape 85"/>
              <p:cNvCxnSpPr/>
              <p:nvPr/>
            </p:nvCxnSpPr>
            <p:spPr>
              <a:xfrm>
                <a:off x="2439300" y="1922300"/>
                <a:ext cx="1195500" cy="5724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triangle" w="lg" len="lg"/>
              </a:ln>
            </p:spPr>
          </p:cxnSp>
          <p:cxnSp>
            <p:nvCxnSpPr>
              <p:cNvPr id="86" name="Shape 86"/>
              <p:cNvCxnSpPr/>
              <p:nvPr/>
            </p:nvCxnSpPr>
            <p:spPr>
              <a:xfrm rot="10800000" flipH="1">
                <a:off x="1905900" y="3217675"/>
                <a:ext cx="1505100" cy="582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triangle" w="lg" len="lg"/>
              </a:ln>
            </p:spPr>
          </p:cxnSp>
          <p:cxnSp>
            <p:nvCxnSpPr>
              <p:cNvPr id="87" name="Shape 87"/>
              <p:cNvCxnSpPr/>
              <p:nvPr/>
            </p:nvCxnSpPr>
            <p:spPr>
              <a:xfrm>
                <a:off x="1848750" y="2770025"/>
                <a:ext cx="1590600" cy="9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lg" len="lg"/>
                <a:tailEnd type="triangle" w="lg" len="lg"/>
              </a:ln>
            </p:spPr>
          </p:cxnSp>
          <p:grpSp>
            <p:nvGrpSpPr>
              <p:cNvPr id="88" name="Shape 88"/>
              <p:cNvGrpSpPr/>
              <p:nvPr/>
            </p:nvGrpSpPr>
            <p:grpSpPr>
              <a:xfrm>
                <a:off x="48825" y="57199"/>
                <a:ext cx="2219025" cy="5141700"/>
                <a:chOff x="48825" y="57199"/>
                <a:chExt cx="2219025" cy="5141700"/>
              </a:xfrm>
            </p:grpSpPr>
            <p:pic>
              <p:nvPicPr>
                <p:cNvPr id="89" name="Shape 89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115849" y="57199"/>
                  <a:ext cx="2152000" cy="50464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90" name="Shape 90"/>
                <p:cNvSpPr/>
                <p:nvPr/>
              </p:nvSpPr>
              <p:spPr>
                <a:xfrm>
                  <a:off x="1610625" y="1037300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  <p:sp>
              <p:nvSpPr>
                <p:cNvPr id="91" name="Shape 91"/>
                <p:cNvSpPr/>
                <p:nvPr/>
              </p:nvSpPr>
              <p:spPr>
                <a:xfrm>
                  <a:off x="1410600" y="1646900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  <p:sp>
              <p:nvSpPr>
                <p:cNvPr id="92" name="Shape 92"/>
                <p:cNvSpPr/>
                <p:nvPr/>
              </p:nvSpPr>
              <p:spPr>
                <a:xfrm>
                  <a:off x="696225" y="2494625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  <p:sp>
              <p:nvSpPr>
                <p:cNvPr id="93" name="Shape 93"/>
                <p:cNvSpPr/>
                <p:nvPr/>
              </p:nvSpPr>
              <p:spPr>
                <a:xfrm>
                  <a:off x="1086900" y="2781200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  <p:sp>
              <p:nvSpPr>
                <p:cNvPr id="94" name="Shape 94"/>
                <p:cNvSpPr/>
                <p:nvPr/>
              </p:nvSpPr>
              <p:spPr>
                <a:xfrm>
                  <a:off x="1086900" y="2999450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  <p:sp>
              <p:nvSpPr>
                <p:cNvPr id="95" name="Shape 95"/>
                <p:cNvSpPr/>
                <p:nvPr/>
              </p:nvSpPr>
              <p:spPr>
                <a:xfrm>
                  <a:off x="1182150" y="3247100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  <p:sp>
              <p:nvSpPr>
                <p:cNvPr id="96" name="Shape 96"/>
                <p:cNvSpPr/>
                <p:nvPr/>
              </p:nvSpPr>
              <p:spPr>
                <a:xfrm>
                  <a:off x="1286925" y="3312950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  <p:sp>
              <p:nvSpPr>
                <p:cNvPr id="97" name="Shape 97"/>
                <p:cNvSpPr/>
                <p:nvPr/>
              </p:nvSpPr>
              <p:spPr>
                <a:xfrm>
                  <a:off x="1182150" y="3362225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  <p:sp>
              <p:nvSpPr>
                <p:cNvPr id="98" name="Shape 98"/>
                <p:cNvSpPr/>
                <p:nvPr/>
              </p:nvSpPr>
              <p:spPr>
                <a:xfrm>
                  <a:off x="539412" y="3713000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  <p:sp>
              <p:nvSpPr>
                <p:cNvPr id="99" name="Shape 99"/>
                <p:cNvSpPr/>
                <p:nvPr/>
              </p:nvSpPr>
              <p:spPr>
                <a:xfrm>
                  <a:off x="372525" y="3312950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  <p:sp>
              <p:nvSpPr>
                <p:cNvPr id="100" name="Shape 100"/>
                <p:cNvSpPr/>
                <p:nvPr/>
              </p:nvSpPr>
              <p:spPr>
                <a:xfrm>
                  <a:off x="48825" y="3828125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  <p:sp>
              <p:nvSpPr>
                <p:cNvPr id="101" name="Shape 101"/>
                <p:cNvSpPr/>
                <p:nvPr/>
              </p:nvSpPr>
              <p:spPr>
                <a:xfrm>
                  <a:off x="248950" y="4733000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  <p:sp>
              <p:nvSpPr>
                <p:cNvPr id="102" name="Shape 102"/>
                <p:cNvSpPr/>
                <p:nvPr/>
              </p:nvSpPr>
              <p:spPr>
                <a:xfrm>
                  <a:off x="858450" y="4456775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  <p:sp>
              <p:nvSpPr>
                <p:cNvPr id="103" name="Shape 103"/>
                <p:cNvSpPr/>
                <p:nvPr/>
              </p:nvSpPr>
              <p:spPr>
                <a:xfrm>
                  <a:off x="115850" y="3913025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  <p:sp>
              <p:nvSpPr>
                <p:cNvPr id="104" name="Shape 104"/>
                <p:cNvSpPr/>
                <p:nvPr/>
              </p:nvSpPr>
              <p:spPr>
                <a:xfrm>
                  <a:off x="115850" y="4094825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  <p:sp>
              <p:nvSpPr>
                <p:cNvPr id="105" name="Shape 105"/>
                <p:cNvSpPr/>
                <p:nvPr/>
              </p:nvSpPr>
              <p:spPr>
                <a:xfrm>
                  <a:off x="963000" y="3618987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  <p:sp>
              <p:nvSpPr>
                <p:cNvPr id="106" name="Shape 106"/>
                <p:cNvSpPr/>
                <p:nvPr/>
              </p:nvSpPr>
              <p:spPr>
                <a:xfrm>
                  <a:off x="615612" y="4094825"/>
                  <a:ext cx="323700" cy="4659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FE2F3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68569" tIns="68569" rIns="68569" bIns="68569" anchor="ctr" anchorCtr="0">
                  <a:noAutofit/>
                </a:bodyPr>
                <a:lstStyle/>
                <a:p>
                  <a:endParaRPr sz="1050"/>
                </a:p>
              </p:txBody>
            </p:sp>
          </p:grpSp>
        </p:grpSp>
        <p:pic>
          <p:nvPicPr>
            <p:cNvPr id="107" name="Shape 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728705" y="2944900"/>
              <a:ext cx="646524" cy="6465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303516" y="635743"/>
            <a:ext cx="6390450" cy="429525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r>
              <a:rPr lang="en-GB" sz="2400" dirty="0" err="1"/>
              <a:t>Swepub</a:t>
            </a:r>
            <a:r>
              <a:rPr lang="en-GB" sz="2400" dirty="0"/>
              <a:t> Analysis</a:t>
            </a:r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233775" y="1621594"/>
            <a:ext cx="2702250" cy="2486025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pPr>
              <a:buNone/>
            </a:pPr>
            <a:r>
              <a:rPr lang="en-GB" dirty="0"/>
              <a:t>Government assignment to further develop </a:t>
            </a:r>
            <a:r>
              <a:rPr lang="en-GB" dirty="0" err="1"/>
              <a:t>Swepub</a:t>
            </a:r>
            <a:r>
              <a:rPr lang="en-GB" dirty="0"/>
              <a:t>, making it possible to offer high quality publication metadata aimed at researchers and analysts working in the areas of </a:t>
            </a:r>
            <a:r>
              <a:rPr lang="en-GB" dirty="0" err="1"/>
              <a:t>bibliometrics</a:t>
            </a:r>
            <a:r>
              <a:rPr lang="en-GB" dirty="0"/>
              <a:t> and </a:t>
            </a:r>
            <a:r>
              <a:rPr lang="en-GB" dirty="0" err="1"/>
              <a:t>scientometrics</a:t>
            </a:r>
            <a:r>
              <a:rPr lang="en-GB" dirty="0"/>
              <a:t>. </a:t>
            </a:r>
          </a:p>
          <a:p>
            <a:pPr>
              <a:buNone/>
            </a:pPr>
            <a:r>
              <a:rPr lang="en-GB" dirty="0"/>
              <a:t>First public beta release in 2015.</a:t>
            </a:r>
          </a:p>
          <a:p>
            <a:pPr>
              <a:buNone/>
            </a:pPr>
            <a:endParaRPr dirty="0"/>
          </a:p>
          <a:p>
            <a:pPr marL="66675" indent="0">
              <a:buNone/>
            </a:pPr>
            <a:r>
              <a:rPr lang="en-GB" dirty="0" err="1"/>
              <a:t>bibliometri.swepub.kb.se</a:t>
            </a:r>
            <a:endParaRPr lang="en-GB" dirty="0"/>
          </a:p>
          <a:p>
            <a:pPr>
              <a:buNone/>
            </a:pPr>
            <a:endParaRPr dirty="0"/>
          </a:p>
        </p:txBody>
      </p:sp>
      <p:pic>
        <p:nvPicPr>
          <p:cNvPr id="114" name="Shape 114"/>
          <p:cNvPicPr preferRelativeResize="0"/>
          <p:nvPr/>
        </p:nvPicPr>
        <p:blipFill rotWithShape="1">
          <a:blip r:embed="rId3">
            <a:alphaModFix/>
          </a:blip>
          <a:srcRect l="3966" r="14759" b="4131"/>
          <a:stretch/>
        </p:blipFill>
        <p:spPr>
          <a:xfrm>
            <a:off x="3257550" y="1674694"/>
            <a:ext cx="3160275" cy="2246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297706" y="728297"/>
            <a:ext cx="6390450" cy="429525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/>
          <a:p>
            <a:r>
              <a:rPr lang="en-GB" sz="2400" dirty="0"/>
              <a:t>The journey of data in </a:t>
            </a:r>
            <a:r>
              <a:rPr lang="en-GB" sz="2400" dirty="0" err="1"/>
              <a:t>Swepub</a:t>
            </a:r>
            <a:endParaRPr lang="en-GB" sz="2400" dirty="0"/>
          </a:p>
        </p:txBody>
      </p:sp>
      <p:grpSp>
        <p:nvGrpSpPr>
          <p:cNvPr id="120" name="Shape 120"/>
          <p:cNvGrpSpPr/>
          <p:nvPr/>
        </p:nvGrpSpPr>
        <p:grpSpPr>
          <a:xfrm>
            <a:off x="364335" y="1832752"/>
            <a:ext cx="1535908" cy="2466473"/>
            <a:chOff x="48825" y="57199"/>
            <a:chExt cx="3390525" cy="5141700"/>
          </a:xfrm>
        </p:grpSpPr>
        <p:pic>
          <p:nvPicPr>
            <p:cNvPr id="121" name="Shape 1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5849" y="57199"/>
              <a:ext cx="2152000" cy="50464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Shape 122"/>
            <p:cNvSpPr/>
            <p:nvPr/>
          </p:nvSpPr>
          <p:spPr>
            <a:xfrm>
              <a:off x="1610625" y="1037300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23" name="Shape 123"/>
            <p:cNvSpPr/>
            <p:nvPr/>
          </p:nvSpPr>
          <p:spPr>
            <a:xfrm>
              <a:off x="1410600" y="1646900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24" name="Shape 124"/>
            <p:cNvSpPr/>
            <p:nvPr/>
          </p:nvSpPr>
          <p:spPr>
            <a:xfrm>
              <a:off x="696225" y="2494625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25" name="Shape 125"/>
            <p:cNvSpPr/>
            <p:nvPr/>
          </p:nvSpPr>
          <p:spPr>
            <a:xfrm>
              <a:off x="1086900" y="2781200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26" name="Shape 126"/>
            <p:cNvSpPr/>
            <p:nvPr/>
          </p:nvSpPr>
          <p:spPr>
            <a:xfrm>
              <a:off x="1086900" y="2999450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27" name="Shape 127"/>
            <p:cNvSpPr/>
            <p:nvPr/>
          </p:nvSpPr>
          <p:spPr>
            <a:xfrm>
              <a:off x="1182150" y="3247100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28" name="Shape 128"/>
            <p:cNvSpPr/>
            <p:nvPr/>
          </p:nvSpPr>
          <p:spPr>
            <a:xfrm>
              <a:off x="1286925" y="3312950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29" name="Shape 129"/>
            <p:cNvSpPr/>
            <p:nvPr/>
          </p:nvSpPr>
          <p:spPr>
            <a:xfrm>
              <a:off x="1182150" y="3362225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0" name="Shape 130"/>
            <p:cNvSpPr/>
            <p:nvPr/>
          </p:nvSpPr>
          <p:spPr>
            <a:xfrm>
              <a:off x="539412" y="3713000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1" name="Shape 131"/>
            <p:cNvSpPr/>
            <p:nvPr/>
          </p:nvSpPr>
          <p:spPr>
            <a:xfrm>
              <a:off x="372525" y="3312950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2" name="Shape 132"/>
            <p:cNvSpPr/>
            <p:nvPr/>
          </p:nvSpPr>
          <p:spPr>
            <a:xfrm>
              <a:off x="48825" y="3828125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3" name="Shape 133"/>
            <p:cNvSpPr/>
            <p:nvPr/>
          </p:nvSpPr>
          <p:spPr>
            <a:xfrm>
              <a:off x="248950" y="4733000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4" name="Shape 134"/>
            <p:cNvSpPr/>
            <p:nvPr/>
          </p:nvSpPr>
          <p:spPr>
            <a:xfrm>
              <a:off x="858450" y="4456775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5" name="Shape 135"/>
            <p:cNvSpPr/>
            <p:nvPr/>
          </p:nvSpPr>
          <p:spPr>
            <a:xfrm>
              <a:off x="115850" y="3913025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6" name="Shape 136"/>
            <p:cNvSpPr/>
            <p:nvPr/>
          </p:nvSpPr>
          <p:spPr>
            <a:xfrm>
              <a:off x="115850" y="4094825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7" name="Shape 137"/>
            <p:cNvSpPr/>
            <p:nvPr/>
          </p:nvSpPr>
          <p:spPr>
            <a:xfrm>
              <a:off x="963000" y="3618987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cxnSp>
          <p:nvCxnSpPr>
            <p:cNvPr id="138" name="Shape 138"/>
            <p:cNvCxnSpPr/>
            <p:nvPr/>
          </p:nvCxnSpPr>
          <p:spPr>
            <a:xfrm>
              <a:off x="2213254" y="1811833"/>
              <a:ext cx="1195499" cy="5724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lg" len="lg"/>
              <a:tailEnd type="triangle" w="lg" len="lg"/>
            </a:ln>
          </p:spPr>
        </p:cxnSp>
        <p:cxnSp>
          <p:nvCxnSpPr>
            <p:cNvPr id="139" name="Shape 139"/>
            <p:cNvCxnSpPr/>
            <p:nvPr/>
          </p:nvCxnSpPr>
          <p:spPr>
            <a:xfrm rot="10800000" flipH="1">
              <a:off x="1905900" y="3217675"/>
              <a:ext cx="1505100" cy="5820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lg" len="lg"/>
              <a:tailEnd type="triangle" w="lg" len="lg"/>
            </a:ln>
          </p:spPr>
        </p:cxnSp>
        <p:cxnSp>
          <p:nvCxnSpPr>
            <p:cNvPr id="140" name="Shape 140"/>
            <p:cNvCxnSpPr/>
            <p:nvPr/>
          </p:nvCxnSpPr>
          <p:spPr>
            <a:xfrm>
              <a:off x="1848750" y="2770025"/>
              <a:ext cx="1590600" cy="96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lg" len="lg"/>
              <a:tailEnd type="triangle" w="lg" len="lg"/>
            </a:ln>
          </p:spPr>
        </p:cxnSp>
        <p:sp>
          <p:nvSpPr>
            <p:cNvPr id="141" name="Shape 141"/>
            <p:cNvSpPr/>
            <p:nvPr/>
          </p:nvSpPr>
          <p:spPr>
            <a:xfrm>
              <a:off x="2149760" y="2394843"/>
              <a:ext cx="861900" cy="696000"/>
            </a:xfrm>
            <a:prstGeom prst="foldedCorner">
              <a:avLst>
                <a:gd name="adj" fmla="val 16667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r>
                <a:rPr lang="en-GB" sz="450"/>
                <a:t>&lt;MODS /&gt;</a:t>
              </a:r>
            </a:p>
          </p:txBody>
        </p:sp>
        <p:sp>
          <p:nvSpPr>
            <p:cNvPr id="142" name="Shape 142"/>
            <p:cNvSpPr/>
            <p:nvPr/>
          </p:nvSpPr>
          <p:spPr>
            <a:xfrm>
              <a:off x="615612" y="4094825"/>
              <a:ext cx="323700" cy="4659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143" name="Shape 143"/>
          <p:cNvGrpSpPr/>
          <p:nvPr/>
        </p:nvGrpSpPr>
        <p:grpSpPr>
          <a:xfrm>
            <a:off x="3378038" y="2493150"/>
            <a:ext cx="864450" cy="1192950"/>
            <a:chOff x="4220475" y="2028400"/>
            <a:chExt cx="1152600" cy="1590600"/>
          </a:xfrm>
        </p:grpSpPr>
        <p:sp>
          <p:nvSpPr>
            <p:cNvPr id="144" name="Shape 144"/>
            <p:cNvSpPr/>
            <p:nvPr/>
          </p:nvSpPr>
          <p:spPr>
            <a:xfrm>
              <a:off x="4220475" y="2028400"/>
              <a:ext cx="1152600" cy="15906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t" anchorCtr="0">
              <a:noAutofit/>
            </a:bodyPr>
            <a:lstStyle/>
            <a:p>
              <a:pPr algn="ctr"/>
              <a:r>
                <a:rPr lang="en-GB" sz="1050"/>
                <a:t>Swepub</a:t>
              </a:r>
            </a:p>
          </p:txBody>
        </p:sp>
        <p:pic>
          <p:nvPicPr>
            <p:cNvPr id="145" name="Shape 1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558500" y="2722575"/>
              <a:ext cx="419100" cy="457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Shape 146"/>
          <p:cNvSpPr/>
          <p:nvPr/>
        </p:nvSpPr>
        <p:spPr>
          <a:xfrm flipH="1">
            <a:off x="2022881" y="2002463"/>
            <a:ext cx="1884600" cy="429525"/>
          </a:xfrm>
          <a:prstGeom prst="bentArrow">
            <a:avLst>
              <a:gd name="adj1" fmla="val 25000"/>
              <a:gd name="adj2" fmla="val 26506"/>
              <a:gd name="adj3" fmla="val 25000"/>
              <a:gd name="adj4" fmla="val 43750"/>
            </a:avLst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endParaRPr sz="1050"/>
          </a:p>
        </p:txBody>
      </p:sp>
      <p:sp>
        <p:nvSpPr>
          <p:cNvPr id="147" name="Shape 147"/>
          <p:cNvSpPr txBox="1">
            <a:spLocks noGrp="1"/>
          </p:cNvSpPr>
          <p:nvPr>
            <p:ph type="body" idx="4294967295"/>
          </p:nvPr>
        </p:nvSpPr>
        <p:spPr>
          <a:xfrm>
            <a:off x="4290200" y="1425244"/>
            <a:ext cx="2539131" cy="2562300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pPr marL="342900" indent="-171450">
              <a:spcBef>
                <a:spcPts val="0"/>
              </a:spcBef>
            </a:pPr>
            <a:r>
              <a:rPr lang="en-GB" sz="1400" dirty="0"/>
              <a:t>Harvesting</a:t>
            </a:r>
          </a:p>
          <a:p>
            <a:pPr marL="342900" indent="-171450">
              <a:spcBef>
                <a:spcPts val="0"/>
              </a:spcBef>
            </a:pPr>
            <a:r>
              <a:rPr lang="en-GB" sz="1400" dirty="0" err="1"/>
              <a:t>Triplification</a:t>
            </a:r>
            <a:endParaRPr lang="en-GB" sz="1400" dirty="0"/>
          </a:p>
          <a:p>
            <a:pPr marL="342900" indent="-171450">
              <a:spcBef>
                <a:spcPts val="0"/>
              </a:spcBef>
            </a:pPr>
            <a:r>
              <a:rPr lang="en-GB" sz="1400" dirty="0"/>
              <a:t>Data validation</a:t>
            </a:r>
          </a:p>
          <a:p>
            <a:pPr marL="342900" indent="-171450">
              <a:spcBef>
                <a:spcPts val="0"/>
              </a:spcBef>
            </a:pPr>
            <a:r>
              <a:rPr lang="en-GB" sz="1400" dirty="0"/>
              <a:t>Deduplication</a:t>
            </a:r>
          </a:p>
          <a:p>
            <a:pPr marL="342900" indent="-171450">
              <a:spcBef>
                <a:spcPts val="0"/>
              </a:spcBef>
            </a:pPr>
            <a:r>
              <a:rPr lang="en-GB" sz="1400" dirty="0"/>
              <a:t>Enrichment</a:t>
            </a:r>
          </a:p>
          <a:p>
            <a:pPr marL="685800" lvl="1" indent="-171450"/>
            <a:r>
              <a:rPr lang="en-GB" sz="1400" dirty="0"/>
              <a:t>OA-validation</a:t>
            </a:r>
          </a:p>
          <a:p>
            <a:pPr marL="685800" lvl="1" indent="-171450"/>
            <a:r>
              <a:rPr lang="en-GB" sz="1400" dirty="0"/>
              <a:t>Publication Channel enrichment</a:t>
            </a:r>
          </a:p>
        </p:txBody>
      </p:sp>
      <p:grpSp>
        <p:nvGrpSpPr>
          <p:cNvPr id="148" name="Shape 148"/>
          <p:cNvGrpSpPr/>
          <p:nvPr/>
        </p:nvGrpSpPr>
        <p:grpSpPr>
          <a:xfrm>
            <a:off x="3307825" y="4054974"/>
            <a:ext cx="818775" cy="765900"/>
            <a:chOff x="4856862" y="3895875"/>
            <a:chExt cx="1091700" cy="1021200"/>
          </a:xfrm>
        </p:grpSpPr>
        <p:sp>
          <p:nvSpPr>
            <p:cNvPr id="149" name="Shape 149"/>
            <p:cNvSpPr/>
            <p:nvPr/>
          </p:nvSpPr>
          <p:spPr>
            <a:xfrm>
              <a:off x="4856862" y="3895875"/>
              <a:ext cx="482100" cy="7164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50" name="Shape 150"/>
            <p:cNvSpPr/>
            <p:nvPr/>
          </p:nvSpPr>
          <p:spPr>
            <a:xfrm>
              <a:off x="5371312" y="3951700"/>
              <a:ext cx="482100" cy="7164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51" name="Shape 151"/>
            <p:cNvSpPr/>
            <p:nvPr/>
          </p:nvSpPr>
          <p:spPr>
            <a:xfrm>
              <a:off x="4939262" y="4092125"/>
              <a:ext cx="482100" cy="7164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r>
                <a:rPr lang="en-GB" sz="600" dirty="0"/>
                <a:t>DOAJ</a:t>
              </a:r>
            </a:p>
          </p:txBody>
        </p:sp>
        <p:sp>
          <p:nvSpPr>
            <p:cNvPr id="152" name="Shape 152"/>
            <p:cNvSpPr/>
            <p:nvPr/>
          </p:nvSpPr>
          <p:spPr>
            <a:xfrm>
              <a:off x="5466462" y="4200675"/>
              <a:ext cx="482100" cy="71640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r>
                <a:rPr lang="en-GB" sz="600"/>
                <a:t>ROAD</a:t>
              </a:r>
            </a:p>
          </p:txBody>
        </p:sp>
      </p:grpSp>
      <p:sp>
        <p:nvSpPr>
          <p:cNvPr id="153" name="Shape 153"/>
          <p:cNvSpPr txBox="1"/>
          <p:nvPr/>
        </p:nvSpPr>
        <p:spPr>
          <a:xfrm>
            <a:off x="1850284" y="4395327"/>
            <a:ext cx="1517625" cy="36832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r>
              <a:rPr lang="en-GB" sz="1050"/>
              <a:t>External data sources</a:t>
            </a:r>
          </a:p>
        </p:txBody>
      </p:sp>
      <p:sp>
        <p:nvSpPr>
          <p:cNvPr id="154" name="Shape 154"/>
          <p:cNvSpPr txBox="1"/>
          <p:nvPr/>
        </p:nvSpPr>
        <p:spPr>
          <a:xfrm>
            <a:off x="2231438" y="1763475"/>
            <a:ext cx="3157650" cy="36832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r>
              <a:rPr lang="en-GB" sz="1050"/>
              <a:t>Quality issues</a:t>
            </a:r>
          </a:p>
        </p:txBody>
      </p:sp>
      <p:sp>
        <p:nvSpPr>
          <p:cNvPr id="155" name="Shape 155"/>
          <p:cNvSpPr/>
          <p:nvPr/>
        </p:nvSpPr>
        <p:spPr>
          <a:xfrm rot="6482481">
            <a:off x="3596838" y="3783537"/>
            <a:ext cx="268724" cy="257738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endParaRPr sz="1050"/>
          </a:p>
        </p:txBody>
      </p:sp>
      <p:sp>
        <p:nvSpPr>
          <p:cNvPr id="156" name="Shape 156"/>
          <p:cNvSpPr/>
          <p:nvPr/>
        </p:nvSpPr>
        <p:spPr>
          <a:xfrm>
            <a:off x="2089219" y="2926144"/>
            <a:ext cx="875475" cy="466425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r>
              <a:rPr lang="en-GB" sz="1050"/>
              <a:t>Triplification</a:t>
            </a:r>
          </a:p>
        </p:txBody>
      </p:sp>
      <p:cxnSp>
        <p:nvCxnSpPr>
          <p:cNvPr id="157" name="Shape 157"/>
          <p:cNvCxnSpPr>
            <a:stCxn id="156" idx="3"/>
            <a:endCxn id="158" idx="2"/>
          </p:cNvCxnSpPr>
          <p:nvPr/>
        </p:nvCxnSpPr>
        <p:spPr>
          <a:xfrm rot="10800000" flipH="1">
            <a:off x="2964694" y="3151931"/>
            <a:ext cx="427500" cy="742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272520" y="744234"/>
            <a:ext cx="6390450" cy="429525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/>
          <a:p>
            <a:r>
              <a:rPr lang="en-GB" sz="2400" dirty="0"/>
              <a:t>Encouraging data quality improvement</a:t>
            </a:r>
          </a:p>
        </p:txBody>
      </p:sp>
      <p:pic>
        <p:nvPicPr>
          <p:cNvPr id="164" name="Shape 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687" y="1469743"/>
            <a:ext cx="6350905" cy="2643956"/>
          </a:xfrm>
          <a:prstGeom prst="rect">
            <a:avLst/>
          </a:prstGeom>
          <a:noFill/>
          <a:ln>
            <a:noFill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Shape 1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5457" y="2096997"/>
            <a:ext cx="2298769" cy="199784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311265" y="744235"/>
            <a:ext cx="6390450" cy="429525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/>
          <a:p>
            <a:pPr>
              <a:buSzPct val="36666"/>
            </a:pPr>
            <a:r>
              <a:rPr lang="en-GB" sz="2400" dirty="0"/>
              <a:t>Getting data out</a:t>
            </a:r>
          </a:p>
        </p:txBody>
      </p:sp>
      <p:sp>
        <p:nvSpPr>
          <p:cNvPr id="171" name="Shape 171"/>
          <p:cNvSpPr/>
          <p:nvPr/>
        </p:nvSpPr>
        <p:spPr>
          <a:xfrm>
            <a:off x="2203969" y="2268398"/>
            <a:ext cx="484650" cy="642150"/>
          </a:xfrm>
          <a:prstGeom prst="foldedCorner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r>
              <a:rPr lang="en-GB" sz="1050"/>
              <a:t> .csv</a:t>
            </a:r>
          </a:p>
        </p:txBody>
      </p:sp>
      <p:cxnSp>
        <p:nvCxnSpPr>
          <p:cNvPr id="172" name="Shape 172"/>
          <p:cNvCxnSpPr/>
          <p:nvPr/>
        </p:nvCxnSpPr>
        <p:spPr>
          <a:xfrm>
            <a:off x="1562381" y="2747381"/>
            <a:ext cx="542700" cy="5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3" name="Shape 173"/>
          <p:cNvCxnSpPr/>
          <p:nvPr/>
        </p:nvCxnSpPr>
        <p:spPr>
          <a:xfrm>
            <a:off x="2800706" y="2602642"/>
            <a:ext cx="407250" cy="292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4" name="Shape 174"/>
          <p:cNvCxnSpPr>
            <a:endCxn id="179" idx="1"/>
          </p:cNvCxnSpPr>
          <p:nvPr/>
        </p:nvCxnSpPr>
        <p:spPr>
          <a:xfrm flipV="1">
            <a:off x="2794848" y="2135085"/>
            <a:ext cx="570694" cy="133314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5" name="Shape 175"/>
          <p:cNvCxnSpPr/>
          <p:nvPr/>
        </p:nvCxnSpPr>
        <p:spPr>
          <a:xfrm>
            <a:off x="2514600" y="3057525"/>
            <a:ext cx="564300" cy="48577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pic>
        <p:nvPicPr>
          <p:cNvPr id="176" name="Shape 1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0365" y="3267093"/>
            <a:ext cx="998294" cy="188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Shape 1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9010" y="2470762"/>
            <a:ext cx="909724" cy="317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97143" y="3647125"/>
            <a:ext cx="828242" cy="188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Shape 17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65542" y="1886127"/>
            <a:ext cx="705290" cy="49791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Shape 180"/>
          <p:cNvCxnSpPr/>
          <p:nvPr/>
        </p:nvCxnSpPr>
        <p:spPr>
          <a:xfrm>
            <a:off x="2736056" y="2950369"/>
            <a:ext cx="350100" cy="27855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grpSp>
        <p:nvGrpSpPr>
          <p:cNvPr id="3" name="Grupp 2"/>
          <p:cNvGrpSpPr/>
          <p:nvPr/>
        </p:nvGrpSpPr>
        <p:grpSpPr>
          <a:xfrm>
            <a:off x="1566471" y="1773113"/>
            <a:ext cx="971982" cy="230175"/>
            <a:chOff x="1506599" y="2251341"/>
            <a:chExt cx="971982" cy="230175"/>
          </a:xfrm>
        </p:grpSpPr>
        <p:cxnSp>
          <p:nvCxnSpPr>
            <p:cNvPr id="181" name="Shape 181"/>
            <p:cNvCxnSpPr/>
            <p:nvPr/>
          </p:nvCxnSpPr>
          <p:spPr>
            <a:xfrm flipH="1">
              <a:off x="1506599" y="2465362"/>
              <a:ext cx="586575" cy="5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  <p:sp>
          <p:nvSpPr>
            <p:cNvPr id="182" name="Shape 182"/>
            <p:cNvSpPr txBox="1"/>
            <p:nvPr/>
          </p:nvSpPr>
          <p:spPr>
            <a:xfrm>
              <a:off x="1649906" y="2251341"/>
              <a:ext cx="828675" cy="230175"/>
            </a:xfrm>
            <a:prstGeom prst="rect">
              <a:avLst/>
            </a:prstGeom>
            <a:noFill/>
            <a:ln>
              <a:noFill/>
            </a:ln>
          </p:spPr>
          <p:txBody>
            <a:bodyPr lIns="68569" tIns="68569" rIns="68569" bIns="68569" anchor="t" anchorCtr="0">
              <a:noAutofit/>
            </a:bodyPr>
            <a:lstStyle/>
            <a:p>
              <a:r>
                <a:rPr lang="en-GB" sz="675"/>
                <a:t>SPARQL</a:t>
              </a:r>
            </a:p>
          </p:txBody>
        </p:sp>
      </p:grpSp>
      <p:cxnSp>
        <p:nvCxnSpPr>
          <p:cNvPr id="189" name="Shape 189"/>
          <p:cNvCxnSpPr/>
          <p:nvPr/>
        </p:nvCxnSpPr>
        <p:spPr>
          <a:xfrm flipH="1">
            <a:off x="2906325" y="1830881"/>
            <a:ext cx="32850" cy="189135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lg" len="lg"/>
            <a:tailEnd type="none" w="lg" len="lg"/>
          </a:ln>
        </p:spPr>
      </p:cxnSp>
      <p:cxnSp>
        <p:nvCxnSpPr>
          <p:cNvPr id="190" name="Shape 190"/>
          <p:cNvCxnSpPr/>
          <p:nvPr/>
        </p:nvCxnSpPr>
        <p:spPr>
          <a:xfrm>
            <a:off x="2814638" y="2871788"/>
            <a:ext cx="1550250" cy="24997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grpSp>
        <p:nvGrpSpPr>
          <p:cNvPr id="2" name="Grupp 1"/>
          <p:cNvGrpSpPr/>
          <p:nvPr/>
        </p:nvGrpSpPr>
        <p:grpSpPr>
          <a:xfrm>
            <a:off x="326702" y="1616381"/>
            <a:ext cx="1123592" cy="1587327"/>
            <a:chOff x="297394" y="2252569"/>
            <a:chExt cx="864450" cy="1394052"/>
          </a:xfrm>
        </p:grpSpPr>
        <p:sp>
          <p:nvSpPr>
            <p:cNvPr id="184" name="Shape 184"/>
            <p:cNvSpPr/>
            <p:nvPr/>
          </p:nvSpPr>
          <p:spPr>
            <a:xfrm>
              <a:off x="297394" y="2252569"/>
              <a:ext cx="864450" cy="960385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t" anchorCtr="0">
              <a:noAutofit/>
            </a:bodyPr>
            <a:lstStyle/>
            <a:p>
              <a:pPr algn="ctr"/>
              <a:endParaRPr sz="1050"/>
            </a:p>
          </p:txBody>
        </p:sp>
        <p:sp>
          <p:nvSpPr>
            <p:cNvPr id="185" name="Shape 185"/>
            <p:cNvSpPr/>
            <p:nvPr/>
          </p:nvSpPr>
          <p:spPr>
            <a:xfrm>
              <a:off x="297394" y="3004471"/>
              <a:ext cx="859610" cy="64215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t" anchorCtr="0">
              <a:noAutofit/>
            </a:bodyPr>
            <a:lstStyle/>
            <a:p>
              <a:r>
                <a:rPr lang="en-GB" sz="1050"/>
                <a:t>Raw</a:t>
              </a:r>
            </a:p>
          </p:txBody>
        </p:sp>
        <p:pic>
          <p:nvPicPr>
            <p:cNvPr id="187" name="Shape 18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29269" y="3373680"/>
              <a:ext cx="177169" cy="193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Shape 186"/>
            <p:cNvSpPr/>
            <p:nvPr/>
          </p:nvSpPr>
          <p:spPr>
            <a:xfrm>
              <a:off x="298503" y="2523263"/>
              <a:ext cx="857772" cy="642150"/>
            </a:xfrm>
            <a:prstGeom prst="can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r>
                <a:rPr lang="en-GB" sz="1050"/>
                <a:t>Bibliometric</a:t>
              </a:r>
              <a:r>
                <a:rPr lang="en-GB" sz="675"/>
                <a:t/>
              </a:r>
              <a:br>
                <a:rPr lang="en-GB" sz="675"/>
              </a:br>
              <a:endParaRPr lang="en-GB" sz="675"/>
            </a:p>
          </p:txBody>
        </p:sp>
        <p:pic>
          <p:nvPicPr>
            <p:cNvPr id="25" name="Shape 18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15403" y="2898132"/>
              <a:ext cx="177169" cy="1932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" name="Shape 217"/>
          <p:cNvPicPr preferRelativeResize="0"/>
          <p:nvPr/>
        </p:nvPicPr>
        <p:blipFill>
          <a:blip r:embed="rId9">
            <a:alphaModFix amt="90000"/>
          </a:blip>
          <a:stretch>
            <a:fillRect/>
          </a:stretch>
        </p:blipFill>
        <p:spPr>
          <a:xfrm>
            <a:off x="1430288" y="1343999"/>
            <a:ext cx="3376424" cy="2865113"/>
          </a:xfrm>
          <a:prstGeom prst="rect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416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Shape 1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5457" y="2096997"/>
            <a:ext cx="2298769" cy="199784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311265" y="744235"/>
            <a:ext cx="6390450" cy="429525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/>
          <a:p>
            <a:pPr>
              <a:buSzPct val="36666"/>
            </a:pPr>
            <a:r>
              <a:rPr lang="en-GB" sz="2400" dirty="0"/>
              <a:t>Getting data out</a:t>
            </a:r>
          </a:p>
        </p:txBody>
      </p:sp>
      <p:sp>
        <p:nvSpPr>
          <p:cNvPr id="171" name="Shape 171"/>
          <p:cNvSpPr/>
          <p:nvPr/>
        </p:nvSpPr>
        <p:spPr>
          <a:xfrm>
            <a:off x="2203969" y="2268398"/>
            <a:ext cx="484650" cy="642150"/>
          </a:xfrm>
          <a:prstGeom prst="foldedCorner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r>
              <a:rPr lang="en-GB" sz="1050"/>
              <a:t> .csv</a:t>
            </a:r>
          </a:p>
        </p:txBody>
      </p:sp>
      <p:cxnSp>
        <p:nvCxnSpPr>
          <p:cNvPr id="172" name="Shape 172"/>
          <p:cNvCxnSpPr/>
          <p:nvPr/>
        </p:nvCxnSpPr>
        <p:spPr>
          <a:xfrm>
            <a:off x="1562381" y="2747381"/>
            <a:ext cx="542700" cy="5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3" name="Shape 173"/>
          <p:cNvCxnSpPr/>
          <p:nvPr/>
        </p:nvCxnSpPr>
        <p:spPr>
          <a:xfrm>
            <a:off x="2800706" y="2602642"/>
            <a:ext cx="407250" cy="292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4" name="Shape 174"/>
          <p:cNvCxnSpPr>
            <a:endCxn id="179" idx="1"/>
          </p:cNvCxnSpPr>
          <p:nvPr/>
        </p:nvCxnSpPr>
        <p:spPr>
          <a:xfrm flipV="1">
            <a:off x="2794848" y="2135085"/>
            <a:ext cx="570694" cy="133314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5" name="Shape 175"/>
          <p:cNvCxnSpPr/>
          <p:nvPr/>
        </p:nvCxnSpPr>
        <p:spPr>
          <a:xfrm>
            <a:off x="2514600" y="3057525"/>
            <a:ext cx="564300" cy="48577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pic>
        <p:nvPicPr>
          <p:cNvPr id="176" name="Shape 1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0365" y="3267093"/>
            <a:ext cx="998294" cy="188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Shape 1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9010" y="2470762"/>
            <a:ext cx="909724" cy="317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97143" y="3647125"/>
            <a:ext cx="828242" cy="188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Shape 17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65542" y="1886127"/>
            <a:ext cx="705290" cy="49791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Shape 180"/>
          <p:cNvCxnSpPr/>
          <p:nvPr/>
        </p:nvCxnSpPr>
        <p:spPr>
          <a:xfrm>
            <a:off x="2736056" y="2950369"/>
            <a:ext cx="350100" cy="27855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grpSp>
        <p:nvGrpSpPr>
          <p:cNvPr id="3" name="Grupp 2"/>
          <p:cNvGrpSpPr/>
          <p:nvPr/>
        </p:nvGrpSpPr>
        <p:grpSpPr>
          <a:xfrm>
            <a:off x="1566471" y="1773113"/>
            <a:ext cx="971982" cy="230175"/>
            <a:chOff x="1506599" y="2251341"/>
            <a:chExt cx="971982" cy="230175"/>
          </a:xfrm>
        </p:grpSpPr>
        <p:cxnSp>
          <p:nvCxnSpPr>
            <p:cNvPr id="181" name="Shape 181"/>
            <p:cNvCxnSpPr/>
            <p:nvPr/>
          </p:nvCxnSpPr>
          <p:spPr>
            <a:xfrm flipH="1">
              <a:off x="1506599" y="2465362"/>
              <a:ext cx="586575" cy="5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  <p:sp>
          <p:nvSpPr>
            <p:cNvPr id="182" name="Shape 182"/>
            <p:cNvSpPr txBox="1"/>
            <p:nvPr/>
          </p:nvSpPr>
          <p:spPr>
            <a:xfrm>
              <a:off x="1649906" y="2251341"/>
              <a:ext cx="828675" cy="230175"/>
            </a:xfrm>
            <a:prstGeom prst="rect">
              <a:avLst/>
            </a:prstGeom>
            <a:noFill/>
            <a:ln>
              <a:noFill/>
            </a:ln>
          </p:spPr>
          <p:txBody>
            <a:bodyPr lIns="68569" tIns="68569" rIns="68569" bIns="68569" anchor="t" anchorCtr="0">
              <a:noAutofit/>
            </a:bodyPr>
            <a:lstStyle/>
            <a:p>
              <a:r>
                <a:rPr lang="en-GB" sz="675"/>
                <a:t>SPARQL</a:t>
              </a:r>
            </a:p>
          </p:txBody>
        </p:sp>
      </p:grpSp>
      <p:cxnSp>
        <p:nvCxnSpPr>
          <p:cNvPr id="189" name="Shape 189"/>
          <p:cNvCxnSpPr/>
          <p:nvPr/>
        </p:nvCxnSpPr>
        <p:spPr>
          <a:xfrm flipH="1">
            <a:off x="2906325" y="1830881"/>
            <a:ext cx="32850" cy="189135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lg" len="lg"/>
            <a:tailEnd type="none" w="lg" len="lg"/>
          </a:ln>
        </p:spPr>
      </p:cxnSp>
      <p:cxnSp>
        <p:nvCxnSpPr>
          <p:cNvPr id="190" name="Shape 190"/>
          <p:cNvCxnSpPr/>
          <p:nvPr/>
        </p:nvCxnSpPr>
        <p:spPr>
          <a:xfrm>
            <a:off x="2814638" y="2871788"/>
            <a:ext cx="1550250" cy="24997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grpSp>
        <p:nvGrpSpPr>
          <p:cNvPr id="2" name="Grupp 1"/>
          <p:cNvGrpSpPr/>
          <p:nvPr/>
        </p:nvGrpSpPr>
        <p:grpSpPr>
          <a:xfrm>
            <a:off x="326702" y="1616381"/>
            <a:ext cx="1123592" cy="1587327"/>
            <a:chOff x="297394" y="2252569"/>
            <a:chExt cx="864450" cy="1394052"/>
          </a:xfrm>
        </p:grpSpPr>
        <p:sp>
          <p:nvSpPr>
            <p:cNvPr id="184" name="Shape 184"/>
            <p:cNvSpPr/>
            <p:nvPr/>
          </p:nvSpPr>
          <p:spPr>
            <a:xfrm>
              <a:off x="297394" y="2252569"/>
              <a:ext cx="864450" cy="960385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t" anchorCtr="0">
              <a:noAutofit/>
            </a:bodyPr>
            <a:lstStyle/>
            <a:p>
              <a:pPr algn="ctr"/>
              <a:endParaRPr sz="1050"/>
            </a:p>
          </p:txBody>
        </p:sp>
        <p:sp>
          <p:nvSpPr>
            <p:cNvPr id="185" name="Shape 185"/>
            <p:cNvSpPr/>
            <p:nvPr/>
          </p:nvSpPr>
          <p:spPr>
            <a:xfrm>
              <a:off x="297394" y="3004471"/>
              <a:ext cx="859610" cy="642150"/>
            </a:xfrm>
            <a:prstGeom prst="can">
              <a:avLst>
                <a:gd name="adj" fmla="val 25000"/>
              </a:avLst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t" anchorCtr="0">
              <a:noAutofit/>
            </a:bodyPr>
            <a:lstStyle/>
            <a:p>
              <a:r>
                <a:rPr lang="en-GB" sz="1050"/>
                <a:t>Raw</a:t>
              </a:r>
            </a:p>
          </p:txBody>
        </p:sp>
        <p:pic>
          <p:nvPicPr>
            <p:cNvPr id="187" name="Shape 18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29269" y="3373680"/>
              <a:ext cx="177169" cy="193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Shape 186"/>
            <p:cNvSpPr/>
            <p:nvPr/>
          </p:nvSpPr>
          <p:spPr>
            <a:xfrm>
              <a:off x="298503" y="2523263"/>
              <a:ext cx="857772" cy="642150"/>
            </a:xfrm>
            <a:prstGeom prst="can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68569" tIns="68569" rIns="68569" bIns="68569" anchor="ctr" anchorCtr="0">
              <a:noAutofit/>
            </a:bodyPr>
            <a:lstStyle/>
            <a:p>
              <a:r>
                <a:rPr lang="en-GB" sz="1050"/>
                <a:t>Bibliometric</a:t>
              </a:r>
              <a:r>
                <a:rPr lang="en-GB" sz="675"/>
                <a:t/>
              </a:r>
              <a:br>
                <a:rPr lang="en-GB" sz="675"/>
              </a:br>
              <a:endParaRPr lang="en-GB" sz="675"/>
            </a:p>
          </p:txBody>
        </p:sp>
        <p:pic>
          <p:nvPicPr>
            <p:cNvPr id="25" name="Shape 18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15403" y="2898132"/>
              <a:ext cx="177169" cy="1932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title"/>
          </p:nvPr>
        </p:nvSpPr>
        <p:spPr>
          <a:xfrm>
            <a:off x="342261" y="744233"/>
            <a:ext cx="6390450" cy="429525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/>
          <a:p>
            <a:r>
              <a:rPr lang="en-GB" sz="2400" dirty="0"/>
              <a:t>SPARQL alternatives</a:t>
            </a:r>
          </a:p>
        </p:txBody>
      </p:sp>
      <p:pic>
        <p:nvPicPr>
          <p:cNvPr id="223" name="Shape 2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3135" y="1776566"/>
            <a:ext cx="3490838" cy="1837069"/>
          </a:xfrm>
          <a:prstGeom prst="rect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24" name="Shape 224"/>
          <p:cNvSpPr txBox="1"/>
          <p:nvPr/>
        </p:nvSpPr>
        <p:spPr>
          <a:xfrm>
            <a:off x="2907900" y="1315766"/>
            <a:ext cx="3950100" cy="4608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r>
              <a:rPr lang="en-GB" sz="1050"/>
              <a:t>Spotfire- BI Tool</a:t>
            </a:r>
          </a:p>
        </p:txBody>
      </p:sp>
      <p:pic>
        <p:nvPicPr>
          <p:cNvPr id="225" name="Shape 2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513" y="1776566"/>
            <a:ext cx="2174360" cy="2284446"/>
          </a:xfrm>
          <a:prstGeom prst="rect">
            <a:avLst/>
          </a:prstGeom>
          <a:noFill/>
          <a:ln>
            <a:noFill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26" name="Shape 226"/>
          <p:cNvSpPr txBox="1"/>
          <p:nvPr/>
        </p:nvSpPr>
        <p:spPr>
          <a:xfrm>
            <a:off x="342261" y="1315766"/>
            <a:ext cx="3950100" cy="4608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r>
              <a:rPr lang="en-GB" sz="1050"/>
              <a:t>Web interface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/>
          </p:nvPr>
        </p:nvSpPr>
        <p:spPr>
          <a:xfrm>
            <a:off x="311265" y="658993"/>
            <a:ext cx="6390450" cy="429525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r>
              <a:rPr lang="en-GB" sz="2400" dirty="0"/>
              <a:t>Open Access in </a:t>
            </a:r>
            <a:r>
              <a:rPr lang="en-GB" sz="2400" dirty="0" err="1"/>
              <a:t>Swepub</a:t>
            </a:r>
            <a:endParaRPr lang="en-GB" sz="2400" dirty="0"/>
          </a:p>
        </p:txBody>
      </p:sp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311265" y="1410056"/>
            <a:ext cx="2978782" cy="2562300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pPr>
              <a:buNone/>
            </a:pPr>
            <a:r>
              <a:rPr lang="en-GB" sz="1200" dirty="0"/>
              <a:t>Why enrichment?</a:t>
            </a:r>
          </a:p>
          <a:p>
            <a:pPr marL="342900" indent="-171450"/>
            <a:r>
              <a:rPr lang="en-GB" sz="1200" dirty="0"/>
              <a:t>Getting a better picture of OA publishing</a:t>
            </a:r>
          </a:p>
          <a:p>
            <a:pPr marL="342900" indent="-171450"/>
            <a:r>
              <a:rPr lang="en-GB" sz="1200" dirty="0"/>
              <a:t>Catching up on embargo</a:t>
            </a:r>
          </a:p>
          <a:p>
            <a:pPr marL="342900" indent="-171450"/>
            <a:r>
              <a:rPr lang="en-GB" sz="1200" dirty="0"/>
              <a:t>Enabling different definitions</a:t>
            </a:r>
          </a:p>
          <a:p>
            <a:pPr marL="342900" indent="-171450"/>
            <a:r>
              <a:rPr lang="en-GB" sz="1200" dirty="0"/>
              <a:t>Verifying claimed OA publishing</a:t>
            </a:r>
          </a:p>
          <a:p>
            <a:pPr>
              <a:buNone/>
            </a:pPr>
            <a:endParaRPr sz="1200" dirty="0"/>
          </a:p>
          <a:p>
            <a:pPr>
              <a:buNone/>
            </a:pPr>
            <a:r>
              <a:rPr lang="en-GB" sz="1200" dirty="0"/>
              <a:t>Green OA = Full text link to free version</a:t>
            </a:r>
            <a:br>
              <a:rPr lang="en-GB" sz="1200" dirty="0"/>
            </a:br>
            <a:r>
              <a:rPr lang="en-GB" dirty="0"/>
              <a:t>(</a:t>
            </a:r>
            <a:r>
              <a:rPr lang="en-GB" dirty="0" err="1"/>
              <a:t>Apx</a:t>
            </a:r>
            <a:r>
              <a:rPr lang="en-GB" dirty="0"/>
              <a:t>. 50% are linking to own IR)</a:t>
            </a:r>
          </a:p>
        </p:txBody>
      </p:sp>
      <p:pic>
        <p:nvPicPr>
          <p:cNvPr id="233" name="Shape 2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6574" y="1593056"/>
            <a:ext cx="2253263" cy="2196299"/>
          </a:xfrm>
          <a:prstGeom prst="rect">
            <a:avLst/>
          </a:prstGeom>
          <a:noFill/>
          <a:ln>
            <a:noFill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title"/>
          </p:nvPr>
        </p:nvSpPr>
        <p:spPr>
          <a:xfrm>
            <a:off x="311265" y="689991"/>
            <a:ext cx="6390450" cy="429525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r>
              <a:rPr lang="en-GB" sz="2400" dirty="0"/>
              <a:t>Directory of Open Access Journals (DOAJ</a:t>
            </a:r>
            <a:r>
              <a:rPr lang="en-GB" sz="2400" dirty="0" smtClean="0"/>
              <a:t>)</a:t>
            </a:r>
            <a:endParaRPr lang="en-GB" sz="2400" dirty="0"/>
          </a:p>
        </p:txBody>
      </p:sp>
      <p:pic>
        <p:nvPicPr>
          <p:cNvPr id="239" name="Shape 239"/>
          <p:cNvPicPr preferRelativeResize="0"/>
          <p:nvPr/>
        </p:nvPicPr>
        <p:blipFill rotWithShape="1">
          <a:blip r:embed="rId3">
            <a:alphaModFix/>
          </a:blip>
          <a:srcRect r="7918"/>
          <a:stretch/>
        </p:blipFill>
        <p:spPr>
          <a:xfrm>
            <a:off x="3145546" y="2157402"/>
            <a:ext cx="3200381" cy="1843163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233775" y="1564443"/>
            <a:ext cx="4248578" cy="2562300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pPr>
              <a:buNone/>
            </a:pPr>
            <a:r>
              <a:rPr lang="en-GB" sz="1200" dirty="0"/>
              <a:t>Contains 8 900 journals</a:t>
            </a:r>
          </a:p>
          <a:p>
            <a:pPr>
              <a:buNone/>
            </a:pPr>
            <a:r>
              <a:rPr lang="en-GB" sz="1200" dirty="0"/>
              <a:t>Strict definitions and </a:t>
            </a:r>
            <a:r>
              <a:rPr lang="en-GB" sz="1200" dirty="0" err="1"/>
              <a:t>criterias</a:t>
            </a:r>
            <a:r>
              <a:rPr lang="en-GB" sz="1200" dirty="0"/>
              <a:t> for inclusion</a:t>
            </a:r>
          </a:p>
          <a:p>
            <a:pPr>
              <a:buNone/>
            </a:pPr>
            <a:r>
              <a:rPr lang="en-GB" sz="1200" dirty="0"/>
              <a:t>Data on copyright licence, APC prices </a:t>
            </a:r>
            <a:r>
              <a:rPr lang="en-GB" sz="1200" dirty="0" err="1"/>
              <a:t>etc</a:t>
            </a:r>
            <a:endParaRPr lang="en-GB" sz="1200" dirty="0"/>
          </a:p>
          <a:p>
            <a:pPr>
              <a:buNone/>
            </a:pPr>
            <a:endParaRPr lang="sv-SE" sz="1200" dirty="0" smtClean="0"/>
          </a:p>
          <a:p>
            <a:pPr>
              <a:buNone/>
            </a:pPr>
            <a:endParaRPr lang="sv-SE" sz="1200" dirty="0"/>
          </a:p>
          <a:p>
            <a:pPr>
              <a:buNone/>
            </a:pPr>
            <a:endParaRPr sz="1200" dirty="0"/>
          </a:p>
          <a:p>
            <a:pPr>
              <a:buSzPct val="78571"/>
              <a:buNone/>
            </a:pPr>
            <a:endParaRPr lang="en-GB" sz="1200" dirty="0" smtClean="0"/>
          </a:p>
          <a:p>
            <a:pPr>
              <a:buSzPct val="78571"/>
              <a:buNone/>
            </a:pPr>
            <a:endParaRPr lang="en-GB" sz="1200" dirty="0" smtClean="0"/>
          </a:p>
          <a:p>
            <a:pPr>
              <a:buSzPct val="78571"/>
              <a:buNone/>
            </a:pPr>
            <a:r>
              <a:rPr lang="en-GB" sz="1200" dirty="0" smtClean="0"/>
              <a:t>Gold </a:t>
            </a:r>
            <a:r>
              <a:rPr lang="en-GB" sz="1200" dirty="0"/>
              <a:t>OA = If a publication is published in a journal in DOAJ</a:t>
            </a:r>
          </a:p>
        </p:txBody>
      </p:sp>
      <p:pic>
        <p:nvPicPr>
          <p:cNvPr id="241" name="Shape 2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0539" y="1451962"/>
            <a:ext cx="2095388" cy="372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title"/>
          </p:nvPr>
        </p:nvSpPr>
        <p:spPr>
          <a:xfrm>
            <a:off x="326763" y="596629"/>
            <a:ext cx="3443175" cy="566775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/>
          <a:p>
            <a:r>
              <a:rPr lang="en-GB" sz="2400" dirty="0"/>
              <a:t>Connecting the graphs</a:t>
            </a:r>
          </a:p>
        </p:txBody>
      </p:sp>
      <p:pic>
        <p:nvPicPr>
          <p:cNvPr id="247" name="Shape 247"/>
          <p:cNvPicPr preferRelativeResize="0"/>
          <p:nvPr/>
        </p:nvPicPr>
        <p:blipFill rotWithShape="1">
          <a:blip r:embed="rId3">
            <a:alphaModFix/>
          </a:blip>
          <a:srcRect r="2391" b="5944"/>
          <a:stretch/>
        </p:blipFill>
        <p:spPr>
          <a:xfrm>
            <a:off x="625078" y="1622737"/>
            <a:ext cx="5607842" cy="224938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Shape 248"/>
          <p:cNvSpPr/>
          <p:nvPr/>
        </p:nvSpPr>
        <p:spPr>
          <a:xfrm>
            <a:off x="2648644" y="2016373"/>
            <a:ext cx="1541250" cy="10361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69" tIns="68569" rIns="68569" bIns="68569" anchor="ctr" anchorCtr="0">
            <a:noAutofit/>
          </a:bodyPr>
          <a:lstStyle/>
          <a:p>
            <a:endParaRPr sz="10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title"/>
          </p:nvPr>
        </p:nvSpPr>
        <p:spPr>
          <a:xfrm>
            <a:off x="326763" y="669628"/>
            <a:ext cx="6390450" cy="429525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r>
              <a:rPr lang="en-GB" sz="2400" dirty="0"/>
              <a:t>Increased Coverage</a:t>
            </a:r>
          </a:p>
        </p:txBody>
      </p:sp>
      <p:pic>
        <p:nvPicPr>
          <p:cNvPr id="254" name="Shape 254"/>
          <p:cNvPicPr preferRelativeResize="0"/>
          <p:nvPr/>
        </p:nvPicPr>
        <p:blipFill rotWithShape="1">
          <a:blip r:embed="rId3">
            <a:alphaModFix/>
          </a:blip>
          <a:srcRect t="4379"/>
          <a:stretch/>
        </p:blipFill>
        <p:spPr>
          <a:xfrm>
            <a:off x="3649013" y="1860805"/>
            <a:ext cx="2312140" cy="2205863"/>
          </a:xfrm>
          <a:prstGeom prst="rect">
            <a:avLst/>
          </a:prstGeom>
          <a:noFill/>
          <a:ln>
            <a:noFill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5" name="Shape 2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2437" y="1860806"/>
            <a:ext cx="2263100" cy="2205863"/>
          </a:xfrm>
          <a:prstGeom prst="rect">
            <a:avLst/>
          </a:prstGeom>
          <a:noFill/>
          <a:ln>
            <a:noFill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Shape 2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428" y="1755362"/>
            <a:ext cx="3875850" cy="2652168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xfrm>
            <a:off x="350010" y="670843"/>
            <a:ext cx="6390450" cy="429525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r>
              <a:rPr lang="en-GB"/>
              <a:t>Overlap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Shape 266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1978" y="1378646"/>
            <a:ext cx="2821057" cy="1766073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Shape 267"/>
          <p:cNvSpPr txBox="1">
            <a:spLocks noGrp="1"/>
          </p:cNvSpPr>
          <p:nvPr>
            <p:ph type="title"/>
          </p:nvPr>
        </p:nvSpPr>
        <p:spPr>
          <a:xfrm>
            <a:off x="334512" y="641518"/>
            <a:ext cx="6390450" cy="429525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r>
              <a:rPr lang="en-GB"/>
              <a:t>DOAJ Reapplication process</a:t>
            </a:r>
          </a:p>
        </p:txBody>
      </p:sp>
      <p:sp>
        <p:nvSpPr>
          <p:cNvPr id="268" name="Shape 268"/>
          <p:cNvSpPr txBox="1">
            <a:spLocks noGrp="1"/>
          </p:cNvSpPr>
          <p:nvPr>
            <p:ph type="body" idx="1"/>
          </p:nvPr>
        </p:nvSpPr>
        <p:spPr>
          <a:xfrm>
            <a:off x="334512" y="1378646"/>
            <a:ext cx="3467466" cy="2562300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pPr>
              <a:buNone/>
            </a:pPr>
            <a:r>
              <a:rPr lang="en-GB" sz="1400" dirty="0" smtClean="0"/>
              <a:t>In 2014, older </a:t>
            </a:r>
            <a:r>
              <a:rPr lang="en-GB" sz="1400" dirty="0"/>
              <a:t>journals had to reapply for inclusion in DOAJ</a:t>
            </a:r>
          </a:p>
          <a:p>
            <a:pPr>
              <a:buNone/>
            </a:pPr>
            <a:r>
              <a:rPr lang="en-GB" sz="1400" dirty="0"/>
              <a:t>2 year window for reapplication</a:t>
            </a:r>
          </a:p>
          <a:p>
            <a:pPr>
              <a:buNone/>
            </a:pPr>
            <a:r>
              <a:rPr lang="en-GB" sz="1400" dirty="0"/>
              <a:t>2 850 journals </a:t>
            </a:r>
            <a:r>
              <a:rPr lang="en-GB" sz="1400" dirty="0" smtClean="0"/>
              <a:t>removed May </a:t>
            </a:r>
            <a:r>
              <a:rPr lang="en-GB" sz="1400" dirty="0"/>
              <a:t>9th </a:t>
            </a:r>
            <a:r>
              <a:rPr lang="en-GB" sz="1400" dirty="0" smtClean="0"/>
              <a:t>2016</a:t>
            </a:r>
            <a:endParaRPr lang="en-GB" sz="1400" dirty="0"/>
          </a:p>
        </p:txBody>
      </p:sp>
      <p:sp>
        <p:nvSpPr>
          <p:cNvPr id="2" name="textruta 1"/>
          <p:cNvSpPr txBox="1"/>
          <p:nvPr/>
        </p:nvSpPr>
        <p:spPr>
          <a:xfrm>
            <a:off x="334512" y="3187882"/>
            <a:ext cx="34674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Publications before 2016 in removed journals are still considered Gold </a:t>
            </a:r>
            <a:r>
              <a:rPr lang="en-GB" dirty="0" smtClean="0"/>
              <a:t>OA</a:t>
            </a:r>
          </a:p>
          <a:p>
            <a:endParaRPr lang="en-GB" dirty="0"/>
          </a:p>
          <a:p>
            <a:r>
              <a:rPr lang="en-GB" dirty="0"/>
              <a:t>So far 56 publications are </a:t>
            </a:r>
            <a:r>
              <a:rPr lang="en-GB" dirty="0" smtClean="0"/>
              <a:t>excluded.</a:t>
            </a:r>
          </a:p>
          <a:p>
            <a:endParaRPr lang="en-GB" dirty="0" smtClean="0"/>
          </a:p>
          <a:p>
            <a:r>
              <a:rPr lang="en-GB" dirty="0" smtClean="0"/>
              <a:t>300 publications per year in excluded journals</a:t>
            </a:r>
            <a:endParaRPr lang="en-GB" dirty="0"/>
          </a:p>
          <a:p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>
            <a:spLocks noGrp="1"/>
          </p:cNvSpPr>
          <p:nvPr>
            <p:ph type="title"/>
          </p:nvPr>
        </p:nvSpPr>
        <p:spPr>
          <a:xfrm>
            <a:off x="311265" y="688356"/>
            <a:ext cx="6390450" cy="429525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r>
              <a:rPr lang="en-GB" sz="2000" dirty="0"/>
              <a:t>ROAD - Directory of Open Access scholarly Resources</a:t>
            </a:r>
          </a:p>
        </p:txBody>
      </p:sp>
      <p:pic>
        <p:nvPicPr>
          <p:cNvPr id="274" name="Shape 2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75" y="1642500"/>
            <a:ext cx="3524870" cy="2513456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Shape 275"/>
          <p:cNvSpPr txBox="1">
            <a:spLocks noGrp="1"/>
          </p:cNvSpPr>
          <p:nvPr>
            <p:ph type="body" idx="2"/>
          </p:nvPr>
        </p:nvSpPr>
        <p:spPr>
          <a:xfrm>
            <a:off x="3624300" y="1564443"/>
            <a:ext cx="2999925" cy="2562300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pPr marL="342900" indent="-171450"/>
            <a:r>
              <a:rPr lang="en-GB" dirty="0"/>
              <a:t>Currently under consideration</a:t>
            </a:r>
          </a:p>
          <a:p>
            <a:pPr marL="342900" indent="-171450"/>
            <a:r>
              <a:rPr lang="en-GB" dirty="0"/>
              <a:t>Provided by the ISSN International Centre </a:t>
            </a:r>
          </a:p>
          <a:p>
            <a:pPr marL="342900" indent="-171450"/>
            <a:r>
              <a:rPr lang="en-GB" dirty="0"/>
              <a:t>ISSN records that are Open Access</a:t>
            </a:r>
          </a:p>
          <a:p>
            <a:pPr marL="342900" indent="-171450"/>
            <a:r>
              <a:rPr lang="en-GB" dirty="0" err="1"/>
              <a:t>Criterias</a:t>
            </a:r>
            <a:r>
              <a:rPr lang="en-GB" dirty="0"/>
              <a:t> differ from DOAJ</a:t>
            </a:r>
          </a:p>
          <a:p>
            <a:pPr marL="342900" indent="-171450"/>
            <a:r>
              <a:rPr lang="en-GB" dirty="0" smtClean="0"/>
              <a:t>RDF Data available!</a:t>
            </a:r>
          </a:p>
          <a:p>
            <a:pPr marL="342900" indent="-171450"/>
            <a:r>
              <a:rPr lang="en-GB" dirty="0" smtClean="0"/>
              <a:t>Increases </a:t>
            </a:r>
            <a:r>
              <a:rPr lang="en-GB" dirty="0"/>
              <a:t>OA coverage in </a:t>
            </a:r>
            <a:r>
              <a:rPr lang="en-GB" dirty="0" err="1"/>
              <a:t>Swepub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 txBox="1">
            <a:spLocks noGrp="1"/>
          </p:cNvSpPr>
          <p:nvPr>
            <p:ph type="title"/>
          </p:nvPr>
        </p:nvSpPr>
        <p:spPr>
          <a:xfrm>
            <a:off x="334512" y="712420"/>
            <a:ext cx="6390450" cy="429525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/>
          <a:p>
            <a:r>
              <a:rPr lang="en-GB" sz="2400" dirty="0"/>
              <a:t>Directory of Open Access Books - DOAB</a:t>
            </a:r>
          </a:p>
        </p:txBody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233775" y="1374942"/>
            <a:ext cx="4891678" cy="2562300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pPr marL="171450" indent="0">
              <a:buNone/>
            </a:pPr>
            <a:r>
              <a:rPr lang="en-GB" dirty="0"/>
              <a:t>4700 + </a:t>
            </a:r>
            <a:r>
              <a:rPr lang="en-GB" dirty="0" smtClean="0"/>
              <a:t>Open </a:t>
            </a:r>
            <a:r>
              <a:rPr lang="en-GB" dirty="0"/>
              <a:t>A</a:t>
            </a:r>
            <a:r>
              <a:rPr lang="en-GB" dirty="0" smtClean="0"/>
              <a:t>ccess </a:t>
            </a:r>
            <a:r>
              <a:rPr lang="en-GB" dirty="0"/>
              <a:t>books</a:t>
            </a:r>
          </a:p>
          <a:p>
            <a:pPr marL="171450" indent="0">
              <a:buNone/>
            </a:pPr>
            <a:endParaRPr lang="en-GB" dirty="0" smtClean="0"/>
          </a:p>
          <a:p>
            <a:pPr marL="171450" indent="0">
              <a:buNone/>
            </a:pPr>
            <a:endParaRPr lang="en-GB" dirty="0" smtClean="0"/>
          </a:p>
          <a:p>
            <a:pPr marL="171450" indent="0">
              <a:buNone/>
            </a:pPr>
            <a:r>
              <a:rPr lang="en-GB" dirty="0" smtClean="0"/>
              <a:t>96 </a:t>
            </a:r>
            <a:r>
              <a:rPr lang="en-GB" dirty="0" err="1"/>
              <a:t>Swepub</a:t>
            </a:r>
            <a:r>
              <a:rPr lang="en-GB" dirty="0"/>
              <a:t> publications matching books in DOAB.</a:t>
            </a:r>
          </a:p>
        </p:txBody>
      </p:sp>
      <p:pic>
        <p:nvPicPr>
          <p:cNvPr id="282" name="Shape 282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5417" y="1374942"/>
            <a:ext cx="1563246" cy="513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title"/>
          </p:nvPr>
        </p:nvSpPr>
        <p:spPr>
          <a:xfrm>
            <a:off x="334512" y="689990"/>
            <a:ext cx="6390450" cy="429525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r>
              <a:rPr lang="en-GB" dirty="0"/>
              <a:t>Hybrid publications - Data from the publishers</a:t>
            </a:r>
          </a:p>
        </p:txBody>
      </p:sp>
      <p:pic>
        <p:nvPicPr>
          <p:cNvPr id="288" name="Shape 288"/>
          <p:cNvPicPr preferRelativeResize="0"/>
          <p:nvPr/>
        </p:nvPicPr>
        <p:blipFill rotWithShape="1">
          <a:blip r:embed="rId3">
            <a:alphaModFix/>
          </a:blip>
          <a:srcRect l="11995" b="19341"/>
          <a:stretch/>
        </p:blipFill>
        <p:spPr>
          <a:xfrm>
            <a:off x="407193" y="1515000"/>
            <a:ext cx="3033839" cy="2118540"/>
          </a:xfrm>
          <a:prstGeom prst="rect">
            <a:avLst/>
          </a:prstGeom>
          <a:noFill/>
          <a:ln>
            <a:noFill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89" name="Shape 289"/>
          <p:cNvSpPr txBox="1">
            <a:spLocks noGrp="1"/>
          </p:cNvSpPr>
          <p:nvPr>
            <p:ph type="body" idx="2"/>
          </p:nvPr>
        </p:nvSpPr>
        <p:spPr>
          <a:xfrm>
            <a:off x="3441032" y="1471198"/>
            <a:ext cx="3068987" cy="2562300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pPr marL="66675" indent="0">
              <a:buNone/>
            </a:pPr>
            <a:r>
              <a:rPr lang="en-GB" sz="1200" dirty="0"/>
              <a:t>Trial on APC data from Wiley</a:t>
            </a:r>
          </a:p>
          <a:p>
            <a:r>
              <a:rPr lang="en-GB" sz="1200" dirty="0"/>
              <a:t>Easier to obtain than to track down invoices, </a:t>
            </a:r>
          </a:p>
          <a:p>
            <a:r>
              <a:rPr lang="en-GB" sz="1200" dirty="0" smtClean="0"/>
              <a:t>Only </a:t>
            </a:r>
            <a:r>
              <a:rPr lang="en-GB" sz="1200" dirty="0"/>
              <a:t>list </a:t>
            </a:r>
            <a:r>
              <a:rPr lang="en-GB" sz="1200" dirty="0" smtClean="0"/>
              <a:t>prices, no actual costs</a:t>
            </a:r>
            <a:endParaRPr lang="en-GB" sz="1200" dirty="0"/>
          </a:p>
          <a:p>
            <a:r>
              <a:rPr lang="en-GB" sz="1200" dirty="0" smtClean="0"/>
              <a:t>Poor, fragmented </a:t>
            </a:r>
            <a:r>
              <a:rPr lang="en-GB" sz="1200" dirty="0"/>
              <a:t>bibliographic </a:t>
            </a:r>
            <a:r>
              <a:rPr lang="en-GB" sz="1200" dirty="0" smtClean="0"/>
              <a:t>data</a:t>
            </a:r>
            <a:endParaRPr lang="en-GB" sz="1200" dirty="0"/>
          </a:p>
          <a:p>
            <a:r>
              <a:rPr lang="en-GB" sz="1200" dirty="0"/>
              <a:t>More OA coverage in </a:t>
            </a:r>
            <a:r>
              <a:rPr lang="en-GB" sz="1200" dirty="0" err="1"/>
              <a:t>Swepub</a:t>
            </a:r>
            <a:endParaRPr lang="en-GB" sz="1200" dirty="0"/>
          </a:p>
          <a:p>
            <a:r>
              <a:rPr lang="en-GB" sz="1200" dirty="0" smtClean="0"/>
              <a:t>Can </a:t>
            </a:r>
            <a:r>
              <a:rPr lang="en-GB" sz="1200" dirty="0"/>
              <a:t>be used for approximations on total costs and signs of double dipping</a:t>
            </a:r>
          </a:p>
          <a:p>
            <a:endParaRPr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Conclutions</a:t>
            </a:r>
            <a:r>
              <a:rPr lang="sv-SE" dirty="0" smtClean="0"/>
              <a:t> &amp; </a:t>
            </a:r>
            <a:r>
              <a:rPr lang="sv-SE" dirty="0" err="1" smtClean="0"/>
              <a:t>further</a:t>
            </a:r>
            <a:r>
              <a:rPr lang="sv-SE" dirty="0" smtClean="0"/>
              <a:t> </a:t>
            </a:r>
            <a:r>
              <a:rPr lang="sv-SE" dirty="0" err="1" smtClean="0"/>
              <a:t>development</a:t>
            </a:r>
            <a:endParaRPr lang="sv-SE" dirty="0"/>
          </a:p>
        </p:txBody>
      </p:sp>
      <p:sp>
        <p:nvSpPr>
          <p:cNvPr id="11" name="Platshållare för text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 </a:t>
            </a:r>
            <a:r>
              <a:rPr lang="sv-SE" dirty="0" err="1" smtClean="0"/>
              <a:t>Consuming</a:t>
            </a:r>
            <a:r>
              <a:rPr lang="sv-SE" dirty="0" smtClean="0"/>
              <a:t> and </a:t>
            </a:r>
            <a:r>
              <a:rPr lang="sv-SE" dirty="0" err="1" smtClean="0"/>
              <a:t>querying</a:t>
            </a:r>
            <a:r>
              <a:rPr lang="sv-SE" dirty="0" smtClean="0"/>
              <a:t> </a:t>
            </a:r>
            <a:r>
              <a:rPr lang="sv-SE" dirty="0" err="1" smtClean="0"/>
              <a:t>Linked</a:t>
            </a:r>
            <a:r>
              <a:rPr lang="sv-SE" dirty="0" smtClean="0"/>
              <a:t> </a:t>
            </a:r>
            <a:r>
              <a:rPr lang="sv-SE" dirty="0" err="1" smtClean="0"/>
              <a:t>Open</a:t>
            </a:r>
            <a:r>
              <a:rPr lang="sv-SE" dirty="0" smtClean="0"/>
              <a:t> Data is </a:t>
            </a:r>
            <a:r>
              <a:rPr lang="sv-SE" dirty="0" err="1" smtClean="0"/>
              <a:t>very</a:t>
            </a:r>
            <a:r>
              <a:rPr lang="sv-SE" dirty="0" smtClean="0"/>
              <a:t> </a:t>
            </a:r>
            <a:r>
              <a:rPr lang="sv-SE" dirty="0" err="1" smtClean="0"/>
              <a:t>powerful</a:t>
            </a:r>
            <a:r>
              <a:rPr lang="sv-SE" dirty="0" smtClean="0"/>
              <a:t>. </a:t>
            </a:r>
            <a:br>
              <a:rPr lang="sv-SE" dirty="0" smtClean="0"/>
            </a:br>
            <a:r>
              <a:rPr lang="sv-SE" dirty="0" smtClean="0"/>
              <a:t>The hard part is </a:t>
            </a:r>
            <a:r>
              <a:rPr lang="sv-SE" dirty="0" err="1" smtClean="0"/>
              <a:t>exposing</a:t>
            </a:r>
            <a:r>
              <a:rPr lang="sv-SE" dirty="0" smtClean="0"/>
              <a:t> </a:t>
            </a:r>
            <a:r>
              <a:rPr lang="sv-SE" dirty="0" err="1" smtClean="0"/>
              <a:t>Linked</a:t>
            </a:r>
            <a:r>
              <a:rPr lang="sv-SE" dirty="0" smtClean="0"/>
              <a:t> </a:t>
            </a:r>
            <a:r>
              <a:rPr lang="sv-SE" dirty="0" err="1" smtClean="0"/>
              <a:t>Open</a:t>
            </a:r>
            <a:r>
              <a:rPr lang="sv-SE" dirty="0" smtClean="0"/>
              <a:t> Data the right </a:t>
            </a:r>
            <a:r>
              <a:rPr lang="sv-SE" dirty="0" err="1" smtClean="0"/>
              <a:t>way</a:t>
            </a:r>
            <a:endParaRPr lang="sv-SE" dirty="0" smtClean="0"/>
          </a:p>
          <a:p>
            <a:pPr lvl="1"/>
            <a:r>
              <a:rPr lang="sv-SE" dirty="0" smtClean="0"/>
              <a:t> </a:t>
            </a:r>
            <a:r>
              <a:rPr lang="sv-SE" dirty="0" err="1" smtClean="0"/>
              <a:t>Swepub</a:t>
            </a:r>
            <a:r>
              <a:rPr lang="sv-SE" dirty="0" smtClean="0"/>
              <a:t> </a:t>
            </a:r>
            <a:r>
              <a:rPr lang="sv-SE" dirty="0" err="1" smtClean="0"/>
              <a:t>will</a:t>
            </a:r>
            <a:r>
              <a:rPr lang="sv-SE" dirty="0" smtClean="0"/>
              <a:t> be </a:t>
            </a:r>
            <a:r>
              <a:rPr lang="sv-SE" dirty="0" err="1" smtClean="0"/>
              <a:t>working</a:t>
            </a:r>
            <a:r>
              <a:rPr lang="sv-SE" dirty="0" smtClean="0"/>
              <a:t> on </a:t>
            </a:r>
            <a:r>
              <a:rPr lang="sv-SE" dirty="0" err="1" smtClean="0"/>
              <a:t>exposing</a:t>
            </a:r>
            <a:r>
              <a:rPr lang="sv-SE" dirty="0" smtClean="0"/>
              <a:t> </a:t>
            </a:r>
            <a:r>
              <a:rPr lang="sv-SE" dirty="0" err="1" smtClean="0"/>
              <a:t>its</a:t>
            </a:r>
            <a:r>
              <a:rPr lang="sv-SE" dirty="0" smtClean="0"/>
              <a:t> data and </a:t>
            </a:r>
            <a:r>
              <a:rPr lang="sv-SE" dirty="0" err="1" smtClean="0"/>
              <a:t>mapping</a:t>
            </a:r>
            <a:r>
              <a:rPr lang="sv-SE" dirty="0" smtClean="0"/>
              <a:t> it to </a:t>
            </a:r>
            <a:r>
              <a:rPr lang="sv-SE" dirty="0" err="1" smtClean="0"/>
              <a:t>established</a:t>
            </a:r>
            <a:r>
              <a:rPr lang="sv-SE" dirty="0" smtClean="0"/>
              <a:t> </a:t>
            </a:r>
            <a:r>
              <a:rPr lang="sv-SE" dirty="0" err="1" smtClean="0"/>
              <a:t>vocabularies</a:t>
            </a:r>
            <a:r>
              <a:rPr lang="sv-SE" dirty="0" smtClean="0"/>
              <a:t>. </a:t>
            </a:r>
          </a:p>
          <a:p>
            <a:r>
              <a:rPr lang="sv-SE" dirty="0" err="1" smtClean="0"/>
              <a:t>Invloving</a:t>
            </a:r>
            <a:r>
              <a:rPr lang="sv-SE" dirty="0" smtClean="0"/>
              <a:t> </a:t>
            </a:r>
            <a:r>
              <a:rPr lang="sv-SE" dirty="0" err="1" smtClean="0"/>
              <a:t>external</a:t>
            </a:r>
            <a:r>
              <a:rPr lang="sv-SE" dirty="0" smtClean="0"/>
              <a:t> </a:t>
            </a:r>
            <a:r>
              <a:rPr lang="sv-SE" dirty="0" err="1" smtClean="0"/>
              <a:t>sources</a:t>
            </a:r>
            <a:r>
              <a:rPr lang="sv-SE" dirty="0" smtClean="0"/>
              <a:t> </a:t>
            </a:r>
            <a:r>
              <a:rPr lang="sv-SE" dirty="0" err="1" smtClean="0"/>
              <a:t>early</a:t>
            </a:r>
            <a:r>
              <a:rPr lang="sv-SE" dirty="0" smtClean="0"/>
              <a:t> in the process is </a:t>
            </a:r>
            <a:r>
              <a:rPr lang="sv-SE" dirty="0" err="1" smtClean="0"/>
              <a:t>beneficial</a:t>
            </a:r>
            <a:r>
              <a:rPr lang="sv-SE" dirty="0" smtClean="0"/>
              <a:t> for </a:t>
            </a:r>
            <a:r>
              <a:rPr lang="sv-SE" dirty="0" err="1" smtClean="0"/>
              <a:t>both</a:t>
            </a:r>
            <a:r>
              <a:rPr lang="sv-SE" dirty="0" smtClean="0"/>
              <a:t> </a:t>
            </a:r>
            <a:r>
              <a:rPr lang="sv-SE" dirty="0" err="1" smtClean="0"/>
              <a:t>analysis</a:t>
            </a:r>
            <a:r>
              <a:rPr lang="sv-SE" dirty="0" smtClean="0"/>
              <a:t> and </a:t>
            </a:r>
            <a:r>
              <a:rPr lang="sv-SE" dirty="0" err="1" smtClean="0"/>
              <a:t>quality</a:t>
            </a:r>
            <a:r>
              <a:rPr lang="sv-SE" dirty="0" smtClean="0"/>
              <a:t>. </a:t>
            </a:r>
          </a:p>
          <a:p>
            <a:pPr lvl="1"/>
            <a:r>
              <a:rPr lang="sv-SE" dirty="0" smtClean="0"/>
              <a:t> </a:t>
            </a:r>
            <a:r>
              <a:rPr lang="sv-SE" dirty="0" err="1" smtClean="0"/>
              <a:t>Constantly</a:t>
            </a:r>
            <a:r>
              <a:rPr lang="sv-SE" dirty="0" smtClean="0"/>
              <a:t> </a:t>
            </a:r>
            <a:r>
              <a:rPr lang="sv-SE" dirty="0" err="1" smtClean="0"/>
              <a:t>looking</a:t>
            </a:r>
            <a:r>
              <a:rPr lang="sv-SE" dirty="0" smtClean="0"/>
              <a:t> for data </a:t>
            </a:r>
            <a:r>
              <a:rPr lang="sv-SE" dirty="0" err="1" smtClean="0"/>
              <a:t>sources</a:t>
            </a:r>
            <a:r>
              <a:rPr lang="sv-SE" dirty="0" smtClean="0"/>
              <a:t> </a:t>
            </a:r>
            <a:r>
              <a:rPr lang="sv-SE" dirty="0" err="1" smtClean="0"/>
              <a:t>that</a:t>
            </a:r>
            <a:r>
              <a:rPr lang="sv-SE" dirty="0" smtClean="0"/>
              <a:t> </a:t>
            </a:r>
            <a:r>
              <a:rPr lang="sv-SE" dirty="0" err="1" smtClean="0"/>
              <a:t>could</a:t>
            </a:r>
            <a:r>
              <a:rPr lang="sv-SE" dirty="0" smtClean="0"/>
              <a:t> </a:t>
            </a:r>
            <a:r>
              <a:rPr lang="sv-SE" dirty="0" err="1" smtClean="0"/>
              <a:t>help</a:t>
            </a:r>
            <a:r>
              <a:rPr lang="sv-SE" dirty="0" smtClean="0"/>
              <a:t> </a:t>
            </a:r>
            <a:r>
              <a:rPr lang="sv-SE" dirty="0" err="1" smtClean="0"/>
              <a:t>validate</a:t>
            </a:r>
            <a:r>
              <a:rPr lang="sv-SE" dirty="0" smtClean="0"/>
              <a:t> data or </a:t>
            </a:r>
            <a:r>
              <a:rPr lang="sv-SE" dirty="0" err="1" smtClean="0"/>
              <a:t>enrich</a:t>
            </a:r>
            <a:r>
              <a:rPr lang="sv-SE" dirty="0" smtClean="0"/>
              <a:t> the </a:t>
            </a:r>
            <a:r>
              <a:rPr lang="sv-SE" dirty="0" err="1" smtClean="0"/>
              <a:t>database</a:t>
            </a:r>
            <a:r>
              <a:rPr lang="sv-SE" dirty="0" smtClean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789744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>
            <a:spLocks noGrp="1"/>
          </p:cNvSpPr>
          <p:nvPr>
            <p:ph type="ctrTitle"/>
          </p:nvPr>
        </p:nvSpPr>
        <p:spPr>
          <a:xfrm>
            <a:off x="350044" y="1704678"/>
            <a:ext cx="5479200" cy="925199"/>
          </a:xfrm>
          <a:prstGeom prst="rect">
            <a:avLst/>
          </a:prstGeom>
        </p:spPr>
        <p:txBody>
          <a:bodyPr lIns="68569" tIns="68569" rIns="68569" bIns="68569" anchor="b" anchorCtr="0">
            <a:noAutofit/>
          </a:bodyPr>
          <a:lstStyle/>
          <a:p>
            <a:r>
              <a:rPr lang="en-GB"/>
              <a:t>Questions!</a:t>
            </a:r>
          </a:p>
        </p:txBody>
      </p:sp>
      <p:sp>
        <p:nvSpPr>
          <p:cNvPr id="295" name="Shape 295"/>
          <p:cNvSpPr txBox="1">
            <a:spLocks noGrp="1"/>
          </p:cNvSpPr>
          <p:nvPr>
            <p:ph type="subTitle" idx="1"/>
          </p:nvPr>
        </p:nvSpPr>
        <p:spPr>
          <a:xfrm>
            <a:off x="350044" y="2693194"/>
            <a:ext cx="5479200" cy="378675"/>
          </a:xfrm>
          <a:prstGeom prst="rect">
            <a:avLst/>
          </a:prstGeom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GB" dirty="0"/>
              <a:t>@</a:t>
            </a:r>
            <a:r>
              <a:rPr lang="en-GB" dirty="0" err="1"/>
              <a:t>tedde</a:t>
            </a:r>
            <a:r>
              <a:rPr lang="en-GB" dirty="0"/>
              <a:t>, @</a:t>
            </a:r>
            <a:r>
              <a:rPr lang="en-GB" dirty="0" err="1" smtClean="0"/>
              <a:t>swepub</a:t>
            </a:r>
            <a:endParaRPr lang="en-GB" dirty="0" smtClean="0"/>
          </a:p>
          <a:p>
            <a:pPr>
              <a:spcBef>
                <a:spcPts val="0"/>
              </a:spcBef>
            </a:pPr>
            <a:endParaRPr lang="en-GB" dirty="0"/>
          </a:p>
          <a:p>
            <a:pPr>
              <a:spcBef>
                <a:spcPts val="0"/>
              </a:spcBef>
            </a:pPr>
            <a:r>
              <a:rPr lang="en-GB" dirty="0" err="1"/>
              <a:t>bibliometri.swepub.kb.se</a:t>
            </a:r>
            <a:endParaRPr lang="en-GB" dirty="0"/>
          </a:p>
          <a:p>
            <a:pPr>
              <a:spcBef>
                <a:spcPts val="0"/>
              </a:spcBef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B_PPT_Mall">
  <a:themeElements>
    <a:clrScheme name="Anpassat 1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61B5BF"/>
      </a:accent1>
      <a:accent2>
        <a:srgbClr val="6C84A5"/>
      </a:accent2>
      <a:accent3>
        <a:srgbClr val="880C90"/>
      </a:accent3>
      <a:accent4>
        <a:srgbClr val="000000"/>
      </a:accent4>
      <a:accent5>
        <a:srgbClr val="D9E2AA"/>
      </a:accent5>
      <a:accent6>
        <a:srgbClr val="008FCB"/>
      </a:accent6>
      <a:hlink>
        <a:srgbClr val="E2007A"/>
      </a:hlink>
      <a:folHlink>
        <a:srgbClr val="F294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435</Words>
  <Application>Microsoft Macintosh PowerPoint</Application>
  <PresentationFormat>Anpassad</PresentationFormat>
  <Paragraphs>103</Paragraphs>
  <Slides>19</Slides>
  <Notes>18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19</vt:i4>
      </vt:variant>
    </vt:vector>
  </HeadingPairs>
  <TitlesOfParts>
    <vt:vector size="22" baseType="lpstr">
      <vt:lpstr>Georgia</vt:lpstr>
      <vt:lpstr>Arial</vt:lpstr>
      <vt:lpstr>KB_PPT_Mall</vt:lpstr>
      <vt:lpstr>Swepub Analysis</vt:lpstr>
      <vt:lpstr>Swepub Search</vt:lpstr>
      <vt:lpstr>Swepub Analysis</vt:lpstr>
      <vt:lpstr>The journey of data in Swepub</vt:lpstr>
      <vt:lpstr>Encouraging data quality improvement</vt:lpstr>
      <vt:lpstr>Getting data out</vt:lpstr>
      <vt:lpstr>Getting data out</vt:lpstr>
      <vt:lpstr>SPARQL alternatives</vt:lpstr>
      <vt:lpstr>Open Access in Swepub</vt:lpstr>
      <vt:lpstr>Directory of Open Access Journals (DOAJ)</vt:lpstr>
      <vt:lpstr>Connecting the graphs</vt:lpstr>
      <vt:lpstr>Increased Coverage</vt:lpstr>
      <vt:lpstr>Overlap</vt:lpstr>
      <vt:lpstr>DOAJ Reapplication process</vt:lpstr>
      <vt:lpstr>ROAD - Directory of Open Access scholarly Resources</vt:lpstr>
      <vt:lpstr>Directory of Open Access Books - DOAB</vt:lpstr>
      <vt:lpstr>Hybrid publications - Data from the publishers</vt:lpstr>
      <vt:lpstr>Conclutions &amp; further development</vt:lpstr>
      <vt:lpstr>Questions!</vt:lpstr>
    </vt:vector>
  </TitlesOfParts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SwePub Analysis</dc:title>
  <cp:lastModifiedBy>Microsoft Office-användare</cp:lastModifiedBy>
  <cp:revision>15</cp:revision>
  <dcterms:modified xsi:type="dcterms:W3CDTF">2016-06-09T13:16:39Z</dcterms:modified>
</cp:coreProperties>
</file>