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6" r:id="rId18"/>
    <p:sldId id="273" r:id="rId19"/>
    <p:sldId id="277" r:id="rId20"/>
    <p:sldId id="269" r:id="rId21"/>
    <p:sldId id="272" r:id="rId22"/>
    <p:sldId id="275" r:id="rId23"/>
    <p:sldId id="279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CC0066"/>
    <a:srgbClr val="FF33CC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988" autoAdjust="0"/>
  </p:normalViewPr>
  <p:slideViewPr>
    <p:cSldViewPr>
      <p:cViewPr varScale="1">
        <p:scale>
          <a:sx n="72" d="100"/>
          <a:sy n="72" d="100"/>
        </p:scale>
        <p:origin x="-26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29A3-C155-43B0-88F3-81540932ADFA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80958-B39C-4579-8277-DFCC8649CA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193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D9D9F-57EA-4887-BFC0-45E4B66435F1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544FD-BE68-4A40-9A02-BE35692479A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urocris.org/Uploads/Web%20pages/seminars/seminar_report2008/" TargetMode="External"/><Relationship Id="rId13" Type="http://schemas.openxmlformats.org/officeDocument/2006/relationships/image" Target="../media/image18.jpe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12" Type="http://schemas.openxmlformats.org/officeDocument/2006/relationships/hyperlink" Target="http://www.eurocris.org/Uploads/Web%20pages/seminars/seminar_report2010/201009.pdf" TargetMode="External"/><Relationship Id="rId2" Type="http://schemas.openxmlformats.org/officeDocument/2006/relationships/image" Target="../media/image1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eurocris.org/Uploads/Web%20pages/seminars/seminar_report2007/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png"/><Relationship Id="rId15" Type="http://schemas.openxmlformats.org/officeDocument/2006/relationships/image" Target="../media/image19.jpeg"/><Relationship Id="rId10" Type="http://schemas.openxmlformats.org/officeDocument/2006/relationships/hyperlink" Target="http://www.eurocris.org/Uploads/Web%20pages/seminars/seminar_report2009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6.jpeg"/><Relationship Id="rId14" Type="http://schemas.openxmlformats.org/officeDocument/2006/relationships/hyperlink" Target="http://www.eurocris.org/Uploads/Web%20pages/seminars/seminar_report2011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6600" dirty="0" smtClean="0"/>
              <a:t>euroCRIS at the Crossroads</a:t>
            </a:r>
            <a:br>
              <a:rPr lang="en-GB" sz="6600" dirty="0" smtClean="0"/>
            </a:br>
            <a:r>
              <a:rPr lang="en-GB" sz="3600" dirty="0" smtClean="0"/>
              <a:t>(10 years on)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7191" y="4151977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rgbClr val="CC0066"/>
                </a:solidFill>
              </a:rPr>
              <a:t>Keith G Jeffery</a:t>
            </a:r>
          </a:p>
          <a:p>
            <a:r>
              <a:rPr lang="en-GB" dirty="0" smtClean="0">
                <a:solidFill>
                  <a:srgbClr val="CC0066"/>
                </a:solidFill>
              </a:rPr>
              <a:t>Outgoing President</a:t>
            </a:r>
            <a:endParaRPr lang="en-GB" dirty="0">
              <a:solidFill>
                <a:srgbClr val="CC0066"/>
              </a:solidFill>
            </a:endParaRPr>
          </a:p>
        </p:txBody>
      </p:sp>
      <p:sp>
        <p:nvSpPr>
          <p:cNvPr id="6" name="Hexagon 5"/>
          <p:cNvSpPr/>
          <p:nvPr/>
        </p:nvSpPr>
        <p:spPr>
          <a:xfrm>
            <a:off x="6804248" y="260648"/>
            <a:ext cx="1440160" cy="1224136"/>
          </a:xfrm>
          <a:prstGeom prst="hexagon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CERIF</a:t>
            </a:r>
            <a:endParaRPr lang="en-GB" sz="2800" dirty="0"/>
          </a:p>
        </p:txBody>
      </p:sp>
      <p:sp>
        <p:nvSpPr>
          <p:cNvPr id="5" name="AutoShape 2" descr="data:image/jpeg;base64,/9j/4AAQSkZJRgABAQAAAQABAAD/2wCEAAkGBhQSERUUExQVFRQUFxUUGBgUGBoYFBgXGBQVFBQXGhYXHSYfFxkjHBQUHy8gJCcpLCwsFR4xNTAqNSYrLCkBCQoKDgwOFA8PGikcHBwpKSkpKSkpKSkpKSkpKSkpKSkpKSkpKSkpKSkpKSkpKSkpLCkpLCkpLCwsLCksLCkpLP/AABEIALcBEwMBIgACEQEDEQH/xAAbAAACAwEBAQAAAAAAAAAAAAACAwABBAUGB//EAEwQAAEDAQMHBwcFEAICAwAAAAEAAhEDITFBBBJRYXGBkQUGE6Gx0fAUIjJUwdLhB0JSkrIWFyMkM0NTYnJzgqKjs+LxY8IVNERkk//EABkBAQEBAQEBAAAAAAAAAAAAAAEAAgMEBf/EACYRAAICAgICAgICAwAAAAAAAAABAhESIRNRAzFBYRRxIlIjMkL/2gAMAwEAAhEDEQA/AEcj80Mkfk9FzsnplzqVNxJBkksaSTbpWwcysi9WpcHe8t/IDfxXJ/3NH+21dENXqpUeZtnCHMnIvVqXB3er+4nIvVqXB3eu81qvNVSG2cIcyMi9WpcHe8rHMfIvVaXB3eu81qINVSK2cH7hsh9VpcHe8ibzFyH1Wlwd7y7+aiDE0itnAHMPIfVaXB3vIxzCyH1Wlwd7y74arDUUhtnAHMLIPVaXB3vI28wsg9UpcHe8u8GIw1VIbZwfuB5P9Upfze8p9wGQeqUeDveXoWtTA1KSK2ecHyf5B6pS4O95GPk+5P8AVKPB3vL0TWogxWug2edHyecn+qUeDveRD5O+T/U6PB3vL0YYmNarXRbPNj5O+TvU6PB3vIx8nPJ3qdHg73l6QMRtYql0Wzzbfk45O9To8He8mM+TXk31Ojwd7y9IGIw1DSNKzkM+Szkv1Ojwd7yP71nJfqVHge9dppIT21zoXBwOiZ5771nJfqVHge9X96zkv1KjwPevRiui6YLNMTzP3rOS/UqPA96n3ruS/UqPA969Kakq2mNO8qojzJ+S7kv1KhwPelv+S3kvDIqPB3vL1N6aojyTfks5LxyKhwd7yCp8mnJg/wDhUODu9etLUPRC/ikjx4+TbkzHIqI3O95EPky5MN2RUY1gj/svWim3QEwMAVaCmeRHyX8mepUeDveVL14URYbPlfN5v4pk/wC5o/2mrohixc3W/imT/uKP9pi6QauyZxrYAYizUWajDU2NAZisNRgI2hGQ0AGIw1EFYCbKig1FmKwEQCrHEoNRNaiARAKsaBATGtRNajzdSMjWIDWow1C+u1paCYLzmtGk5rnRwaTuTxCFMcCMpE3JrcnKWHbEYqFDkOKGCgjbSKSKhVmqVWxpGhtLXCNtLWsgcdKHKsr6Om57jYxrnRic1pdA1mChtkkjoZiZTdqWClXkAzEibRB60wVNfWgdG0O1KFoWZlVX5SjZaNQaESxnKYQnK1Uw0bpVErEcuOgIDlpQkytG9qsuK5jsucqGVuOKqYWjpQrN3grm+UO0qeUHSVrFmcjoeLlFhbXOntUTizOZ4Tm7/wCpk/7ij/aYuk1c3m678Uyf9xR/tMXRzlmyoMBXKAOV56rGgwiCUHq6dSfGv4KsaHBEFndUtbrJ+yT7EwPVkNDgiCTnqdIrITRKsuWbplOm1qsjW2or6RY+nGnrCvpxpHEKtDZWX1Bn0AbQah1/mK62iquRldcdJQtHpvN//BVHtWoZSPpDiFJombulV9MsPlI0jiFDlA0jiE2jOzf0qHpli8pbpHEKxlI+kOKbRG1tRZ+V634vWxHRVf7bkHlLfpDiFk5Vytvk9bzm/kquI/RuQ2qJWdehV81v7LewJ3TLmMy1sDzhcMbblflrfpt4jvSmi2dHp0XTLmeXM/SM+s3vV+XM/SM+s3vVlEtnQ6VWaiwDLGfTb9Yd6vytv02/WHeq12GzYairPWI5ay7pGfWb3qhlrDdUZ9ZvejJFTN2eiD1gOXUx+cZ9ZveiZlbD89n1m96Ml2VM6AcFHOWPypv0m/WHep5U3FzeI71ZIqZva4QosjMtpx+Ub9ZveojJGD57yHlP4tRAquspUhDc2z8G2y6cMdC2eUR6VZ42uYBHBeT5HYwUacNtNOnJsn0QRPWtHkjLfMFum3tXzZTdvZ7Vj0dbKeUj0gaK7jGLHAwDJ85sDz7bDIkNFkhbhk9ZzS+nVNVgicwnPG2mfOBt17SvPNYLmgA3hPybLnsILXljxc5pjaDq1KzZG/KMoqMJDnPadEmzbakMy90em7H5x0nSV18l51UawDMtpCbhVaD15vnN3SNS1ZRzFY9ufk9YEG0Z1rTsqM9oKsmxro87Uy19nnOvPzj9E61Ryt30nfWPeiy/m3lNE5zmOgfOb5zeLPaAuccreL7dcA9azk+y0bhlLtJ+sgeZNpP1jplY25bOAPgIzX/VjxrTcuzWjSA0Y8ZPWpnDxKzGuNDVYrDQ1FstGnNHiUWaNKyNq23NV9Lqb41qzL+Iypmh9O0RL9P0PimlzcD2hYH1/PZd8/7ITTX4JyZaNXSD6XWp0o0rFnjQETS3Qs5yMmk5QEPlTUjNGvipmDGfG5WbAb5U3ATvCVleUjMfZ8x/2SpZr6u5JyzN6N5/Ufo+iU5NiNqZXDCQ3OIF03mLlhyDnEHuzXNzSbBE3zcdFkLcaYNxI4e1LGTgEnE6gOwKyA0eVNUOUN0lJzUNviFnIh5ygIen8QlW6PG5USVZAP6XWFHVdEcFlLziCoK/jFFsjR0hvsm5V0ztSVn6lM/amyod0p1dSE1jq4JZeVRJ0daMiZpZVMYeCokN2FRORzoz8ku/A0v3dP7AWvO2lY+SWnoaR/42fYC1dGbyR2Ik1bNoJ70oPidBs7kT/EAwk1D4mOqFKQmpp0wRx61p5N5SqZOc6g+JvabWHaDYdt64rKxF0Ztt9puRZDl8ttEFpLCJMeb5vslar5RfaPqPIXPanWhlSKVTb5pjQcNh4rpZfzfyeva+mM4/OZ5ruIv3yvkwqDDtt7F2+RuddWh5p8+n9FxOcNh0LSlfs2pp+xuUc1c7KatGk+mejAID3fhHYxYwNBGIws1xycv5Hq0TD2vZtEt3OFhXs+QHZNVyp9djnNe5ucab4Ga50h5B+cIOsDOXV5wcuUsnpZ1QB7XODA2WmSQTNuoJcb/1NYqj5TUztA3COyxB04ETLRF58bV66jl+Q5XWFIMNKo8Etc1wgkQc2BiRPwsUyzmO6wseHT9IWcRb/tDUo+zOL+NnladQkSCCMIvxtjgi6bu3zC1V+bFVhJ6Jw0lhniBbbrGC57aZHokawbbb5LRbfis2g/Y99OXtuuf2NTgwaBowWEVy02ta6+30SJiyMbsUFXLwPm2WaI7EU36JtHTgC8hWDAwXGyXLS7NsaQyySYPokY7lsPKGsbz3IcGFmwt8EKo19vasTOULPSM7yLzAk6sUQ5RbdJ3dSMGNjzUMx5xsF1oEkxjOHWErLfyT/wBl/wBk60BrU5DrZFgMCRqnRfxQ1K7XAg50OBBgDEZpWmqojW6/u/2qfUgiy+eyfYljK2/rQpUrNIudffOo+ztR87M2Mo1SQLCbMDfp60ebOlKDwAAGzvt+OlX0jbIbBxzjOOkLLNWXA18LEWyeB7AhL7ZgDC/eqpki+DsWbKwnujHtCEFMY0E22Ydk9ivMGBBRkViS62N93eqzRq3Jsxo8bUqtyg1rs1z80xnQZu02C6xSd+iKDZmOojUhzSLu3cmtryM4OaRpBB8Xq/LWOszmTv7CE5fREaVSc1zY9IcCoq/o52jmcmVSKNL92z7IWoVTGPELncn129FS/YZ9gLQa1pvjVb2Lc1tijWDpIKTyjUik+DDg0kQYNlt3i9J6aPj8UprTNgvm/fFui/ihKhNeVMEmHCNgkb1izQHMzST58mBgWuaTZtEpwY7EDx2Kw02SbtC0nRWNaAeudw7x1ohETOzSkNoAaNJ332QjZTGzs7UWg0Opcpmk4HODYtEkYEafYi54c66eU0aTc4CHukA2S5oEm/NaPOGq1ZavIfTfMLtBmLLzAm3cgo/Jw97j+Faw4S0k3XQ22V28bXtm45UcfkzlhtOq1wY5sGc6S0iDJOc20G8SLV98bEWE3CMTGE96+d8j/Jl0bXipUa/pGx+RBe0H6D3E5pOkBe5p1ItMWQNY0b10nLJnaEWvY+rQkXB3CdoXH5R5Ap1bXNnUd/zr2m2bIXQdylfEGMbepRvKAPpW3hc6N6PEcqc2G0mPqB7w1gzi0/hbOAIvF0rFlnNmqy0tzhZ6Jm/cCvR89csnI6pYYc0sdLbCIqNxHZqTKWVMqMa/6bQ6ycQDgrHVnNwi2eGqZEW+k0jch6DEdhHsXuHUWG3HTas7sjaLRjrCMbM8aPIim3E+N6Y2m0wvRPyZunsKUaLfACMPsOM4gycYWWaUWaLYt2WrreTt17kByVujiAsvx/Y8ZyG1v1Xb4HaUyW+CJ7V1Dk7dA6vYqNMDRwRxouM52e3BpPjUizZ+a7h3rfIGjgqNQayriRYfZk8mcRY0DaRKsZI/FwG63qWrpNSME6AtLxJDhEynIf1zwRMyDST1BaEQcdasEOK6Ef8Ajm6yuDysW0sogshrmNb0ltgJdniDY4HzZ0SV6Mvi/vXOyuuyqBmvNjgPNObeQDJGrUtQai7CSVE5u0qbqIcGCC50SBNhzbhMTExrXYawC4cAPguByty26kwZoBdY0SbLrTE3Ksk5WfUYC7zXEGQ3SLLESf8A0PqNnpW1R4PxUXnBXdpdxUXPkRwzRh5NpfgqdnzGXz9ELVmnEBK5OD+hpRHoMxwzBoErTSyB+ka4aY6ymSdslFghp3KszXbt33XLZR5Eky9zgNVi35Pydk9Meg5x0vLb94JVgzSgzhZwstM2bU1jXG4HXFvYvReV0hdSpjdPsQO5U0QBdY0e1OBteM41Dk6o63NP8Vm/FbafI7QZe/gZ6xeVoqZeXWWnbb1XIendo6gFpKKNKCRsyRrKf5MG6Jc6YOkAC/emisQSZAJ0ADrhcw1ziRxlB036yckbo7R5WdEFxMaTfwvSjl502aMFyulGtUco1cSmyOs3lKMSdt3tVVOU7LYGuY7VxjloNkcAkdC2ZFNs62tnsVsjRzh5T6XJn02vDs7NENIJ9ME2NnQujQrHMaA4wGtAmbgAAsFJz8BGyfYnNY7ExtMfFOwNWcTeZS3DwSo1uudgJTC3Ud9isRsWSgNTxYE0xq7VG0gfACMSszZzj/tTMJ0cR7VoNIE2tjaZQVKECYA2LSSCxHRnT19ygyYa0bttm6UTAJ7/AIpIQ+lGHCSULKYJjStDqhBGuzRqS6TZJstizuUQTmRN5AsvhVnECbhcI+OKJ1PGw2jhtQvaDIIiPie5ZEgykC/xwScpykfN2TjZfZKupVZmyGmR9FuceAtXCq8tNzjm0qki30bRumQucrfozLRte+bwSDgbZ8aErMAjNAHnCyR2blKeWucBLSBeJvHAonUzZBAggwdhGjWuNM5ezLytkRqtaAS0hwjfYbJ1TuT6dFrGBokBo2k2yXEgYkk2aU2q10s2nqa4o6jTZMa4Mey1ZbdJC26oGm9sCXOn+L2qKNcIw61EWjgbOSKh8nowAPwVPCPmNWk1D9Lh8Fy+TKp6ClA/N0/sBas5y9UrtnsjVD3RiZ8a0AISamfHmxP611+gWpHkdR3pVT/DIHaFKPbG0bs7Q3tKp1eMQOAWRvJAJ857ztctA5NpD5gOt1pTiitgHL2/TB2GexU2vnei17tggbbVraQ0ea1o2QqOUEaeKUkQunTcfmFusxHUZTG5KfpDcFQqGbUzp96SoHyDS52GlEMiboO8gKxVMYdR9qF1Y9Sgoc2iBdHWU2nTGPUAswr+BYR1KhlOs8VDTNgpiYgnaYSi2DdGtRlbQSmh1l4SAplUE+kTquO7ApwpCJHXfwSHUGk2C3arGUuFhB8a+CSDqa0o1CLkT6w8fG9LjxgogxlB1eOxTOQPp7kvOhPsC69otG8GHfFY2g3B07fatZbM6FkqUjgIWkDCNYxcNNlv+kVPK5sNkeAs3SuBghGHA3i246eITQWbaFXCzFFbjEiJxswI2LIyiCbDG02cVrzCBaCRpbbHC9c5I0mKzYNth6v9X8UVfJs5s4iY7vGlHTMjSPGGCGo2yzG+/dBC5SVj7OU5sQHt2WHDEFC6jmxm9cxZ7V1coqBwh0RcCQbxrNx1hc4NIJzZk7g6Lomw7VxcGjnKPRQfL2g3w42H9kWab7k80zNojG2yyOG+Vzqtao23ozIlsTF5nfcEOSco5xMua0/Rgt/mWsbM/s6raoxv8a1Fj6c6CdfSBUs4nLQ7kqsBQpfu6f2AtYdIxXM5Myj8DTsP5Ng1mGDRgtTaxmwxqm5eiT2z0pqkPJ0FAdvjil5SSADnNvuJl3bAF2tKGUbDv4LOSNWjZTbtRkLD0jhbsuw3E9aNr3G53Z7E2VmmzXGz4qjXAxx61hflTpI9Lsvv61bXCLQ3xuCzkiyNgyvZuQmqMYO9Z2vZ6Nx326p60MiYjrK1Y2jU106FAw/6CSA06Z1H4WpoaD842bFWhtBTAvQvqn4wiOSvwcI39qjqbheAo0XSy4jWtDMrBFw3WFZHRjA8aVGkeCtBR0RWGsbu5EK4OMrmVHxcYx8QrpZQcbdsdSrCjplovjqQTbJu0x2rNTygRiNicysdIO5SZUOMFZ6tPNNnwTC/QI0gH2JT6h02aO5aTMtUA2tgbCicNKS+sEVOqnZmwX0/Hckmn/r4rUTKU9mqFJk0Kg4dabTyojFKzSrBH++9a0ZNbXAmZg8OtXUpuvJMaW2cSFlgi4+NqNmUEauzghobCzGi4STpN+8ysNTKntmadl0yTjIkgQOC6BeCLrcNCy+R1nWuqAN/4xbszjcsV2NiP/KyLTr84iYFsZ1x3LNUy1lUCKQecZbZqh8rYeQqZ0zpLjM9iy1eTn0zLDOqYBm+z0TwVSMuxTeSakWMDRoziY3gKJlLLqjRGbdN4dN+1RGJw2VyUyaVMecfwbJsGaPNBv3LTXpsbfuBi3gDKTyaYoUwLixl8AE5onwU84GJ2EDt2rzTe2ehLRGkC7sjqS3A4GN/fcnOrgXAGNdmmEDahkHN2RJ6gs2IrOdpPVGpTPM3jfC2mqTbAG4BGx9vnZowkgHYIjanI0omJ9c5oBZZpF3VcpOAkCzXH1k91LRmjWBCexlvnNOdYc6Sf5VZMsWYs+y0GN3sRMBN7dlm7G5dPorDmtiBeQIN8my74JbxmmXAkHWb5ExNxvv0LWTFQoxmiRb2hU5jr4K21SywAWG2yzHAg2pda6wSMbDOvBVjiZqOUOumNty0ivZDgSIsIs+HUslQhozpMWfNzonrhFntPouGkzYN0TC2A5taMOxU8tIFnEH2JFYmLBDovIkAa4MlMYywHODjGiP9YJTYJsg0g+bGbfOtNAmdWi8bVlDt04kYoy5wNtoWk7NJhZ0YgarupOp1jiN6yCuHHVrwOtaBV3bPjekTTTqjTulG04WkeNOpZm1IuEziQE+n26fG1FiAaM2f7We7vW99KZxSKuq+bx7VpTZhxKZlFlo3pvWs72kG2yd48bVM4tWvfoztDnNGCRUolNbVBsNnYrLd6Nr2QmmLbZjEDRqvhaTksiWS4XQRDp0aDuO5Bm8fGCJjc03kYTjwxG1W/gtfIh1ONM9akuBkG3rXWpV2OAFRs4Z1sDcLQOI/VTKvI4IzmEPG6dgIsOwwdSOStSDG9o5tPOcLWzsHgI8yyLtSc4FvmkRGF3UUJW0jDYLcmsx6u5UnMBjx3q1rE55HnOSTFGnIJ/Bs+w0q6vKIw8510C3dYsHJ9VwpU82ZzG/ZHBa2ZQALRGHnWb40rxSX8mdk9I1068gS0DjZiLNyORF0Gfm+J0LC8nAgDC2P5ijyd+LrBxN2n2rNGrOhmZrQSRJwmXdtqYyqAYEE6o7rVzjlwJIaNs24T6SJjc2SbN1gum0bOtDN5L4NxFs5nXhjAlNiwkZwgXAizQbccLFgZlANgLrbL9uGHwTzTggPLbMLc7R6N04whWaUrBq0y+5+bEGy87hhgoMjJEkkkaZI3J7ssaYsMC+cY7DrTmZSBddjNw0W9S0NJic0i18wBoti+wHR1QsFXKRMAwHXYEwddy6Zrk+axxgiwDTjbd/tDV9EiZwIsJbBttFykDic9sk+kSLCQXTst8Xoy7TG+bLNSzOqG6m3PcImXtkbTpV9KYnzYgWTERfGtdc0jndDAWgiCZuE7pvwsVVK0Wht9+kY3rI2tgGmNIiBhbGpNpVJPpWwbBtWk7FM0Oc3NBa22BJsFu3Qo9mOaZkWg5ws04ygdQGlpvNkizRfffxUrUg4AWiLTm2ajP0h1pESQWk5rZ1ibrNVhCV0kmTdcBI8AiQtpYNMnUTncQkVcnIHnGzCbZB1oXszTCyXKM0gHTHwtNq3dLYCLvE4xiudQpMEZxGdjFgIsuvixHIFziMNR0jXsQ2rGzoMyjXB04cAn9OMRK5D6pIIkTcd4TaOWlo86Y0DxatezSZ0oBuO4pNZhgxPsSxV0Rqi8eL02nXOEb7j4hXodMz0jNh61sp04GrxikPpAm0Qer4hGahbYfG/vXTK/Zzca9D82PgjzZwS6ddPDZtCTDQkiEyhXLTIJB8cRqKIhLLU3emZar0dKnyk14zarQdYw3Xt/hMfqq6vJUjOpOBbrI4Z1g3OzTqXNaIvTKWUFplpLTq7PgVz463B0az/ALbGmg4WFrgRpBVLdR5ZcGgQ3cXN/la4Abgotf5OjlhDtnx3J+dGY1reinNAHpxcI0arkTudYN9G0/rx7FFF7OCDvRyzYyjzyzbehk63nuU+7HTRs/b+CiiPx/H0D8kifdjopO2F4P8A1ShztMzmH69vGFFEcHj6FeSQdHnfmkEUfOFgIeZ7L9ac3n24GymYt+cCbRHpZshRRT8Hj6Lkl2ah8o5iPJ2SMc4b7M1Jfz9kQcnH/wCh67LVaiODx9DzT7JR5+hogZPAtiKhsnG0Xq/vgn9AIv8ASEzpnNvtVqK4PH0HPPsTV58E3Ui3Y8e7cs7eeBmTTJ2vw4KKLX4/j6J+ST+TQznzH5gfwvj2WoDz1JvoiMPPtF2pRRPBDoeSXYL+eM3USMfT/wAUbOe8fmZ/jw0eioop+GHRckuyq3PYmMyjmXei++7GLETefJiDRk6c+/gFFE/jw6B+SSEP52NJJ6E23jpPN4BqZT56RfQEWXPj2KKI/H8fRckgvu2/4Y1h8HjCj+e1kCjGx/8Aioorgh0PLLspvPbTRm6fPvjTZfrTPu8P6H+ez7KiieCHRcsuxzflDIs6Cz9v/FDU5/z+Y/qf4qKLPDDouWfYpnPog2UY0jPv6rCtDPlGI/Mfz/4qKJ449BySY775mnJ/6n+KE/KT/wDX/qf4qKK44lnIE/KQf0H9T/FT745/Qf1P8VFFYRLNjWfKOY/9f+p/iooonBGcmf/Z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3145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2636"/>
            <a:ext cx="346877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28277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CERIF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2002 basic EER data model</a:t>
            </a:r>
          </a:p>
          <a:p>
            <a:pPr lvl="1"/>
            <a:r>
              <a:rPr lang="en-GB" dirty="0" smtClean="0"/>
              <a:t>Formal Syntax</a:t>
            </a:r>
          </a:p>
          <a:p>
            <a:pPr lvl="1"/>
            <a:r>
              <a:rPr lang="en-GB" dirty="0" smtClean="0"/>
              <a:t>User semantics</a:t>
            </a:r>
          </a:p>
          <a:p>
            <a:r>
              <a:rPr lang="en-GB" dirty="0" smtClean="0"/>
              <a:t>Extensions</a:t>
            </a:r>
          </a:p>
          <a:p>
            <a:pPr lvl="1"/>
            <a:r>
              <a:rPr lang="en-GB" dirty="0" smtClean="0"/>
              <a:t>Facilities</a:t>
            </a:r>
          </a:p>
          <a:p>
            <a:pPr lvl="1"/>
            <a:r>
              <a:rPr lang="en-GB" dirty="0" smtClean="0"/>
              <a:t>Indicators</a:t>
            </a:r>
          </a:p>
          <a:p>
            <a:r>
              <a:rPr lang="en-GB" dirty="0" smtClean="0"/>
              <a:t>Language variants</a:t>
            </a:r>
          </a:p>
          <a:p>
            <a:r>
              <a:rPr lang="en-GB" dirty="0" smtClean="0"/>
              <a:t>Semantic layer</a:t>
            </a:r>
          </a:p>
          <a:p>
            <a:r>
              <a:rPr lang="en-GB" dirty="0" smtClean="0"/>
              <a:t>XML version</a:t>
            </a:r>
          </a:p>
          <a:p>
            <a:r>
              <a:rPr lang="en-GB" dirty="0" smtClean="0"/>
              <a:t>LOD version</a:t>
            </a:r>
          </a:p>
          <a:p>
            <a:r>
              <a:rPr lang="en-GB" dirty="0" smtClean="0"/>
              <a:t>Federated IDs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14446"/>
            <a:ext cx="5411713" cy="406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827"/>
            <a:ext cx="2610299" cy="108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Hexagon 7"/>
          <p:cNvSpPr/>
          <p:nvPr/>
        </p:nvSpPr>
        <p:spPr>
          <a:xfrm>
            <a:off x="7308304" y="134827"/>
            <a:ext cx="1440160" cy="1224136"/>
          </a:xfrm>
          <a:prstGeom prst="hexagon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CERIF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4819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CRIS-IR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84984"/>
            <a:ext cx="9142211" cy="336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052736"/>
            <a:ext cx="84969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In 2002 CRIS and IR were different worlds.</a:t>
            </a:r>
          </a:p>
          <a:p>
            <a:r>
              <a:rPr lang="en-GB" sz="2400" dirty="0" smtClean="0"/>
              <a:t>Progressive integration.</a:t>
            </a:r>
          </a:p>
          <a:p>
            <a:r>
              <a:rPr lang="en-GB" sz="2400" dirty="0" smtClean="0"/>
              <a:t>Catalogue of IRs in DRIS</a:t>
            </a:r>
          </a:p>
          <a:p>
            <a:r>
              <a:rPr lang="en-GB" sz="2400" dirty="0" smtClean="0"/>
              <a:t>Recognition of value of CERIF as metadata for IR</a:t>
            </a:r>
          </a:p>
          <a:p>
            <a:r>
              <a:rPr lang="en-GB" sz="2400" dirty="0" err="1" smtClean="0"/>
              <a:t>OpenAIRE</a:t>
            </a:r>
            <a:endParaRPr lang="en-GB" sz="2400" dirty="0" smtClean="0"/>
          </a:p>
          <a:p>
            <a:r>
              <a:rPr lang="en-GB" sz="2400" dirty="0" smtClean="0"/>
              <a:t>COAR</a:t>
            </a: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020272" y="2492896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D60093"/>
                </a:solidFill>
              </a:rPr>
              <a:t>2011 Rome Declaration</a:t>
            </a:r>
            <a:endParaRPr lang="en-GB" sz="2400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DRIS           /          Best Practice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2002 early DRIS – list of CRIS and URLs</a:t>
            </a:r>
          </a:p>
          <a:p>
            <a:r>
              <a:rPr lang="en-GB" dirty="0" smtClean="0"/>
              <a:t>DRIS database now becoming available on euroCRIS website</a:t>
            </a:r>
          </a:p>
          <a:p>
            <a:r>
              <a:rPr lang="en-GB" dirty="0" smtClean="0"/>
              <a:t>CERIF-driven</a:t>
            </a:r>
          </a:p>
          <a:p>
            <a:r>
              <a:rPr lang="en-GB" dirty="0" smtClean="0"/>
              <a:t>Basis for portal over heterogeneous CRIS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525963"/>
          </a:xfrm>
        </p:spPr>
        <p:txBody>
          <a:bodyPr/>
          <a:lstStyle/>
          <a:p>
            <a:r>
              <a:rPr lang="en-GB" dirty="0" smtClean="0"/>
              <a:t>Original document being revised</a:t>
            </a:r>
          </a:p>
          <a:p>
            <a:r>
              <a:rPr lang="en-GB" dirty="0" smtClean="0"/>
              <a:t>Other valuable  documents being incorporated into the corpus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34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Popular way to browse / query data</a:t>
            </a:r>
          </a:p>
          <a:p>
            <a:r>
              <a:rPr lang="en-GB" dirty="0" smtClean="0"/>
              <a:t>W3C</a:t>
            </a:r>
          </a:p>
          <a:p>
            <a:r>
              <a:rPr lang="en-GB" dirty="0" smtClean="0"/>
              <a:t>RDF</a:t>
            </a:r>
          </a:p>
          <a:p>
            <a:r>
              <a:rPr lang="en-GB" dirty="0" smtClean="0"/>
              <a:t>Metadata standards in RDF</a:t>
            </a:r>
          </a:p>
          <a:p>
            <a:pPr lvl="1"/>
            <a:r>
              <a:rPr lang="en-GB" dirty="0" smtClean="0"/>
              <a:t>CKAN, </a:t>
            </a:r>
            <a:r>
              <a:rPr lang="en-GB" dirty="0" err="1" smtClean="0"/>
              <a:t>eGMS</a:t>
            </a:r>
            <a:endParaRPr lang="en-GB" dirty="0" smtClean="0"/>
          </a:p>
          <a:p>
            <a:r>
              <a:rPr lang="en-GB" dirty="0" smtClean="0"/>
              <a:t>Some work on </a:t>
            </a:r>
            <a:r>
              <a:rPr lang="en-GB" dirty="0" err="1" smtClean="0"/>
              <a:t>triplestores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Generating from CERIF</a:t>
            </a:r>
          </a:p>
          <a:p>
            <a:pPr lvl="1"/>
            <a:r>
              <a:rPr lang="en-GB" dirty="0" smtClean="0"/>
              <a:t>Integrity</a:t>
            </a:r>
          </a:p>
          <a:p>
            <a:pPr lvl="1"/>
            <a:r>
              <a:rPr lang="en-GB" dirty="0" smtClean="0"/>
              <a:t>Consistency</a:t>
            </a:r>
          </a:p>
          <a:p>
            <a:pPr lvl="1"/>
            <a:r>
              <a:rPr lang="en-GB" dirty="0" smtClean="0"/>
              <a:t>View over CERIF</a:t>
            </a:r>
          </a:p>
          <a:p>
            <a:pPr lvl="1"/>
            <a:endParaRPr lang="en-GB" dirty="0"/>
          </a:p>
          <a:p>
            <a:r>
              <a:rPr lang="en-GB" dirty="0" smtClean="0"/>
              <a:t>Relates to ENGAGE </a:t>
            </a:r>
            <a:r>
              <a:rPr lang="en-GB" dirty="0" smtClean="0">
                <a:sym typeface="Wingdings" pitchFamily="2" charset="2"/>
              </a:rPr>
              <a:t>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Relates to VIVO </a:t>
            </a:r>
            <a:r>
              <a:rPr lang="en-GB" dirty="0" smtClean="0">
                <a:sym typeface="Wingdings" pitchFamily="2" charset="2"/>
              </a:rPr>
              <a:t></a:t>
            </a:r>
            <a:endParaRPr lang="en-GB" dirty="0"/>
          </a:p>
        </p:txBody>
      </p:sp>
      <p:pic>
        <p:nvPicPr>
          <p:cNvPr id="6146" name="Picture 2" descr="https://encrypted-tbn3.gstatic.com/images?q=tbn:ANd9GcReWJ-MvLOnhlf0bCAiV-zOlKoBHJNeLJ2OjmlcIhu5pwTHuIy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2647950" cy="172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2304"/>
            <a:ext cx="1811313" cy="135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33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Architecture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2002 no architecture</a:t>
            </a:r>
          </a:p>
          <a:p>
            <a:pPr lvl="1"/>
            <a:r>
              <a:rPr lang="en-GB" dirty="0" smtClean="0"/>
              <a:t>Implementations ad hoc</a:t>
            </a:r>
          </a:p>
          <a:p>
            <a:r>
              <a:rPr lang="en-GB" dirty="0" smtClean="0"/>
              <a:t>Progressively developing a specification</a:t>
            </a:r>
          </a:p>
          <a:p>
            <a:pPr lvl="1"/>
            <a:r>
              <a:rPr lang="en-GB" dirty="0" smtClean="0"/>
              <a:t>Based on services required around a CRIS </a:t>
            </a:r>
            <a:r>
              <a:rPr lang="en-GB" dirty="0" err="1" smtClean="0"/>
              <a:t>datastore</a:t>
            </a:r>
            <a:endParaRPr lang="en-GB" dirty="0" smtClean="0"/>
          </a:p>
          <a:p>
            <a:pPr lvl="1"/>
            <a:r>
              <a:rPr lang="en-GB" dirty="0" smtClean="0"/>
              <a:t>Atomic and </a:t>
            </a:r>
            <a:r>
              <a:rPr lang="en-GB" dirty="0" err="1" smtClean="0"/>
              <a:t>composable</a:t>
            </a:r>
            <a:endParaRPr lang="en-GB" dirty="0" smtClean="0"/>
          </a:p>
          <a:p>
            <a:pPr lvl="1"/>
            <a:r>
              <a:rPr lang="en-GB" dirty="0" smtClean="0"/>
              <a:t>Open source</a:t>
            </a:r>
          </a:p>
          <a:p>
            <a:pPr lvl="1"/>
            <a:r>
              <a:rPr lang="en-GB" dirty="0" smtClean="0"/>
              <a:t>Probably </a:t>
            </a:r>
            <a:r>
              <a:rPr lang="en-GB" dirty="0" err="1" smtClean="0"/>
              <a:t>RESTful</a:t>
            </a:r>
            <a:endParaRPr lang="en-GB" dirty="0" smtClean="0"/>
          </a:p>
          <a:p>
            <a:pPr lvl="1"/>
            <a:r>
              <a:rPr lang="en-GB" dirty="0" smtClean="0"/>
              <a:t>Includes the mappers and translators required</a:t>
            </a:r>
          </a:p>
          <a:p>
            <a:r>
              <a:rPr lang="en-GB" dirty="0" smtClean="0"/>
              <a:t>Can we implement the architecture proposed at CRIS2012?</a:t>
            </a:r>
            <a:endParaRPr lang="en-GB" dirty="0"/>
          </a:p>
        </p:txBody>
      </p:sp>
      <p:sp>
        <p:nvSpPr>
          <p:cNvPr id="20" name="Content Placeholder 1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 descr="https://encrypted-tbn2.gstatic.com/images?q=tbn:ANd9GcTcYJaMWqmiMxwdg4dHbouBry0L-DpRIIcEI5DxnClkdhalBAW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397049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4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08920"/>
            <a:ext cx="4038600" cy="341724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UK JISC Projects</a:t>
            </a:r>
          </a:p>
          <a:p>
            <a:pPr lvl="1"/>
            <a:r>
              <a:rPr lang="de-DE" dirty="0" smtClean="0"/>
              <a:t>CRISPool, IRIOS, R4R, MICE, Snowball, CERIFy, BRUCE, CIA</a:t>
            </a:r>
            <a:r>
              <a:rPr lang="de-DE" dirty="0"/>
              <a:t>, </a:t>
            </a:r>
            <a:r>
              <a:rPr lang="de-DE" dirty="0" smtClean="0"/>
              <a:t>RMAS</a:t>
            </a:r>
            <a:r>
              <a:rPr lang="de-DE" dirty="0"/>
              <a:t>, RMAS-EE, IRIOS-2, UKRISS, C4D, REDIC, DESCRIBE, </a:t>
            </a:r>
            <a:r>
              <a:rPr lang="de-DE" dirty="0" smtClean="0"/>
              <a:t>UniQuip</a:t>
            </a:r>
          </a:p>
          <a:p>
            <a:r>
              <a:rPr lang="de-DE" dirty="0" smtClean="0"/>
              <a:t>UK RC Projects</a:t>
            </a:r>
          </a:p>
          <a:p>
            <a:pPr lvl="1"/>
            <a:r>
              <a:rPr lang="de-DE" dirty="0" smtClean="0">
                <a:solidFill>
                  <a:srgbClr val="1E1C11"/>
                </a:solidFill>
              </a:rPr>
              <a:t>REF, GtR, ROS, EVAL</a:t>
            </a:r>
            <a:endParaRPr lang="en-GB" dirty="0" smtClean="0"/>
          </a:p>
          <a:p>
            <a:r>
              <a:rPr lang="en-GB" dirty="0" smtClean="0"/>
              <a:t>EC Projects</a:t>
            </a:r>
          </a:p>
          <a:p>
            <a:pPr lvl="1"/>
            <a:r>
              <a:rPr lang="en-GB" dirty="0" smtClean="0"/>
              <a:t>ENGAGE</a:t>
            </a:r>
          </a:p>
          <a:p>
            <a:pPr lvl="1"/>
            <a:r>
              <a:rPr lang="en-GB" dirty="0" err="1" smtClean="0"/>
              <a:t>euroRIs</a:t>
            </a:r>
            <a:r>
              <a:rPr lang="en-GB" dirty="0" smtClean="0"/>
              <a:t>-Net</a:t>
            </a:r>
          </a:p>
          <a:p>
            <a:pPr lvl="1"/>
            <a:r>
              <a:rPr lang="en-GB" dirty="0" err="1" smtClean="0"/>
              <a:t>OpenAIREPlus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412776"/>
            <a:ext cx="4038600" cy="4785395"/>
          </a:xfrm>
        </p:spPr>
        <p:txBody>
          <a:bodyPr>
            <a:normAutofit fontScale="77500" lnSpcReduction="20000"/>
          </a:bodyPr>
          <a:lstStyle/>
          <a:p>
            <a:r>
              <a:rPr lang="en-GB" sz="3200" dirty="0" smtClean="0">
                <a:solidFill>
                  <a:srgbClr val="CC0066"/>
                </a:solidFill>
              </a:rPr>
              <a:t>Provide</a:t>
            </a:r>
          </a:p>
          <a:p>
            <a:pPr lvl="1"/>
            <a:r>
              <a:rPr lang="en-GB" sz="3200" dirty="0" smtClean="0">
                <a:solidFill>
                  <a:srgbClr val="CC0066"/>
                </a:solidFill>
              </a:rPr>
              <a:t>Exposure and PR</a:t>
            </a:r>
          </a:p>
          <a:p>
            <a:pPr lvl="1"/>
            <a:r>
              <a:rPr lang="en-GB" sz="3200" dirty="0" smtClean="0">
                <a:solidFill>
                  <a:srgbClr val="CC0066"/>
                </a:solidFill>
              </a:rPr>
              <a:t>Funding</a:t>
            </a:r>
          </a:p>
          <a:p>
            <a:pPr lvl="1"/>
            <a:r>
              <a:rPr lang="en-GB" sz="3200" dirty="0" smtClean="0">
                <a:solidFill>
                  <a:srgbClr val="CC0066"/>
                </a:solidFill>
              </a:rPr>
              <a:t>Technology</a:t>
            </a:r>
          </a:p>
          <a:p>
            <a:pPr lvl="1"/>
            <a:r>
              <a:rPr lang="en-GB" sz="3200" dirty="0" smtClean="0">
                <a:solidFill>
                  <a:srgbClr val="CC0066"/>
                </a:solidFill>
              </a:rPr>
              <a:t>Know-how</a:t>
            </a:r>
            <a:endParaRPr lang="en-GB" sz="3200" dirty="0">
              <a:solidFill>
                <a:srgbClr val="CC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412776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2002 – no projects</a:t>
            </a:r>
          </a:p>
          <a:p>
            <a:r>
              <a:rPr lang="en-GB" dirty="0" smtClean="0"/>
              <a:t>2008 – considered strategic</a:t>
            </a:r>
          </a:p>
          <a:p>
            <a:r>
              <a:rPr lang="en-GB" dirty="0" smtClean="0"/>
              <a:t>2010 first successes UK, EC</a:t>
            </a:r>
          </a:p>
        </p:txBody>
      </p:sp>
      <p:pic>
        <p:nvPicPr>
          <p:cNvPr id="4098" name="Picture 2" descr="https://encrypted-tbn3.gstatic.com/images?q=tbn:ANd9GcTXy6sLIUMzQA8Nf8SxYP7KWXiLG9nu_ENfAA9-zjd7daMx2fX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1088"/>
            <a:ext cx="3660254" cy="225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47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Commercial Vendors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err="1" smtClean="0"/>
              <a:t>Atira</a:t>
            </a:r>
            <a:endParaRPr lang="en-GB" dirty="0" smtClean="0"/>
          </a:p>
          <a:p>
            <a:r>
              <a:rPr lang="en-GB" dirty="0" err="1" smtClean="0"/>
              <a:t>Avedas</a:t>
            </a:r>
            <a:endParaRPr lang="en-GB" dirty="0" smtClean="0"/>
          </a:p>
          <a:p>
            <a:r>
              <a:rPr lang="en-GB" dirty="0" smtClean="0"/>
              <a:t>Symplectic</a:t>
            </a:r>
          </a:p>
          <a:p>
            <a:r>
              <a:rPr lang="en-GB" dirty="0" smtClean="0"/>
              <a:t>Other nationally-based companies</a:t>
            </a:r>
          </a:p>
          <a:p>
            <a:endParaRPr lang="en-GB" dirty="0"/>
          </a:p>
          <a:p>
            <a:r>
              <a:rPr lang="en-GB" dirty="0" smtClean="0"/>
              <a:t>VIVO</a:t>
            </a:r>
          </a:p>
          <a:p>
            <a:endParaRPr lang="en-GB" dirty="0"/>
          </a:p>
          <a:p>
            <a:r>
              <a:rPr lang="en-GB" dirty="0" smtClean="0"/>
              <a:t>Elsevier SCIVAL</a:t>
            </a:r>
          </a:p>
          <a:p>
            <a:r>
              <a:rPr lang="en-GB" dirty="0" smtClean="0"/>
              <a:t>Thomson Reuters RIV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Commercial market has arisen since 2003</a:t>
            </a:r>
          </a:p>
          <a:p>
            <a:r>
              <a:rPr lang="en-GB" dirty="0" smtClean="0"/>
              <a:t>Partly because of research evaluation</a:t>
            </a:r>
          </a:p>
          <a:p>
            <a:r>
              <a:rPr lang="en-GB" dirty="0" smtClean="0"/>
              <a:t>Partly because of the desire to communicate the research of an institution</a:t>
            </a:r>
          </a:p>
          <a:p>
            <a:r>
              <a:rPr lang="en-GB" dirty="0" smtClean="0"/>
              <a:t>Partly because of a desire to interoperate</a:t>
            </a:r>
          </a:p>
          <a:p>
            <a:pPr lvl="1"/>
            <a:r>
              <a:rPr lang="en-GB" dirty="0" smtClean="0"/>
              <a:t>Benchmarking</a:t>
            </a:r>
          </a:p>
          <a:p>
            <a:pPr lvl="1"/>
            <a:r>
              <a:rPr lang="en-GB" dirty="0" smtClean="0"/>
              <a:t>Administration (B2B)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8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Crossroads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euroCRIS has been very successful in all these as</a:t>
            </a:r>
            <a:r>
              <a:rPr lang="en-GB" dirty="0"/>
              <a:t>pects</a:t>
            </a:r>
          </a:p>
          <a:p>
            <a:endParaRPr lang="en-GB" dirty="0" smtClean="0"/>
          </a:p>
          <a:p>
            <a:r>
              <a:rPr lang="en-GB" dirty="0"/>
              <a:t>But </a:t>
            </a:r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demand is increasing, </a:t>
            </a:r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market for our expertise and services is increasing </a:t>
            </a:r>
            <a:endParaRPr lang="en-GB" dirty="0" smtClean="0"/>
          </a:p>
          <a:p>
            <a:pPr lvl="1"/>
            <a:r>
              <a:rPr lang="en-GB" dirty="0" smtClean="0"/>
              <a:t>we </a:t>
            </a:r>
            <a:r>
              <a:rPr lang="en-GB" dirty="0"/>
              <a:t>must keep our leading </a:t>
            </a:r>
            <a:r>
              <a:rPr lang="en-GB" dirty="0" smtClean="0"/>
              <a:t>position</a:t>
            </a:r>
          </a:p>
          <a:p>
            <a:endParaRPr lang="en-GB" dirty="0"/>
          </a:p>
          <a:p>
            <a:r>
              <a:rPr lang="en-GB" dirty="0" smtClean="0"/>
              <a:t>Our major asset is CERIF as a standard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786700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</a:rPr>
              <a:t>PAST</a:t>
            </a:r>
            <a:endParaRPr lang="en-GB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AutoShape 2" descr="data:image/jpeg;base64,/9j/4AAQSkZJRgABAQAAAQABAAD/2wCEAAkGBhQSERUUExQVFRQUFxUUGBgUGBoYFBgXGBQVFBQXGhYXHSYfFxkjHBQUHy8gJCcpLCwsFR4xNTAqNSYrLCkBCQoKDgwOFA8PGikcHBwpKSkpKSkpKSkpKSkpKSkpKSkpKSkpKSkpKSkpKSkpKSkpLCkpLCkpLCwsLCksLCkpLP/AABEIALcBEwMBIgACEQEDEQH/xAAbAAACAwEBAQAAAAAAAAAAAAACAwABBAUGB//EAEwQAAEDAQMHBwcFEAICAwAAAAEAAhEDITFBBBJRYXGBkQUGE6Gx0fAUIjJUwdLhB0JSkrIWFyMkM0NTYnJzgqKjs+LxY8IVNERkk//EABkBAQEBAQEBAAAAAAAAAAAAAAEAAgMEBf/EACYRAAICAgICAgICAwAAAAAAAAABAhESIRNRAzFBYRRxIlIjMkL/2gAMAwEAAhEDEQA/AEcj80Mkfk9FzsnplzqVNxJBkksaSTbpWwcysi9WpcHe8t/IDfxXJ/3NH+21dENXqpUeZtnCHMnIvVqXB3er+4nIvVqXB3eu81qvNVSG2cIcyMi9WpcHe8rHMfIvVaXB3eu81qINVSK2cH7hsh9VpcHe8ibzFyH1Wlwd7y7+aiDE0itnAHMPIfVaXB3vIxzCyH1Wlwd7y74arDUUhtnAHMLIPVaXB3vI28wsg9UpcHe8u8GIw1VIbZwfuB5P9Upfze8p9wGQeqUeDveXoWtTA1KSK2ecHyf5B6pS4O95GPk+5P8AVKPB3vL0TWogxWug2edHyecn+qUeDveRD5O+T/U6PB3vL0YYmNarXRbPNj5O+TvU6PB3vIx8nPJ3qdHg73l6QMRtYql0Wzzbfk45O9To8He8mM+TXk31Ojwd7y9IGIw1DSNKzkM+Szkv1Ojwd7yP71nJfqVHge9dppIT21zoXBwOiZ5771nJfqVHge9X96zkv1KjwPevRiui6YLNMTzP3rOS/UqPA96n3ruS/UqPA969Kakq2mNO8qojzJ+S7kv1KhwPelv+S3kvDIqPB3vL1N6aojyTfks5LxyKhwd7yCp8mnJg/wDhUODu9etLUPRC/ikjx4+TbkzHIqI3O95EPky5MN2RUY1gj/svWim3QEwMAVaCmeRHyX8mepUeDveVL14URYbPlfN5v4pk/wC5o/2mrohixc3W/imT/uKP9pi6QauyZxrYAYizUWajDU2NAZisNRgI2hGQ0AGIw1EFYCbKig1FmKwEQCrHEoNRNaiARAKsaBATGtRNajzdSMjWIDWow1C+u1paCYLzmtGk5rnRwaTuTxCFMcCMpE3JrcnKWHbEYqFDkOKGCgjbSKSKhVmqVWxpGhtLXCNtLWsgcdKHKsr6Om57jYxrnRic1pdA1mChtkkjoZiZTdqWClXkAzEibRB60wVNfWgdG0O1KFoWZlVX5SjZaNQaESxnKYQnK1Uw0bpVErEcuOgIDlpQkytG9qsuK5jsucqGVuOKqYWjpQrN3grm+UO0qeUHSVrFmcjoeLlFhbXOntUTizOZ4Tm7/wCpk/7ij/aYuk1c3m678Uyf9xR/tMXRzlmyoMBXKAOV56rGgwiCUHq6dSfGv4KsaHBEFndUtbrJ+yT7EwPVkNDgiCTnqdIrITRKsuWbplOm1qsjW2or6RY+nGnrCvpxpHEKtDZWX1Bn0AbQah1/mK62iquRldcdJQtHpvN//BVHtWoZSPpDiFJombulV9MsPlI0jiFDlA0jiE2jOzf0qHpli8pbpHEKxlI+kOKbRG1tRZ+V634vWxHRVf7bkHlLfpDiFk5Vytvk9bzm/kquI/RuQ2qJWdehV81v7LewJ3TLmMy1sDzhcMbblflrfpt4jvSmi2dHp0XTLmeXM/SM+s3vV+XM/SM+s3vVlEtnQ6VWaiwDLGfTb9Yd6vytv02/WHeq12GzYairPWI5ay7pGfWb3qhlrDdUZ9ZvejJFTN2eiD1gOXUx+cZ9ZveiZlbD89n1m96Ml2VM6AcFHOWPypv0m/WHep5U3FzeI71ZIqZva4QosjMtpx+Ub9ZveojJGD57yHlP4tRAquspUhDc2z8G2y6cMdC2eUR6VZ42uYBHBeT5HYwUacNtNOnJsn0QRPWtHkjLfMFum3tXzZTdvZ7Vj0dbKeUj0gaK7jGLHAwDJ85sDz7bDIkNFkhbhk9ZzS+nVNVgicwnPG2mfOBt17SvPNYLmgA3hPybLnsILXljxc5pjaDq1KzZG/KMoqMJDnPadEmzbakMy90em7H5x0nSV18l51UawDMtpCbhVaD15vnN3SNS1ZRzFY9ufk9YEG0Z1rTsqM9oKsmxro87Uy19nnOvPzj9E61Ryt30nfWPeiy/m3lNE5zmOgfOb5zeLPaAuccreL7dcA9azk+y0bhlLtJ+sgeZNpP1jplY25bOAPgIzX/VjxrTcuzWjSA0Y8ZPWpnDxKzGuNDVYrDQ1FstGnNHiUWaNKyNq23NV9Lqb41qzL+Iypmh9O0RL9P0PimlzcD2hYH1/PZd8/7ITTX4JyZaNXSD6XWp0o0rFnjQETS3Qs5yMmk5QEPlTUjNGvipmDGfG5WbAb5U3ATvCVleUjMfZ8x/2SpZr6u5JyzN6N5/Ufo+iU5NiNqZXDCQ3OIF03mLlhyDnEHuzXNzSbBE3zcdFkLcaYNxI4e1LGTgEnE6gOwKyA0eVNUOUN0lJzUNviFnIh5ygIen8QlW6PG5USVZAP6XWFHVdEcFlLziCoK/jFFsjR0hvsm5V0ztSVn6lM/amyod0p1dSE1jq4JZeVRJ0daMiZpZVMYeCokN2FRORzoz8ku/A0v3dP7AWvO2lY+SWnoaR/42fYC1dGbyR2Ik1bNoJ70oPidBs7kT/EAwk1D4mOqFKQmpp0wRx61p5N5SqZOc6g+JvabWHaDYdt64rKxF0Ztt9puRZDl8ttEFpLCJMeb5vslar5RfaPqPIXPanWhlSKVTb5pjQcNh4rpZfzfyeva+mM4/OZ5ruIv3yvkwqDDtt7F2+RuddWh5p8+n9FxOcNh0LSlfs2pp+xuUc1c7KatGk+mejAID3fhHYxYwNBGIws1xycv5Hq0TD2vZtEt3OFhXs+QHZNVyp9djnNe5ucab4Ga50h5B+cIOsDOXV5wcuUsnpZ1QB7XODA2WmSQTNuoJcb/1NYqj5TUztA3COyxB04ETLRF58bV66jl+Q5XWFIMNKo8Etc1wgkQc2BiRPwsUyzmO6wseHT9IWcRb/tDUo+zOL+NnladQkSCCMIvxtjgi6bu3zC1V+bFVhJ6Jw0lhniBbbrGC57aZHokawbbb5LRbfis2g/Y99OXtuuf2NTgwaBowWEVy02ta6+30SJiyMbsUFXLwPm2WaI7EU36JtHTgC8hWDAwXGyXLS7NsaQyySYPokY7lsPKGsbz3IcGFmwt8EKo19vasTOULPSM7yLzAk6sUQ5RbdJ3dSMGNjzUMx5xsF1oEkxjOHWErLfyT/wBl/wBk60BrU5DrZFgMCRqnRfxQ1K7XAg50OBBgDEZpWmqojW6/u/2qfUgiy+eyfYljK2/rQpUrNIudffOo+ztR87M2Mo1SQLCbMDfp60ebOlKDwAAGzvt+OlX0jbIbBxzjOOkLLNWXA18LEWyeB7AhL7ZgDC/eqpki+DsWbKwnujHtCEFMY0E22Ydk9ivMGBBRkViS62N93eqzRq3Jsxo8bUqtyg1rs1z80xnQZu02C6xSd+iKDZmOojUhzSLu3cmtryM4OaRpBB8Xq/LWOszmTv7CE5fREaVSc1zY9IcCoq/o52jmcmVSKNL92z7IWoVTGPELncn129FS/YZ9gLQa1pvjVb2Lc1tijWDpIKTyjUik+DDg0kQYNlt3i9J6aPj8UprTNgvm/fFui/ihKhNeVMEmHCNgkb1izQHMzST58mBgWuaTZtEpwY7EDx2Kw02SbtC0nRWNaAeudw7x1ohETOzSkNoAaNJ332QjZTGzs7UWg0Opcpmk4HODYtEkYEafYi54c66eU0aTc4CHukA2S5oEm/NaPOGq1ZavIfTfMLtBmLLzAm3cgo/Jw97j+Faw4S0k3XQ22V28bXtm45UcfkzlhtOq1wY5sGc6S0iDJOc20G8SLV98bEWE3CMTGE96+d8j/Jl0bXipUa/pGx+RBe0H6D3E5pOkBe5p1ItMWQNY0b10nLJnaEWvY+rQkXB3CdoXH5R5Ap1bXNnUd/zr2m2bIXQdylfEGMbepRvKAPpW3hc6N6PEcqc2G0mPqB7w1gzi0/hbOAIvF0rFlnNmqy0tzhZ6Jm/cCvR89csnI6pYYc0sdLbCIqNxHZqTKWVMqMa/6bQ6ycQDgrHVnNwi2eGqZEW+k0jch6DEdhHsXuHUWG3HTas7sjaLRjrCMbM8aPIim3E+N6Y2m0wvRPyZunsKUaLfACMPsOM4gycYWWaUWaLYt2WrreTt17kByVujiAsvx/Y8ZyG1v1Xb4HaUyW+CJ7V1Dk7dA6vYqNMDRwRxouM52e3BpPjUizZ+a7h3rfIGjgqNQayriRYfZk8mcRY0DaRKsZI/FwG63qWrpNSME6AtLxJDhEynIf1zwRMyDST1BaEQcdasEOK6Ef8Ajm6yuDysW0sogshrmNb0ltgJdniDY4HzZ0SV6Mvi/vXOyuuyqBmvNjgPNObeQDJGrUtQai7CSVE5u0qbqIcGCC50SBNhzbhMTExrXYawC4cAPguByty26kwZoBdY0SbLrTE3Ksk5WfUYC7zXEGQ3SLLESf8A0PqNnpW1R4PxUXnBXdpdxUXPkRwzRh5NpfgqdnzGXz9ELVmnEBK5OD+hpRHoMxwzBoErTSyB+ka4aY6ymSdslFghp3KszXbt33XLZR5Eky9zgNVi35Pydk9Meg5x0vLb94JVgzSgzhZwstM2bU1jXG4HXFvYvReV0hdSpjdPsQO5U0QBdY0e1OBteM41Dk6o63NP8Vm/FbafI7QZe/gZ6xeVoqZeXWWnbb1XIendo6gFpKKNKCRsyRrKf5MG6Jc6YOkAC/emisQSZAJ0ADrhcw1ziRxlB036yckbo7R5WdEFxMaTfwvSjl502aMFyulGtUco1cSmyOs3lKMSdt3tVVOU7LYGuY7VxjloNkcAkdC2ZFNs62tnsVsjRzh5T6XJn02vDs7NENIJ9ME2NnQujQrHMaA4wGtAmbgAAsFJz8BGyfYnNY7ExtMfFOwNWcTeZS3DwSo1uudgJTC3Ud9isRsWSgNTxYE0xq7VG0gfACMSszZzj/tTMJ0cR7VoNIE2tjaZQVKECYA2LSSCxHRnT19ygyYa0bttm6UTAJ7/AIpIQ+lGHCSULKYJjStDqhBGuzRqS6TZJstizuUQTmRN5AsvhVnECbhcI+OKJ1PGw2jhtQvaDIIiPie5ZEgykC/xwScpykfN2TjZfZKupVZmyGmR9FuceAtXCq8tNzjm0qki30bRumQucrfozLRte+bwSDgbZ8aErMAjNAHnCyR2blKeWucBLSBeJvHAonUzZBAggwdhGjWuNM5ezLytkRqtaAS0hwjfYbJ1TuT6dFrGBokBo2k2yXEgYkk2aU2q10s2nqa4o6jTZMa4Mey1ZbdJC26oGm9sCXOn+L2qKNcIw61EWjgbOSKh8nowAPwVPCPmNWk1D9Lh8Fy+TKp6ClA/N0/sBas5y9UrtnsjVD3RiZ8a0AISamfHmxP611+gWpHkdR3pVT/DIHaFKPbG0bs7Q3tKp1eMQOAWRvJAJ857ztctA5NpD5gOt1pTiitgHL2/TB2GexU2vnei17tggbbVraQ0ea1o2QqOUEaeKUkQunTcfmFusxHUZTG5KfpDcFQqGbUzp96SoHyDS52GlEMiboO8gKxVMYdR9qF1Y9Sgoc2iBdHWU2nTGPUAswr+BYR1KhlOs8VDTNgpiYgnaYSi2DdGtRlbQSmh1l4SAplUE+kTquO7ApwpCJHXfwSHUGk2C3arGUuFhB8a+CSDqa0o1CLkT6w8fG9LjxgogxlB1eOxTOQPp7kvOhPsC69otG8GHfFY2g3B07fatZbM6FkqUjgIWkDCNYxcNNlv+kVPK5sNkeAs3SuBghGHA3i246eITQWbaFXCzFFbjEiJxswI2LIyiCbDG02cVrzCBaCRpbbHC9c5I0mKzYNth6v9X8UVfJs5s4iY7vGlHTMjSPGGCGo2yzG+/dBC5SVj7OU5sQHt2WHDEFC6jmxm9cxZ7V1coqBwh0RcCQbxrNx1hc4NIJzZk7g6Lomw7VxcGjnKPRQfL2g3w42H9kWab7k80zNojG2yyOG+Vzqtao23ozIlsTF5nfcEOSco5xMua0/Rgt/mWsbM/s6raoxv8a1Fj6c6CdfSBUs4nLQ7kqsBQpfu6f2AtYdIxXM5Myj8DTsP5Ng1mGDRgtTaxmwxqm5eiT2z0pqkPJ0FAdvjil5SSADnNvuJl3bAF2tKGUbDv4LOSNWjZTbtRkLD0jhbsuw3E9aNr3G53Z7E2VmmzXGz4qjXAxx61hflTpI9Lsvv61bXCLQ3xuCzkiyNgyvZuQmqMYO9Z2vZ6Nx326p60MiYjrK1Y2jU106FAw/6CSA06Z1H4WpoaD842bFWhtBTAvQvqn4wiOSvwcI39qjqbheAo0XSy4jWtDMrBFw3WFZHRjA8aVGkeCtBR0RWGsbu5EK4OMrmVHxcYx8QrpZQcbdsdSrCjplovjqQTbJu0x2rNTygRiNicysdIO5SZUOMFZ6tPNNnwTC/QI0gH2JT6h02aO5aTMtUA2tgbCicNKS+sEVOqnZmwX0/Hckmn/r4rUTKU9mqFJk0Kg4dabTyojFKzSrBH++9a0ZNbXAmZg8OtXUpuvJMaW2cSFlgi4+NqNmUEauzghobCzGi4STpN+8ysNTKntmadl0yTjIkgQOC6BeCLrcNCy+R1nWuqAN/4xbszjcsV2NiP/KyLTr84iYFsZ1x3LNUy1lUCKQecZbZqh8rYeQqZ0zpLjM9iy1eTn0zLDOqYBm+z0TwVSMuxTeSakWMDRoziY3gKJlLLqjRGbdN4dN+1RGJw2VyUyaVMecfwbJsGaPNBv3LTXpsbfuBi3gDKTyaYoUwLixl8AE5onwU84GJ2EDt2rzTe2ehLRGkC7sjqS3A4GN/fcnOrgXAGNdmmEDahkHN2RJ6gs2IrOdpPVGpTPM3jfC2mqTbAG4BGx9vnZowkgHYIjanI0omJ9c5oBZZpF3VcpOAkCzXH1k91LRmjWBCexlvnNOdYc6Sf5VZMsWYs+y0GN3sRMBN7dlm7G5dPorDmtiBeQIN8my74JbxmmXAkHWb5ExNxvv0LWTFQoxmiRb2hU5jr4K21SywAWG2yzHAg2pda6wSMbDOvBVjiZqOUOumNty0ivZDgSIsIs+HUslQhozpMWfNzonrhFntPouGkzYN0TC2A5taMOxU8tIFnEH2JFYmLBDovIkAa4MlMYywHODjGiP9YJTYJsg0g+bGbfOtNAmdWi8bVlDt04kYoy5wNtoWk7NJhZ0YgarupOp1jiN6yCuHHVrwOtaBV3bPjekTTTqjTulG04WkeNOpZm1IuEziQE+n26fG1FiAaM2f7We7vW99KZxSKuq+bx7VpTZhxKZlFlo3pvWs72kG2yd48bVM4tWvfoztDnNGCRUolNbVBsNnYrLd6Nr2QmmLbZjEDRqvhaTksiWS4XQRDp0aDuO5Bm8fGCJjc03kYTjwxG1W/gtfIh1ONM9akuBkG3rXWpV2OAFRs4Z1sDcLQOI/VTKvI4IzmEPG6dgIsOwwdSOStSDG9o5tPOcLWzsHgI8yyLtSc4FvmkRGF3UUJW0jDYLcmsx6u5UnMBjx3q1rE55HnOSTFGnIJ/Bs+w0q6vKIw8510C3dYsHJ9VwpU82ZzG/ZHBa2ZQALRGHnWb40rxSX8mdk9I1068gS0DjZiLNyORF0Gfm+J0LC8nAgDC2P5ijyd+LrBxN2n2rNGrOhmZrQSRJwmXdtqYyqAYEE6o7rVzjlwJIaNs24T6SJjc2SbN1gum0bOtDN5L4NxFs5nXhjAlNiwkZwgXAizQbccLFgZlANgLrbL9uGHwTzTggPLbMLc7R6N04whWaUrBq0y+5+bEGy87hhgoMjJEkkkaZI3J7ssaYsMC+cY7DrTmZSBddjNw0W9S0NJic0i18wBoti+wHR1QsFXKRMAwHXYEwddy6Zrk+axxgiwDTjbd/tDV9EiZwIsJbBttFykDic9sk+kSLCQXTst8Xoy7TG+bLNSzOqG6m3PcImXtkbTpV9KYnzYgWTERfGtdc0jndDAWgiCZuE7pvwsVVK0Wht9+kY3rI2tgGmNIiBhbGpNpVJPpWwbBtWk7FM0Oc3NBa22BJsFu3Qo9mOaZkWg5ws04ygdQGlpvNkizRfffxUrUg4AWiLTm2ajP0h1pESQWk5rZ1ibrNVhCV0kmTdcBI8AiQtpYNMnUTncQkVcnIHnGzCbZB1oXszTCyXKM0gHTHwtNq3dLYCLvE4xiudQpMEZxGdjFgIsuvixHIFziMNR0jXsQ2rGzoMyjXB04cAn9OMRK5D6pIIkTcd4TaOWlo86Y0DxatezSZ0oBuO4pNZhgxPsSxV0Rqi8eL02nXOEb7j4hXodMz0jNh61sp04GrxikPpAm0Qer4hGahbYfG/vXTK/Zzca9D82PgjzZwS6ddPDZtCTDQkiEyhXLTIJB8cRqKIhLLU3emZar0dKnyk14zarQdYw3Xt/hMfqq6vJUjOpOBbrI4Z1g3OzTqXNaIvTKWUFplpLTq7PgVz463B0az/ALbGmg4WFrgRpBVLdR5ZcGgQ3cXN/la4Abgotf5OjlhDtnx3J+dGY1reinNAHpxcI0arkTudYN9G0/rx7FFF7OCDvRyzYyjzyzbehk63nuU+7HTRs/b+CiiPx/H0D8kifdjopO2F4P8A1ShztMzmH69vGFFEcHj6FeSQdHnfmkEUfOFgIeZ7L9ac3n24GymYt+cCbRHpZshRRT8Hj6Lkl2ah8o5iPJ2SMc4b7M1Jfz9kQcnH/wCh67LVaiODx9DzT7JR5+hogZPAtiKhsnG0Xq/vgn9AIv8ASEzpnNvtVqK4PH0HPPsTV58E3Ui3Y8e7cs7eeBmTTJ2vw4KKLX4/j6J+ST+TQznzH5gfwvj2WoDz1JvoiMPPtF2pRRPBDoeSXYL+eM3USMfT/wAUbOe8fmZ/jw0eioop+GHRckuyq3PYmMyjmXei++7GLETefJiDRk6c+/gFFE/jw6B+SSEP52NJJ6E23jpPN4BqZT56RfQEWXPj2KKI/H8fRckgvu2/4Y1h8HjCj+e1kCjGx/8Aioorgh0PLLspvPbTRm6fPvjTZfrTPu8P6H+ez7KiieCHRcsuxzflDIs6Cz9v/FDU5/z+Y/qf4qKLPDDouWfYpnPog2UY0jPv6rCtDPlGI/Mfz/4qKJ449BySY775mnJ/6n+KE/KT/wDX/qf4qKK44lnIE/KQf0H9T/FT745/Qf1P8VFFYRLNjWfKOY/9f+p/iooonBGcmf/Z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22014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5" descr="data:image/jpeg;base64,/9j/4AAQSkZJRgABAQAAAQABAAD/2wCEAAkGBhQSERUUExQVFRQUFxUUGBgUGBoYFBgXGBQVFBQXGhYXHSYfFxkjHBQUHy8gJCcpLCwsFR4xNTAqNSYrLCkBCQoKDgwOFA8PGikcHBwpKSkpKSkpKSkpKSkpKSkpKSkpKSkpKSkpKSkpKSkpKSkpLCkpLCkpLCwsLCksLCkpLP/AABEIALcBEwMBIgACEQEDEQH/xAAbAAACAwEBAQAAAAAAAAAAAAACAwABBAUGB//EAEwQAAEDAQMHBwcFEAICAwAAAAEAAhEDITFBBBJRYXGBkQUGE6Gx0fAUIjJUwdLhB0JSkrIWFyMkM0NTYnJzgqKjs+LxY8IVNERkk//EABkBAQEBAQEBAAAAAAAAAAAAAAEAAgMEBf/EACYRAAICAgICAgICAwAAAAAAAAABAhESIRNRAzFBYRRxIlIjMkL/2gAMAwEAAhEDEQA/AEcj80Mkfk9FzsnplzqVNxJBkksaSTbpWwcysi9WpcHe8t/IDfxXJ/3NH+21dENXqpUeZtnCHMnIvVqXB3er+4nIvVqXB3eu81qvNVSG2cIcyMi9WpcHe8rHMfIvVaXB3eu81qINVSK2cH7hsh9VpcHe8ibzFyH1Wlwd7y7+aiDE0itnAHMPIfVaXB3vIxzCyH1Wlwd7y74arDUUhtnAHMLIPVaXB3vI28wsg9UpcHe8u8GIw1VIbZwfuB5P9Upfze8p9wGQeqUeDveXoWtTA1KSK2ecHyf5B6pS4O95GPk+5P8AVKPB3vL0TWogxWug2edHyecn+qUeDveRD5O+T/U6PB3vL0YYmNarXRbPNj5O+TvU6PB3vIx8nPJ3qdHg73l6QMRtYql0Wzzbfk45O9To8He8mM+TXk31Ojwd7y9IGIw1DSNKzkM+Szkv1Ojwd7yP71nJfqVHge9dppIT21zoXBwOiZ5771nJfqVHge9X96zkv1KjwPevRiui6YLNMTzP3rOS/UqPA96n3ruS/UqPA969Kakq2mNO8qojzJ+S7kv1KhwPelv+S3kvDIqPB3vL1N6aojyTfks5LxyKhwd7yCp8mnJg/wDhUODu9etLUPRC/ikjx4+TbkzHIqI3O95EPky5MN2RUY1gj/svWim3QEwMAVaCmeRHyX8mepUeDveVL14URYbPlfN5v4pk/wC5o/2mrohixc3W/imT/uKP9pi6QauyZxrYAYizUWajDU2NAZisNRgI2hGQ0AGIw1EFYCbKig1FmKwEQCrHEoNRNaiARAKsaBATGtRNajzdSMjWIDWow1C+u1paCYLzmtGk5rnRwaTuTxCFMcCMpE3JrcnKWHbEYqFDkOKGCgjbSKSKhVmqVWxpGhtLXCNtLWsgcdKHKsr6Om57jYxrnRic1pdA1mChtkkjoZiZTdqWClXkAzEibRB60wVNfWgdG0O1KFoWZlVX5SjZaNQaESxnKYQnK1Uw0bpVErEcuOgIDlpQkytG9qsuK5jsucqGVuOKqYWjpQrN3grm+UO0qeUHSVrFmcjoeLlFhbXOntUTizOZ4Tm7/wCpk/7ij/aYuk1c3m678Uyf9xR/tMXRzlmyoMBXKAOV56rGgwiCUHq6dSfGv4KsaHBEFndUtbrJ+yT7EwPVkNDgiCTnqdIrITRKsuWbplOm1qsjW2or6RY+nGnrCvpxpHEKtDZWX1Bn0AbQah1/mK62iquRldcdJQtHpvN//BVHtWoZSPpDiFJombulV9MsPlI0jiFDlA0jiE2jOzf0qHpli8pbpHEKxlI+kOKbRG1tRZ+V634vWxHRVf7bkHlLfpDiFk5Vytvk9bzm/kquI/RuQ2qJWdehV81v7LewJ3TLmMy1sDzhcMbblflrfpt4jvSmi2dHp0XTLmeXM/SM+s3vV+XM/SM+s3vVlEtnQ6VWaiwDLGfTb9Yd6vytv02/WHeq12GzYairPWI5ay7pGfWb3qhlrDdUZ9ZvejJFTN2eiD1gOXUx+cZ9ZveiZlbD89n1m96Ml2VM6AcFHOWPypv0m/WHep5U3FzeI71ZIqZva4QosjMtpx+Ub9ZveojJGD57yHlP4tRAquspUhDc2z8G2y6cMdC2eUR6VZ42uYBHBeT5HYwUacNtNOnJsn0QRPWtHkjLfMFum3tXzZTdvZ7Vj0dbKeUj0gaK7jGLHAwDJ85sDz7bDIkNFkhbhk9ZzS+nVNVgicwnPG2mfOBt17SvPNYLmgA3hPybLnsILXljxc5pjaDq1KzZG/KMoqMJDnPadEmzbakMy90em7H5x0nSV18l51UawDMtpCbhVaD15vnN3SNS1ZRzFY9ufk9YEG0Z1rTsqM9oKsmxro87Uy19nnOvPzj9E61Ryt30nfWPeiy/m3lNE5zmOgfOb5zeLPaAuccreL7dcA9azk+y0bhlLtJ+sgeZNpP1jplY25bOAPgIzX/VjxrTcuzWjSA0Y8ZPWpnDxKzGuNDVYrDQ1FstGnNHiUWaNKyNq23NV9Lqb41qzL+Iypmh9O0RL9P0PimlzcD2hYH1/PZd8/7ITTX4JyZaNXSD6XWp0o0rFnjQETS3Qs5yMmk5QEPlTUjNGvipmDGfG5WbAb5U3ATvCVleUjMfZ8x/2SpZr6u5JyzN6N5/Ufo+iU5NiNqZXDCQ3OIF03mLlhyDnEHuzXNzSbBE3zcdFkLcaYNxI4e1LGTgEnE6gOwKyA0eVNUOUN0lJzUNviFnIh5ygIen8QlW6PG5USVZAP6XWFHVdEcFlLziCoK/jFFsjR0hvsm5V0ztSVn6lM/amyod0p1dSE1jq4JZeVRJ0daMiZpZVMYeCokN2FRORzoz8ku/A0v3dP7AWvO2lY+SWnoaR/42fYC1dGbyR2Ik1bNoJ70oPidBs7kT/EAwk1D4mOqFKQmpp0wRx61p5N5SqZOc6g+JvabWHaDYdt64rKxF0Ztt9puRZDl8ttEFpLCJMeb5vslar5RfaPqPIXPanWhlSKVTb5pjQcNh4rpZfzfyeva+mM4/OZ5ruIv3yvkwqDDtt7F2+RuddWh5p8+n9FxOcNh0LSlfs2pp+xuUc1c7KatGk+mejAID3fhHYxYwNBGIws1xycv5Hq0TD2vZtEt3OFhXs+QHZNVyp9djnNe5ucab4Ga50h5B+cIOsDOXV5wcuUsnpZ1QB7XODA2WmSQTNuoJcb/1NYqj5TUztA3COyxB04ETLRF58bV66jl+Q5XWFIMNKo8Etc1wgkQc2BiRPwsUyzmO6wseHT9IWcRb/tDUo+zOL+NnladQkSCCMIvxtjgi6bu3zC1V+bFVhJ6Jw0lhniBbbrGC57aZHokawbbb5LRbfis2g/Y99OXtuuf2NTgwaBowWEVy02ta6+30SJiyMbsUFXLwPm2WaI7EU36JtHTgC8hWDAwXGyXLS7NsaQyySYPokY7lsPKGsbz3IcGFmwt8EKo19vasTOULPSM7yLzAk6sUQ5RbdJ3dSMGNjzUMx5xsF1oEkxjOHWErLfyT/wBl/wBk60BrU5DrZFgMCRqnRfxQ1K7XAg50OBBgDEZpWmqojW6/u/2qfUgiy+eyfYljK2/rQpUrNIudffOo+ztR87M2Mo1SQLCbMDfp60ebOlKDwAAGzvt+OlX0jbIbBxzjOOkLLNWXA18LEWyeB7AhL7ZgDC/eqpki+DsWbKwnujHtCEFMY0E22Ydk9ivMGBBRkViS62N93eqzRq3Jsxo8bUqtyg1rs1z80xnQZu02C6xSd+iKDZmOojUhzSLu3cmtryM4OaRpBB8Xq/LWOszmTv7CE5fREaVSc1zY9IcCoq/o52jmcmVSKNL92z7IWoVTGPELncn129FS/YZ9gLQa1pvjVb2Lc1tijWDpIKTyjUik+DDg0kQYNlt3i9J6aPj8UprTNgvm/fFui/ihKhNeVMEmHCNgkb1izQHMzST58mBgWuaTZtEpwY7EDx2Kw02SbtC0nRWNaAeudw7x1ohETOzSkNoAaNJ332QjZTGzs7UWg0Opcpmk4HODYtEkYEafYi54c66eU0aTc4CHukA2S5oEm/NaPOGq1ZavIfTfMLtBmLLzAm3cgo/Jw97j+Faw4S0k3XQ22V28bXtm45UcfkzlhtOq1wY5sGc6S0iDJOc20G8SLV98bEWE3CMTGE96+d8j/Jl0bXipUa/pGx+RBe0H6D3E5pOkBe5p1ItMWQNY0b10nLJnaEWvY+rQkXB3CdoXH5R5Ap1bXNnUd/zr2m2bIXQdylfEGMbepRvKAPpW3hc6N6PEcqc2G0mPqB7w1gzi0/hbOAIvF0rFlnNmqy0tzhZ6Jm/cCvR89csnI6pYYc0sdLbCIqNxHZqTKWVMqMa/6bQ6ycQDgrHVnNwi2eGqZEW+k0jch6DEdhHsXuHUWG3HTas7sjaLRjrCMbM8aPIim3E+N6Y2m0wvRPyZunsKUaLfACMPsOM4gycYWWaUWaLYt2WrreTt17kByVujiAsvx/Y8ZyG1v1Xb4HaUyW+CJ7V1Dk7dA6vYqNMDRwRxouM52e3BpPjUizZ+a7h3rfIGjgqNQayriRYfZk8mcRY0DaRKsZI/FwG63qWrpNSME6AtLxJDhEynIf1zwRMyDST1BaEQcdasEOK6Ef8Ajm6yuDysW0sogshrmNb0ltgJdniDY4HzZ0SV6Mvi/vXOyuuyqBmvNjgPNObeQDJGrUtQai7CSVE5u0qbqIcGCC50SBNhzbhMTExrXYawC4cAPguByty26kwZoBdY0SbLrTE3Ksk5WfUYC7zXEGQ3SLLESf8A0PqNnpW1R4PxUXnBXdpdxUXPkRwzRh5NpfgqdnzGXz9ELVmnEBK5OD+hpRHoMxwzBoErTSyB+ka4aY6ymSdslFghp3KszXbt33XLZR5Eky9zgNVi35Pydk9Meg5x0vLb94JVgzSgzhZwstM2bU1jXG4HXFvYvReV0hdSpjdPsQO5U0QBdY0e1OBteM41Dk6o63NP8Vm/FbafI7QZe/gZ6xeVoqZeXWWnbb1XIendo6gFpKKNKCRsyRrKf5MG6Jc6YOkAC/emisQSZAJ0ADrhcw1ziRxlB036yckbo7R5WdEFxMaTfwvSjl502aMFyulGtUco1cSmyOs3lKMSdt3tVVOU7LYGuY7VxjloNkcAkdC2ZFNs62tnsVsjRzh5T6XJn02vDs7NENIJ9ME2NnQujQrHMaA4wGtAmbgAAsFJz8BGyfYnNY7ExtMfFOwNWcTeZS3DwSo1uudgJTC3Ud9isRsWSgNTxYE0xq7VG0gfACMSszZzj/tTMJ0cR7VoNIE2tjaZQVKECYA2LSSCxHRnT19ygyYa0bttm6UTAJ7/AIpIQ+lGHCSULKYJjStDqhBGuzRqS6TZJstizuUQTmRN5AsvhVnECbhcI+OKJ1PGw2jhtQvaDIIiPie5ZEgykC/xwScpykfN2TjZfZKupVZmyGmR9FuceAtXCq8tNzjm0qki30bRumQucrfozLRte+bwSDgbZ8aErMAjNAHnCyR2blKeWucBLSBeJvHAonUzZBAggwdhGjWuNM5ezLytkRqtaAS0hwjfYbJ1TuT6dFrGBokBo2k2yXEgYkk2aU2q10s2nqa4o6jTZMa4Mey1ZbdJC26oGm9sCXOn+L2qKNcIw61EWjgbOSKh8nowAPwVPCPmNWk1D9Lh8Fy+TKp6ClA/N0/sBas5y9UrtnsjVD3RiZ8a0AISamfHmxP611+gWpHkdR3pVT/DIHaFKPbG0bs7Q3tKp1eMQOAWRvJAJ857ztctA5NpD5gOt1pTiitgHL2/TB2GexU2vnei17tggbbVraQ0ea1o2QqOUEaeKUkQunTcfmFusxHUZTG5KfpDcFQqGbUzp96SoHyDS52GlEMiboO8gKxVMYdR9qF1Y9Sgoc2iBdHWU2nTGPUAswr+BYR1KhlOs8VDTNgpiYgnaYSi2DdGtRlbQSmh1l4SAplUE+kTquO7ApwpCJHXfwSHUGk2C3arGUuFhB8a+CSDqa0o1CLkT6w8fG9LjxgogxlB1eOxTOQPp7kvOhPsC69otG8GHfFY2g3B07fatZbM6FkqUjgIWkDCNYxcNNlv+kVPK5sNkeAs3SuBghGHA3i246eITQWbaFXCzFFbjEiJxswI2LIyiCbDG02cVrzCBaCRpbbHC9c5I0mKzYNth6v9X8UVfJs5s4iY7vGlHTMjSPGGCGo2yzG+/dBC5SVj7OU5sQHt2WHDEFC6jmxm9cxZ7V1coqBwh0RcCQbxrNx1hc4NIJzZk7g6Lomw7VxcGjnKPRQfL2g3w42H9kWab7k80zNojG2yyOG+Vzqtao23ozIlsTF5nfcEOSco5xMua0/Rgt/mWsbM/s6raoxv8a1Fj6c6CdfSBUs4nLQ7kqsBQpfu6f2AtYdIxXM5Myj8DTsP5Ng1mGDRgtTaxmwxqm5eiT2z0pqkPJ0FAdvjil5SSADnNvuJl3bAF2tKGUbDv4LOSNWjZTbtRkLD0jhbsuw3E9aNr3G53Z7E2VmmzXGz4qjXAxx61hflTpI9Lsvv61bXCLQ3xuCzkiyNgyvZuQmqMYO9Z2vZ6Nx326p60MiYjrK1Y2jU106FAw/6CSA06Z1H4WpoaD842bFWhtBTAvQvqn4wiOSvwcI39qjqbheAo0XSy4jWtDMrBFw3WFZHRjA8aVGkeCtBR0RWGsbu5EK4OMrmVHxcYx8QrpZQcbdsdSrCjplovjqQTbJu0x2rNTygRiNicysdIO5SZUOMFZ6tPNNnwTC/QI0gH2JT6h02aO5aTMtUA2tgbCicNKS+sEVOqnZmwX0/Hckmn/r4rUTKU9mqFJk0Kg4dabTyojFKzSrBH++9a0ZNbXAmZg8OtXUpuvJMaW2cSFlgi4+NqNmUEauzghobCzGi4STpN+8ysNTKntmadl0yTjIkgQOC6BeCLrcNCy+R1nWuqAN/4xbszjcsV2NiP/KyLTr84iYFsZ1x3LNUy1lUCKQecZbZqh8rYeQqZ0zpLjM9iy1eTn0zLDOqYBm+z0TwVSMuxTeSakWMDRoziY3gKJlLLqjRGbdN4dN+1RGJw2VyUyaVMecfwbJsGaPNBv3LTXpsbfuBi3gDKTyaYoUwLixl8AE5onwU84GJ2EDt2rzTe2ehLRGkC7sjqS3A4GN/fcnOrgXAGNdmmEDahkHN2RJ6gs2IrOdpPVGpTPM3jfC2mqTbAG4BGx9vnZowkgHYIjanI0omJ9c5oBZZpF3VcpOAkCzXH1k91LRmjWBCexlvnNOdYc6Sf5VZMsWYs+y0GN3sRMBN7dlm7G5dPorDmtiBeQIN8my74JbxmmXAkHWb5ExNxvv0LWTFQoxmiRb2hU5jr4K21SywAWG2yzHAg2pda6wSMbDOvBVjiZqOUOumNty0ivZDgSIsIs+HUslQhozpMWfNzonrhFntPouGkzYN0TC2A5taMOxU8tIFnEH2JFYmLBDovIkAa4MlMYywHODjGiP9YJTYJsg0g+bGbfOtNAmdWi8bVlDt04kYoy5wNtoWk7NJhZ0YgarupOp1jiN6yCuHHVrwOtaBV3bPjekTTTqjTulG04WkeNOpZm1IuEziQE+n26fG1FiAaM2f7We7vW99KZxSKuq+bx7VpTZhxKZlFlo3pvWs72kG2yd48bVM4tWvfoztDnNGCRUolNbVBsNnYrLd6Nr2QmmLbZjEDRqvhaTksiWS4XQRDp0aDuO5Bm8fGCJjc03kYTjwxG1W/gtfIh1ONM9akuBkG3rXWpV2OAFRs4Z1sDcLQOI/VTKvI4IzmEPG6dgIsOwwdSOStSDG9o5tPOcLWzsHgI8yyLtSc4FvmkRGF3UUJW0jDYLcmsx6u5UnMBjx3q1rE55HnOSTFGnIJ/Bs+w0q6vKIw8510C3dYsHJ9VwpU82ZzG/ZHBa2ZQALRGHnWb40rxSX8mdk9I1068gS0DjZiLNyORF0Gfm+J0LC8nAgDC2P5ijyd+LrBxN2n2rNGrOhmZrQSRJwmXdtqYyqAYEE6o7rVzjlwJIaNs24T6SJjc2SbN1gum0bOtDN5L4NxFs5nXhjAlNiwkZwgXAizQbccLFgZlANgLrbL9uGHwTzTggPLbMLc7R6N04whWaUrBq0y+5+bEGy87hhgoMjJEkkkaZI3J7ssaYsMC+cY7DrTmZSBddjNw0W9S0NJic0i18wBoti+wHR1QsFXKRMAwHXYEwddy6Zrk+axxgiwDTjbd/tDV9EiZwIsJbBttFykDic9sk+kSLCQXTst8Xoy7TG+bLNSzOqG6m3PcImXtkbTpV9KYnzYgWTERfGtdc0jndDAWgiCZuE7pvwsVVK0Wht9+kY3rI2tgGmNIiBhbGpNpVJPpWwbBtWk7FM0Oc3NBa22BJsFu3Qo9mOaZkWg5ws04ygdQGlpvNkizRfffxUrUg4AWiLTm2ajP0h1pESQWk5rZ1ibrNVhCV0kmTdcBI8AiQtpYNMnUTncQkVcnIHnGzCbZB1oXszTCyXKM0gHTHwtNq3dLYCLvE4xiudQpMEZxGdjFgIsuvixHIFziMNR0jXsQ2rGzoMyjXB04cAn9OMRK5D6pIIkTcd4TaOWlo86Y0DxatezSZ0oBuO4pNZhgxPsSxV0Rqi8eL02nXOEb7j4hXodMz0jNh61sp04GrxikPpAm0Qer4hGahbYfG/vXTK/Zzca9D82PgjzZwS6ddPDZtCTDQkiEyhXLTIJB8cRqKIhLLU3emZar0dKnyk14zarQdYw3Xt/hMfqq6vJUjOpOBbrI4Z1g3OzTqXNaIvTKWUFplpLTq7PgVz463B0az/ALbGmg4WFrgRpBVLdR5ZcGgQ3cXN/la4Abgotf5OjlhDtnx3J+dGY1reinNAHpxcI0arkTudYN9G0/rx7FFF7OCDvRyzYyjzyzbehk63nuU+7HTRs/b+CiiPx/H0D8kifdjopO2F4P8A1ShztMzmH69vGFFEcHj6FeSQdHnfmkEUfOFgIeZ7L9ac3n24GymYt+cCbRHpZshRRT8Hj6Lkl2ah8o5iPJ2SMc4b7M1Jfz9kQcnH/wCh67LVaiODx9DzT7JR5+hogZPAtiKhsnG0Xq/vgn9AIv8ASEzpnNvtVqK4PH0HPPsTV58E3Ui3Y8e7cs7eeBmTTJ2vw4KKLX4/j6J+ST+TQznzH5gfwvj2WoDz1JvoiMPPtF2pRRPBDoeSXYL+eM3USMfT/wAUbOe8fmZ/jw0eioop+GHRckuyq3PYmMyjmXei++7GLETefJiDRk6c+/gFFE/jw6B+SSEP52NJJ6E23jpPN4BqZT56RfQEWXPj2KKI/H8fRckgvu2/4Y1h8HjCj+e1kCjGx/8Aioorgh0PLLspvPbTRm6fPvjTZfrTPu8P6H+ez7KiieCHRcsuxzflDIs6Cz9v/FDU5/z+Y/qf4qKLPDDouWfYpnPog2UY0jPv6rCtDPlGI/Mfz/4qKJ449BySY775mnJ/6n+KE/KT/wDX/qf4qKK44lnIE/KQf0H9T/FT745/Qf1P8VFFYRLNjWfKOY/9f+p/iooonBGcmf/Z"/>
          <p:cNvSpPr>
            <a:spLocks noChangeAspect="1" noChangeArrowheads="1"/>
          </p:cNvSpPr>
          <p:nvPr/>
        </p:nvSpPr>
        <p:spPr bwMode="auto">
          <a:xfrm>
            <a:off x="152400" y="-6905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836912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44008" y="4725144"/>
            <a:ext cx="4220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Looking back at a successful past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5094476"/>
            <a:ext cx="4220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 special thanks to retiring board members</a:t>
            </a:r>
          </a:p>
          <a:p>
            <a:r>
              <a:rPr lang="en-GB" dirty="0" smtClean="0"/>
              <a:t>Geert van Grootel</a:t>
            </a:r>
          </a:p>
          <a:p>
            <a:r>
              <a:rPr lang="en-GB" dirty="0" smtClean="0"/>
              <a:t>Anne Asserson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68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eledo.com/quovad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701" y="548680"/>
            <a:ext cx="3737610" cy="569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281"/>
            <a:ext cx="346877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96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Requirements are changing</a:t>
            </a:r>
          </a:p>
          <a:p>
            <a:pPr lvl="1"/>
            <a:r>
              <a:rPr lang="en-GB" dirty="0" smtClean="0"/>
              <a:t>Users more demanding</a:t>
            </a:r>
          </a:p>
          <a:p>
            <a:r>
              <a:rPr lang="en-GB" dirty="0" smtClean="0"/>
              <a:t>Way of working is changing</a:t>
            </a:r>
          </a:p>
          <a:p>
            <a:pPr lvl="1"/>
            <a:r>
              <a:rPr lang="en-GB" dirty="0" smtClean="0"/>
              <a:t>Changing research communications / output</a:t>
            </a:r>
          </a:p>
          <a:p>
            <a:pPr lvl="1"/>
            <a:r>
              <a:rPr lang="en-GB" dirty="0" smtClean="0"/>
              <a:t>Changing research methods – especially workbench / workflow and </a:t>
            </a:r>
            <a:r>
              <a:rPr lang="en-GB" dirty="0"/>
              <a:t>use of </a:t>
            </a:r>
            <a:r>
              <a:rPr lang="en-GB" dirty="0" smtClean="0"/>
              <a:t>RIs</a:t>
            </a:r>
          </a:p>
          <a:p>
            <a:pPr lvl="1"/>
            <a:r>
              <a:rPr lang="en-GB" dirty="0" smtClean="0"/>
              <a:t>Changing evaluation</a:t>
            </a:r>
          </a:p>
          <a:p>
            <a:pPr lvl="1"/>
            <a:r>
              <a:rPr lang="en-GB" dirty="0" smtClean="0"/>
              <a:t>globalisation</a:t>
            </a:r>
          </a:p>
          <a:p>
            <a:r>
              <a:rPr lang="en-GB" dirty="0" smtClean="0"/>
              <a:t>Technology is changing</a:t>
            </a:r>
          </a:p>
          <a:p>
            <a:pPr lvl="1"/>
            <a:r>
              <a:rPr lang="en-GB" dirty="0" smtClean="0"/>
              <a:t>More resources, less cost, more usable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95169"/>
            <a:ext cx="40324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63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Before 2002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1987-1990 Expert Group </a:t>
            </a:r>
            <a:r>
              <a:rPr lang="en-GB" dirty="0" smtClean="0">
                <a:sym typeface="Wingdings" pitchFamily="2" charset="2"/>
              </a:rPr>
              <a:t> CERIF91</a:t>
            </a:r>
          </a:p>
          <a:p>
            <a:r>
              <a:rPr lang="en-GB" dirty="0" smtClean="0">
                <a:sym typeface="Wingdings" pitchFamily="2" charset="2"/>
              </a:rPr>
              <a:t>1991 First euroCRIS conference Bergen</a:t>
            </a:r>
          </a:p>
          <a:p>
            <a:r>
              <a:rPr lang="en-GB" dirty="0" smtClean="0">
                <a:sym typeface="Wingdings" pitchFamily="2" charset="2"/>
              </a:rPr>
              <a:t>1993-2000 euroCRIS conferences supported by EC</a:t>
            </a:r>
          </a:p>
          <a:p>
            <a:r>
              <a:rPr lang="en-GB" dirty="0" smtClean="0">
                <a:sym typeface="Wingdings" pitchFamily="2" charset="2"/>
              </a:rPr>
              <a:t>1995-2001 Platform Group 	</a:t>
            </a:r>
          </a:p>
          <a:p>
            <a:pPr lvl="1"/>
            <a:r>
              <a:rPr lang="en-GB" dirty="0" err="1" smtClean="0">
                <a:sym typeface="Wingdings" pitchFamily="2" charset="2"/>
              </a:rPr>
              <a:t>Jostein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Hauge</a:t>
            </a:r>
            <a:r>
              <a:rPr lang="en-GB" dirty="0" smtClean="0">
                <a:sym typeface="Wingdings" pitchFamily="2" charset="2"/>
              </a:rPr>
              <a:t>, </a:t>
            </a:r>
            <a:r>
              <a:rPr lang="en-GB" dirty="0" err="1" smtClean="0">
                <a:sym typeface="Wingdings" pitchFamily="2" charset="2"/>
              </a:rPr>
              <a:t>Marga</a:t>
            </a:r>
            <a:r>
              <a:rPr lang="en-GB" dirty="0" smtClean="0">
                <a:sym typeface="Wingdings" pitchFamily="2" charset="2"/>
              </a:rPr>
              <a:t> van </a:t>
            </a:r>
            <a:r>
              <a:rPr lang="en-GB" dirty="0" err="1" smtClean="0">
                <a:sym typeface="Wingdings" pitchFamily="2" charset="2"/>
              </a:rPr>
              <a:t>Meel</a:t>
            </a:r>
            <a:r>
              <a:rPr lang="en-GB" dirty="0" smtClean="0">
                <a:sym typeface="Wingdings" pitchFamily="2" charset="2"/>
              </a:rPr>
              <a:t> </a:t>
            </a:r>
          </a:p>
          <a:p>
            <a:r>
              <a:rPr lang="en-GB" dirty="0" smtClean="0">
                <a:sym typeface="Wingdings" pitchFamily="2" charset="2"/>
              </a:rPr>
              <a:t>1997-1999 Expert Group  CERIF2000</a:t>
            </a:r>
          </a:p>
          <a:p>
            <a:r>
              <a:rPr lang="en-GB" dirty="0" smtClean="0"/>
              <a:t>2002- euroCRIS as a registered not-for-profit organisation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63688"/>
            <a:ext cx="1512168" cy="1812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data:image/jpeg;base64,/9j/4AAQSkZJRgABAQAAAQABAAD/2wCEAAkGBhQSERUUDxQUFRQWGBYZFBUVFhcXHxQWGBwZHRsVExoXHCYjGRwlHBgcHy8sJCc1LCwtFh4xNTQqNiYrLCoBCQoKBQUFDQUFDSkYEhgpKSkpKSkpKSkpKSkpKSkpKSkpKSkpKSkpKSkpKSkpKSkpKSkpKSkpKSkpKSkpKSkpKf/AABEIAEoASgMBIgACEQEDEQH/xAAcAAACAgMBAQAAAAAAAAAAAAAABwEGBAUIAgP/xAA5EAACAAMECAMFBgcAAAAAAAABAgADEQQFEiEGBxMxQVFhcSKBkRQyYrHhUmNygqHwIyRCU6Kywf/EABQBAQAAAAAAAAAAAAAAAAAAAAD/xAAUEQEAAAAAAAAAAAAAAAAAAAAA/9oADAMBAAIRAxEAPwB4wQRBgPM1wASxoAKkngBxMJvS7W3Od2SwHZylqDNoC0zPemLJRyy3GN/ri0paRJSzSiQ08HGwy/hjeo78egI4woTZcVAM+J79KQGedY1uVg62ibz8TYgedVPhA8o3qa9LZs8JlycfGZRv9a0/WKQbnmsaKjHpQxkWrRebLCkjNq5QDJ0Y10sSBb1Ur/clggryJWpqO2cNqy2lZiK8tgysAVYGoYHcRSOUvYGoBn26w6NR96M9lmyHJOxcYPhWYK4R2YN2DCAZcEQImAIgxMBgFDr4u9QLNOGTlmlnqoFR5g/OF9drHEqrxyr15w5Nb+jr2mw4pSlpklg6qoJLLuYADoQ3ZTC2uK65gTEkpZjGqkOaADn0OUA1NGNHE2KErmVqSRvJjA0suhfDhXcd9I+VzaRTJIwTlwFZZ8IYsMt1K941t66TzmGch5qmnixgUryHGAWN6zWlznU/0k/QiHnqqu9Eu2S6DxThtJrfac5egAAHaEzpJYi83IGpoaH5Q/NCbsNnu+zSn95Jag99/wD2A3QiYIIAggggPLQsLrf2OdOVwCRMehIyoxqCfX1hoGKppVJWXV2A2cyiMTwZsh5Hd3gKpMVpsya48QKUTZgHPk2fhHWM+7pwWWotCqSBSoOanhXnHm5bsMtGUJJffhxggjjQkHMR87BYpcnazp+EHPCo90V4KICuyLqNqvAS1FQKH8obNq8KQ7pYoKcoo2ri7CzTrYclm+CSv3asSzt3bd0XrF6EBMEEEAR5xRQdMdb1nsZaXIG3njIhTREPxtx7KPMQqL31q3haCaz9kpr4JIwAA8K+8fMwHQ95X9Is4raJsuX+JgD5DfC80x09sduliy2dnctNlkzApCrhNcid5NOEJGfPaY2KYzM3EsSST5xcrlsWKTJKDNTiY9awFsuy97XLlsmyWaBVcfGnXrlHya5501TPtbUA9yUN3dosF32egrTJhWMi32VnSnAb+o5QGr0Q1jyrJJWRbVZFBOCaBiXCSSAwGa0rTsIZVgvOXPQPIdZiHcykERzvrBtaBlkJvTNyOuYH6j0iuXRf8+ytis015Z+E5E9RuP1gOtAYmExo1r4YAJeErF97JyP5pZ9aqfKLsutu7SK+0DzVh6jhAc2QRLx5MBMMLV5ag6NLO9D/AIt9YXy7/SLLoA38yfwN8xAOmwHIchGo040gWyyS7GsxspSc2+0egjMsJ+cKrWjMJt9CSQESgJyFd9OUBVbTPLsWc1YmpPU/v5R8oB+/UwCABE0gERAf/9k="/>
          <p:cNvSpPr>
            <a:spLocks noChangeAspect="1" noChangeArrowheads="1"/>
          </p:cNvSpPr>
          <p:nvPr/>
        </p:nvSpPr>
        <p:spPr bwMode="auto">
          <a:xfrm>
            <a:off x="0" y="-347663"/>
            <a:ext cx="704850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data:image/jpeg;base64,/9j/4AAQSkZJRgABAQAAAQABAAD/2wCEAAkGBhQSERUUDxQUFRQWGBYZFBUVFhcXHxQWGBwZHRsVExoXHCYjGRwlHBgcHy8sJCc1LCwtFh4xNTQqNiYrLCoBCQoKBQUFDQUFDSkYEhgpKSkpKSkpKSkpKSkpKSkpKSkpKSkpKSkpKSkpKSkpKSkpKSkpKSkpKSkpKSkpKSkpKf/AABEIAEoASgMBIgACEQEDEQH/xAAcAAACAgMBAQAAAAAAAAAAAAAABwEGBAUIAgP/xAA5EAACAAMECAMFBgcAAAAAAAABAgADEQQFEiEGBxMxQVFhcSKBkRQyYrHhUmNygqHwIyRCU6Kywf/EABQBAQAAAAAAAAAAAAAAAAAAAAD/xAAUEQEAAAAAAAAAAAAAAAAAAAAA/9oADAMBAAIRAxEAPwB4wQRBgPM1wASxoAKkngBxMJvS7W3Od2SwHZylqDNoC0zPemLJRyy3GN/ri0paRJSzSiQ08HGwy/hjeo78egI4woTZcVAM+J79KQGedY1uVg62ibz8TYgedVPhA8o3qa9LZs8JlycfGZRv9a0/WKQbnmsaKjHpQxkWrRebLCkjNq5QDJ0Y10sSBb1Ur/clggryJWpqO2cNqy2lZiK8tgysAVYGoYHcRSOUvYGoBn26w6NR96M9lmyHJOxcYPhWYK4R2YN2DCAZcEQImAIgxMBgFDr4u9QLNOGTlmlnqoFR5g/OF9drHEqrxyr15w5Nb+jr2mw4pSlpklg6qoJLLuYADoQ3ZTC2uK65gTEkpZjGqkOaADn0OUA1NGNHE2KErmVqSRvJjA0suhfDhXcd9I+VzaRTJIwTlwFZZ8IYsMt1K941t66TzmGch5qmnixgUryHGAWN6zWlznU/0k/QiHnqqu9Eu2S6DxThtJrfac5egAAHaEzpJYi83IGpoaH5Q/NCbsNnu+zSn95Jag99/wD2A3QiYIIAggggPLQsLrf2OdOVwCRMehIyoxqCfX1hoGKppVJWXV2A2cyiMTwZsh5Hd3gKpMVpsya48QKUTZgHPk2fhHWM+7pwWWotCqSBSoOanhXnHm5bsMtGUJJffhxggjjQkHMR87BYpcnazp+EHPCo90V4KICuyLqNqvAS1FQKH8obNq8KQ7pYoKcoo2ri7CzTrYclm+CSv3asSzt3bd0XrF6EBMEEEAR5xRQdMdb1nsZaXIG3njIhTREPxtx7KPMQqL31q3haCaz9kpr4JIwAA8K+8fMwHQ95X9Is4raJsuX+JgD5DfC80x09sduliy2dnctNlkzApCrhNcid5NOEJGfPaY2KYzM3EsSST5xcrlsWKTJKDNTiY9awFsuy97XLlsmyWaBVcfGnXrlHya5501TPtbUA9yUN3dosF32egrTJhWMi32VnSnAb+o5QGr0Q1jyrJJWRbVZFBOCaBiXCSSAwGa0rTsIZVgvOXPQPIdZiHcykERzvrBtaBlkJvTNyOuYH6j0iuXRf8+ytis015Z+E5E9RuP1gOtAYmExo1r4YAJeErF97JyP5pZ9aqfKLsutu7SK+0DzVh6jhAc2QRLx5MBMMLV5ag6NLO9D/AIt9YXy7/SLLoA38yfwN8xAOmwHIchGo040gWyyS7GsxspSc2+0egjMsJ+cKrWjMJt9CSQESgJyFd9OUBVbTPLsWc1YmpPU/v5R8oB+/UwCABE0gERAf/9k="/>
          <p:cNvSpPr>
            <a:spLocks noChangeAspect="1" noChangeArrowheads="1"/>
          </p:cNvSpPr>
          <p:nvPr/>
        </p:nvSpPr>
        <p:spPr bwMode="auto">
          <a:xfrm>
            <a:off x="152400" y="-195263"/>
            <a:ext cx="704850" cy="70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75" y="1787060"/>
            <a:ext cx="1365548" cy="136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427" y="3573016"/>
            <a:ext cx="41338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619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Crossroads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8136" y="2453924"/>
            <a:ext cx="4038600" cy="3705275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Reference Implementation</a:t>
            </a:r>
          </a:p>
          <a:p>
            <a:r>
              <a:rPr lang="en-GB" dirty="0" smtClean="0"/>
              <a:t>Compatibility System</a:t>
            </a:r>
          </a:p>
          <a:p>
            <a:r>
              <a:rPr lang="en-GB" dirty="0" smtClean="0"/>
              <a:t>Accreditation system</a:t>
            </a:r>
          </a:p>
          <a:p>
            <a:endParaRPr lang="en-GB" dirty="0"/>
          </a:p>
          <a:p>
            <a:r>
              <a:rPr lang="en-GB" dirty="0" smtClean="0"/>
              <a:t>More interaction at national level</a:t>
            </a:r>
          </a:p>
          <a:p>
            <a:pPr lvl="1"/>
            <a:r>
              <a:rPr lang="en-GB" dirty="0" smtClean="0"/>
              <a:t>Policy, projects</a:t>
            </a:r>
          </a:p>
          <a:p>
            <a:r>
              <a:rPr lang="en-GB" dirty="0" smtClean="0"/>
              <a:t>More interaction at International level</a:t>
            </a:r>
          </a:p>
          <a:p>
            <a:pPr lvl="1"/>
            <a:r>
              <a:rPr lang="en-GB" dirty="0" smtClean="0"/>
              <a:t>Standards, projects for interoperation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017882" y="1725145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CC0066"/>
                </a:solidFill>
              </a:rPr>
              <a:t>FUTURE</a:t>
            </a:r>
            <a:endParaRPr lang="en-GB" sz="4000" dirty="0">
              <a:solidFill>
                <a:srgbClr val="CC0066"/>
              </a:solidFill>
            </a:endParaRPr>
          </a:p>
        </p:txBody>
      </p:sp>
      <p:sp>
        <p:nvSpPr>
          <p:cNvPr id="7" name="AutoShape 2" descr="data:image/jpeg;base64,/9j/4AAQSkZJRgABAQAAAQABAAD/2wCEAAkGBhQSERUUExQVFRQUFxUUGBgUGBoYFBgXGBQVFBQXGhYXHSYfFxkjHBQUHy8gJCcpLCwsFR4xNTAqNSYrLCkBCQoKDgwOFA8PGikcHBwpKSkpKSkpKSkpKSkpKSkpKSkpKSkpKSkpKSkpKSkpKSkpLCkpLCkpLCwsLCksLCkpLP/AABEIALcBEwMBIgACEQEDEQH/xAAbAAACAwEBAQAAAAAAAAAAAAACAwABBAUGB//EAEwQAAEDAQMHBwcFEAICAwAAAAEAAhEDITFBBBJRYXGBkQUGE6Gx0fAUIjJUwdLhB0JSkrIWFyMkM0NTYnJzgqKjs+LxY8IVNERkk//EABkBAQEBAQEBAAAAAAAAAAAAAAEAAgMEBf/EACYRAAICAgICAgICAwAAAAAAAAABAhESIRNRAzFBYRRxIlIjMkL/2gAMAwEAAhEDEQA/AEcj80Mkfk9FzsnplzqVNxJBkksaSTbpWwcysi9WpcHe8t/IDfxXJ/3NH+21dENXqpUeZtnCHMnIvVqXB3er+4nIvVqXB3eu81qvNVSG2cIcyMi9WpcHe8rHMfIvVaXB3eu81qINVSK2cH7hsh9VpcHe8ibzFyH1Wlwd7y7+aiDE0itnAHMPIfVaXB3vIxzCyH1Wlwd7y74arDUUhtnAHMLIPVaXB3vI28wsg9UpcHe8u8GIw1VIbZwfuB5P9Upfze8p9wGQeqUeDveXoWtTA1KSK2ecHyf5B6pS4O95GPk+5P8AVKPB3vL0TWogxWug2edHyecn+qUeDveRD5O+T/U6PB3vL0YYmNarXRbPNj5O+TvU6PB3vIx8nPJ3qdHg73l6QMRtYql0Wzzbfk45O9To8He8mM+TXk31Ojwd7y9IGIw1DSNKzkM+Szkv1Ojwd7yP71nJfqVHge9dppIT21zoXBwOiZ5771nJfqVHge9X96zkv1KjwPevRiui6YLNMTzP3rOS/UqPA96n3ruS/UqPA969Kakq2mNO8qojzJ+S7kv1KhwPelv+S3kvDIqPB3vL1N6aojyTfks5LxyKhwd7yCp8mnJg/wDhUODu9etLUPRC/ikjx4+TbkzHIqI3O95EPky5MN2RUY1gj/svWim3QEwMAVaCmeRHyX8mepUeDveVL14URYbPlfN5v4pk/wC5o/2mrohixc3W/imT/uKP9pi6QauyZxrYAYizUWajDU2NAZisNRgI2hGQ0AGIw1EFYCbKig1FmKwEQCrHEoNRNaiARAKsaBATGtRNajzdSMjWIDWow1C+u1paCYLzmtGk5rnRwaTuTxCFMcCMpE3JrcnKWHbEYqFDkOKGCgjbSKSKhVmqVWxpGhtLXCNtLWsgcdKHKsr6Om57jYxrnRic1pdA1mChtkkjoZiZTdqWClXkAzEibRB60wVNfWgdG0O1KFoWZlVX5SjZaNQaESxnKYQnK1Uw0bpVErEcuOgIDlpQkytG9qsuK5jsucqGVuOKqYWjpQrN3grm+UO0qeUHSVrFmcjoeLlFhbXOntUTizOZ4Tm7/wCpk/7ij/aYuk1c3m678Uyf9xR/tMXRzlmyoMBXKAOV56rGgwiCUHq6dSfGv4KsaHBEFndUtbrJ+yT7EwPVkNDgiCTnqdIrITRKsuWbplOm1qsjW2or6RY+nGnrCvpxpHEKtDZWX1Bn0AbQah1/mK62iquRldcdJQtHpvN//BVHtWoZSPpDiFJombulV9MsPlI0jiFDlA0jiE2jOzf0qHpli8pbpHEKxlI+kOKbRG1tRZ+V634vWxHRVf7bkHlLfpDiFk5Vytvk9bzm/kquI/RuQ2qJWdehV81v7LewJ3TLmMy1sDzhcMbblflrfpt4jvSmi2dHp0XTLmeXM/SM+s3vV+XM/SM+s3vVlEtnQ6VWaiwDLGfTb9Yd6vytv02/WHeq12GzYairPWI5ay7pGfWb3qhlrDdUZ9ZvejJFTN2eiD1gOXUx+cZ9ZveiZlbD89n1m96Ml2VM6AcFHOWPypv0m/WHep5U3FzeI71ZIqZva4QosjMtpx+Ub9ZveojJGD57yHlP4tRAquspUhDc2z8G2y6cMdC2eUR6VZ42uYBHBeT5HYwUacNtNOnJsn0QRPWtHkjLfMFum3tXzZTdvZ7Vj0dbKeUj0gaK7jGLHAwDJ85sDz7bDIkNFkhbhk9ZzS+nVNVgicwnPG2mfOBt17SvPNYLmgA3hPybLnsILXljxc5pjaDq1KzZG/KMoqMJDnPadEmzbakMy90em7H5x0nSV18l51UawDMtpCbhVaD15vnN3SNS1ZRzFY9ufk9YEG0Z1rTsqM9oKsmxro87Uy19nnOvPzj9E61Ryt30nfWPeiy/m3lNE5zmOgfOb5zeLPaAuccreL7dcA9azk+y0bhlLtJ+sgeZNpP1jplY25bOAPgIzX/VjxrTcuzWjSA0Y8ZPWpnDxKzGuNDVYrDQ1FstGnNHiUWaNKyNq23NV9Lqb41qzL+Iypmh9O0RL9P0PimlzcD2hYH1/PZd8/7ITTX4JyZaNXSD6XWp0o0rFnjQETS3Qs5yMmk5QEPlTUjNGvipmDGfG5WbAb5U3ATvCVleUjMfZ8x/2SpZr6u5JyzN6N5/Ufo+iU5NiNqZXDCQ3OIF03mLlhyDnEHuzXNzSbBE3zcdFkLcaYNxI4e1LGTgEnE6gOwKyA0eVNUOUN0lJzUNviFnIh5ygIen8QlW6PG5USVZAP6XWFHVdEcFlLziCoK/jFFsjR0hvsm5V0ztSVn6lM/amyod0p1dSE1jq4JZeVRJ0daMiZpZVMYeCokN2FRORzoz8ku/A0v3dP7AWvO2lY+SWnoaR/42fYC1dGbyR2Ik1bNoJ70oPidBs7kT/EAwk1D4mOqFKQmpp0wRx61p5N5SqZOc6g+JvabWHaDYdt64rKxF0Ztt9puRZDl8ttEFpLCJMeb5vslar5RfaPqPIXPanWhlSKVTb5pjQcNh4rpZfzfyeva+mM4/OZ5ruIv3yvkwqDDtt7F2+RuddWh5p8+n9FxOcNh0LSlfs2pp+xuUc1c7KatGk+mejAID3fhHYxYwNBGIws1xycv5Hq0TD2vZtEt3OFhXs+QHZNVyp9djnNe5ucab4Ga50h5B+cIOsDOXV5wcuUsnpZ1QB7XODA2WmSQTNuoJcb/1NYqj5TUztA3COyxB04ETLRF58bV66jl+Q5XWFIMNKo8Etc1wgkQc2BiRPwsUyzmO6wseHT9IWcRb/tDUo+zOL+NnladQkSCCMIvxtjgi6bu3zC1V+bFVhJ6Jw0lhniBbbrGC57aZHokawbbb5LRbfis2g/Y99OXtuuf2NTgwaBowWEVy02ta6+30SJiyMbsUFXLwPm2WaI7EU36JtHTgC8hWDAwXGyXLS7NsaQyySYPokY7lsPKGsbz3IcGFmwt8EKo19vasTOULPSM7yLzAk6sUQ5RbdJ3dSMGNjzUMx5xsF1oEkxjOHWErLfyT/wBl/wBk60BrU5DrZFgMCRqnRfxQ1K7XAg50OBBgDEZpWmqojW6/u/2qfUgiy+eyfYljK2/rQpUrNIudffOo+ztR87M2Mo1SQLCbMDfp60ebOlKDwAAGzvt+OlX0jbIbBxzjOOkLLNWXA18LEWyeB7AhL7ZgDC/eqpki+DsWbKwnujHtCEFMY0E22Ydk9ivMGBBRkViS62N93eqzRq3Jsxo8bUqtyg1rs1z80xnQZu02C6xSd+iKDZmOojUhzSLu3cmtryM4OaRpBB8Xq/LWOszmTv7CE5fREaVSc1zY9IcCoq/o52jmcmVSKNL92z7IWoVTGPELncn129FS/YZ9gLQa1pvjVb2Lc1tijWDpIKTyjUik+DDg0kQYNlt3i9J6aPj8UprTNgvm/fFui/ihKhNeVMEmHCNgkb1izQHMzST58mBgWuaTZtEpwY7EDx2Kw02SbtC0nRWNaAeudw7x1ohETOzSkNoAaNJ332QjZTGzs7UWg0Opcpmk4HODYtEkYEafYi54c66eU0aTc4CHukA2S5oEm/NaPOGq1ZavIfTfMLtBmLLzAm3cgo/Jw97j+Faw4S0k3XQ22V28bXtm45UcfkzlhtOq1wY5sGc6S0iDJOc20G8SLV98bEWE3CMTGE96+d8j/Jl0bXipUa/pGx+RBe0H6D3E5pOkBe5p1ItMWQNY0b10nLJnaEWvY+rQkXB3CdoXH5R5Ap1bXNnUd/zr2m2bIXQdylfEGMbepRvKAPpW3hc6N6PEcqc2G0mPqB7w1gzi0/hbOAIvF0rFlnNmqy0tzhZ6Jm/cCvR89csnI6pYYc0sdLbCIqNxHZqTKWVMqMa/6bQ6ycQDgrHVnNwi2eGqZEW+k0jch6DEdhHsXuHUWG3HTas7sjaLRjrCMbM8aPIim3E+N6Y2m0wvRPyZunsKUaLfACMPsOM4gycYWWaUWaLYt2WrreTt17kByVujiAsvx/Y8ZyG1v1Xb4HaUyW+CJ7V1Dk7dA6vYqNMDRwRxouM52e3BpPjUizZ+a7h3rfIGjgqNQayriRYfZk8mcRY0DaRKsZI/FwG63qWrpNSME6AtLxJDhEynIf1zwRMyDST1BaEQcdasEOK6Ef8Ajm6yuDysW0sogshrmNb0ltgJdniDY4HzZ0SV6Mvi/vXOyuuyqBmvNjgPNObeQDJGrUtQai7CSVE5u0qbqIcGCC50SBNhzbhMTExrXYawC4cAPguByty26kwZoBdY0SbLrTE3Ksk5WfUYC7zXEGQ3SLLESf8A0PqNnpW1R4PxUXnBXdpdxUXPkRwzRh5NpfgqdnzGXz9ELVmnEBK5OD+hpRHoMxwzBoErTSyB+ka4aY6ymSdslFghp3KszXbt33XLZR5Eky9zgNVi35Pydk9Meg5x0vLb94JVgzSgzhZwstM2bU1jXG4HXFvYvReV0hdSpjdPsQO5U0QBdY0e1OBteM41Dk6o63NP8Vm/FbafI7QZe/gZ6xeVoqZeXWWnbb1XIendo6gFpKKNKCRsyRrKf5MG6Jc6YOkAC/emisQSZAJ0ADrhcw1ziRxlB036yckbo7R5WdEFxMaTfwvSjl502aMFyulGtUco1cSmyOs3lKMSdt3tVVOU7LYGuY7VxjloNkcAkdC2ZFNs62tnsVsjRzh5T6XJn02vDs7NENIJ9ME2NnQujQrHMaA4wGtAmbgAAsFJz8BGyfYnNY7ExtMfFOwNWcTeZS3DwSo1uudgJTC3Ud9isRsWSgNTxYE0xq7VG0gfACMSszZzj/tTMJ0cR7VoNIE2tjaZQVKECYA2LSSCxHRnT19ygyYa0bttm6UTAJ7/AIpIQ+lGHCSULKYJjStDqhBGuzRqS6TZJstizuUQTmRN5AsvhVnECbhcI+OKJ1PGw2jhtQvaDIIiPie5ZEgykC/xwScpykfN2TjZfZKupVZmyGmR9FuceAtXCq8tNzjm0qki30bRumQucrfozLRte+bwSDgbZ8aErMAjNAHnCyR2blKeWucBLSBeJvHAonUzZBAggwdhGjWuNM5ezLytkRqtaAS0hwjfYbJ1TuT6dFrGBokBo2k2yXEgYkk2aU2q10s2nqa4o6jTZMa4Mey1ZbdJC26oGm9sCXOn+L2qKNcIw61EWjgbOSKh8nowAPwVPCPmNWk1D9Lh8Fy+TKp6ClA/N0/sBas5y9UrtnsjVD3RiZ8a0AISamfHmxP611+gWpHkdR3pVT/DIHaFKPbG0bs7Q3tKp1eMQOAWRvJAJ857ztctA5NpD5gOt1pTiitgHL2/TB2GexU2vnei17tggbbVraQ0ea1o2QqOUEaeKUkQunTcfmFusxHUZTG5KfpDcFQqGbUzp96SoHyDS52GlEMiboO8gKxVMYdR9qF1Y9Sgoc2iBdHWU2nTGPUAswr+BYR1KhlOs8VDTNgpiYgnaYSi2DdGtRlbQSmh1l4SAplUE+kTquO7ApwpCJHXfwSHUGk2C3arGUuFhB8a+CSDqa0o1CLkT6w8fG9LjxgogxlB1eOxTOQPp7kvOhPsC69otG8GHfFY2g3B07fatZbM6FkqUjgIWkDCNYxcNNlv+kVPK5sNkeAs3SuBghGHA3i246eITQWbaFXCzFFbjEiJxswI2LIyiCbDG02cVrzCBaCRpbbHC9c5I0mKzYNth6v9X8UVfJs5s4iY7vGlHTMjSPGGCGo2yzG+/dBC5SVj7OU5sQHt2WHDEFC6jmxm9cxZ7V1coqBwh0RcCQbxrNx1hc4NIJzZk7g6Lomw7VxcGjnKPRQfL2g3w42H9kWab7k80zNojG2yyOG+Vzqtao23ozIlsTF5nfcEOSco5xMua0/Rgt/mWsbM/s6raoxv8a1Fj6c6CdfSBUs4nLQ7kqsBQpfu6f2AtYdIxXM5Myj8DTsP5Ng1mGDRgtTaxmwxqm5eiT2z0pqkPJ0FAdvjil5SSADnNvuJl3bAF2tKGUbDv4LOSNWjZTbtRkLD0jhbsuw3E9aNr3G53Z7E2VmmzXGz4qjXAxx61hflTpI9Lsvv61bXCLQ3xuCzkiyNgyvZuQmqMYO9Z2vZ6Nx326p60MiYjrK1Y2jU106FAw/6CSA06Z1H4WpoaD842bFWhtBTAvQvqn4wiOSvwcI39qjqbheAo0XSy4jWtDMrBFw3WFZHRjA8aVGkeCtBR0RWGsbu5EK4OMrmVHxcYx8QrpZQcbdsdSrCjplovjqQTbJu0x2rNTygRiNicysdIO5SZUOMFZ6tPNNnwTC/QI0gH2JT6h02aO5aTMtUA2tgbCicNKS+sEVOqnZmwX0/Hckmn/r4rUTKU9mqFJk0Kg4dabTyojFKzSrBH++9a0ZNbXAmZg8OtXUpuvJMaW2cSFlgi4+NqNmUEauzghobCzGi4STpN+8ysNTKntmadl0yTjIkgQOC6BeCLrcNCy+R1nWuqAN/4xbszjcsV2NiP/KyLTr84iYFsZ1x3LNUy1lUCKQecZbZqh8rYeQqZ0zpLjM9iy1eTn0zLDOqYBm+z0TwVSMuxTeSakWMDRoziY3gKJlLLqjRGbdN4dN+1RGJw2VyUyaVMecfwbJsGaPNBv3LTXpsbfuBi3gDKTyaYoUwLixl8AE5onwU84GJ2EDt2rzTe2ehLRGkC7sjqS3A4GN/fcnOrgXAGNdmmEDahkHN2RJ6gs2IrOdpPVGpTPM3jfC2mqTbAG4BGx9vnZowkgHYIjanI0omJ9c5oBZZpF3VcpOAkCzXH1k91LRmjWBCexlvnNOdYc6Sf5VZMsWYs+y0GN3sRMBN7dlm7G5dPorDmtiBeQIN8my74JbxmmXAkHWb5ExNxvv0LWTFQoxmiRb2hU5jr4K21SywAWG2yzHAg2pda6wSMbDOvBVjiZqOUOumNty0ivZDgSIsIs+HUslQhozpMWfNzonrhFntPouGkzYN0TC2A5taMOxU8tIFnEH2JFYmLBDovIkAa4MlMYywHODjGiP9YJTYJsg0g+bGbfOtNAmdWi8bVlDt04kYoy5wNtoWk7NJhZ0YgarupOp1jiN6yCuHHVrwOtaBV3bPjekTTTqjTulG04WkeNOpZm1IuEziQE+n26fG1FiAaM2f7We7vW99KZxSKuq+bx7VpTZhxKZlFlo3pvWs72kG2yd48bVM4tWvfoztDnNGCRUolNbVBsNnYrLd6Nr2QmmLbZjEDRqvhaTksiWS4XQRDp0aDuO5Bm8fGCJjc03kYTjwxG1W/gtfIh1ONM9akuBkG3rXWpV2OAFRs4Z1sDcLQOI/VTKvI4IzmEPG6dgIsOwwdSOStSDG9o5tPOcLWzsHgI8yyLtSc4FvmkRGF3UUJW0jDYLcmsx6u5UnMBjx3q1rE55HnOSTFGnIJ/Bs+w0q6vKIw8510C3dYsHJ9VwpU82ZzG/ZHBa2ZQALRGHnWb40rxSX8mdk9I1068gS0DjZiLNyORF0Gfm+J0LC8nAgDC2P5ijyd+LrBxN2n2rNGrOhmZrQSRJwmXdtqYyqAYEE6o7rVzjlwJIaNs24T6SJjc2SbN1gum0bOtDN5L4NxFs5nXhjAlNiwkZwgXAizQbccLFgZlANgLrbL9uGHwTzTggPLbMLc7R6N04whWaUrBq0y+5+bEGy87hhgoMjJEkkkaZI3J7ssaYsMC+cY7DrTmZSBddjNw0W9S0NJic0i18wBoti+wHR1QsFXKRMAwHXYEwddy6Zrk+axxgiwDTjbd/tDV9EiZwIsJbBttFykDic9sk+kSLCQXTst8Xoy7TG+bLNSzOqG6m3PcImXtkbTpV9KYnzYgWTERfGtdc0jndDAWgiCZuE7pvwsVVK0Wht9+kY3rI2tgGmNIiBhbGpNpVJPpWwbBtWk7FM0Oc3NBa22BJsFu3Qo9mOaZkWg5ws04ygdQGlpvNkizRfffxUrUg4AWiLTm2ajP0h1pESQWk5rZ1ibrNVhCV0kmTdcBI8AiQtpYNMnUTncQkVcnIHnGzCbZB1oXszTCyXKM0gHTHwtNq3dLYCLvE4xiudQpMEZxGdjFgIsuvixHIFziMNR0jXsQ2rGzoMyjXB04cAn9OMRK5D6pIIkTcd4TaOWlo86Y0DxatezSZ0oBuO4pNZhgxPsSxV0Rqi8eL02nXOEb7j4hXodMz0jNh61sp04GrxikPpAm0Qer4hGahbYfG/vXTK/Zzca9D82PgjzZwS6ddPDZtCTDQkiEyhXLTIJB8cRqKIhLLU3emZar0dKnyk14zarQdYw3Xt/hMfqq6vJUjOpOBbrI4Z1g3OzTqXNaIvTKWUFplpLTq7PgVz463B0az/ALbGmg4WFrgRpBVLdR5ZcGgQ3cXN/la4Abgotf5OjlhDtnx3J+dGY1reinNAHpxcI0arkTudYN9G0/rx7FFF7OCDvRyzYyjzyzbehk63nuU+7HTRs/b+CiiPx/H0D8kifdjopO2F4P8A1ShztMzmH69vGFFEcHj6FeSQdHnfmkEUfOFgIeZ7L9ac3n24GymYt+cCbRHpZshRRT8Hj6Lkl2ah8o5iPJ2SMc4b7M1Jfz9kQcnH/wCh67LVaiODx9DzT7JR5+hogZPAtiKhsnG0Xq/vgn9AIv8ASEzpnNvtVqK4PH0HPPsTV58E3Ui3Y8e7cs7eeBmTTJ2vw4KKLX4/j6J+ST+TQznzH5gfwvj2WoDz1JvoiMPPtF2pRRPBDoeSXYL+eM3USMfT/wAUbOe8fmZ/jw0eioop+GHRckuyq3PYmMyjmXei++7GLETefJiDRk6c+/gFFE/jw6B+SSEP52NJJ6E23jpPN4BqZT56RfQEWXPj2KKI/H8fRckgvu2/4Y1h8HjCj+e1kCjGx/8Aioorgh0PLLspvPbTRm6fPvjTZfrTPu8P6H+ez7KiieCHRcsuxzflDIs6Cz9v/FDU5/z+Y/qf4qKLPDDouWfYpnPog2UY0jPv6rCtDPlGI/Mfz/4qKJ449BySY775mnJ/6n+KE/KT/wDX/qf4qKK44lnIE/KQf0H9T/FT745/Qf1P8VFFYRLNjWfKOY/9f+p/iooonBGcmf/Z"/>
          <p:cNvSpPr>
            <a:spLocks noChangeAspect="1" noChangeArrowheads="1"/>
          </p:cNvSpPr>
          <p:nvPr/>
        </p:nvSpPr>
        <p:spPr bwMode="auto">
          <a:xfrm>
            <a:off x="0" y="-8429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57" y="1561493"/>
            <a:ext cx="4104868" cy="273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5" descr="data:image/jpeg;base64,/9j/4AAQSkZJRgABAQAAAQABAAD/2wCEAAkGBhQSERUUExQVFRQUFxUUGBgUGBoYFBgXGBQVFBQXGhYXHSYfFxkjHBQUHy8gJCcpLCwsFR4xNTAqNSYrLCkBCQoKDgwOFA8PGikcHBwpKSkpKSkpKSkpKSkpKSkpKSkpKSkpKSkpKSkpKSkpKSkpLCkpLCkpLCwsLCksLCkpLP/AABEIALcBEwMBIgACEQEDEQH/xAAbAAACAwEBAQAAAAAAAAAAAAACAwABBAUGB//EAEwQAAEDAQMHBwcFEAICAwAAAAEAAhEDITFBBBJRYXGBkQUGE6Gx0fAUIjJUwdLhB0JSkrIWFyMkM0NTYnJzgqKjs+LxY8IVNERkk//EABkBAQEBAQEBAAAAAAAAAAAAAAEAAgMEBf/EACYRAAICAgICAgICAwAAAAAAAAABAhESIRNRAzFBYRRxIlIjMkL/2gAMAwEAAhEDEQA/AEcj80Mkfk9FzsnplzqVNxJBkksaSTbpWwcysi9WpcHe8t/IDfxXJ/3NH+21dENXqpUeZtnCHMnIvVqXB3er+4nIvVqXB3eu81qvNVSG2cIcyMi9WpcHe8rHMfIvVaXB3eu81qINVSK2cH7hsh9VpcHe8ibzFyH1Wlwd7y7+aiDE0itnAHMPIfVaXB3vIxzCyH1Wlwd7y74arDUUhtnAHMLIPVaXB3vI28wsg9UpcHe8u8GIw1VIbZwfuB5P9Upfze8p9wGQeqUeDveXoWtTA1KSK2ecHyf5B6pS4O95GPk+5P8AVKPB3vL0TWogxWug2edHyecn+qUeDveRD5O+T/U6PB3vL0YYmNarXRbPNj5O+TvU6PB3vIx8nPJ3qdHg73l6QMRtYql0Wzzbfk45O9To8He8mM+TXk31Ojwd7y9IGIw1DSNKzkM+Szkv1Ojwd7yP71nJfqVHge9dppIT21zoXBwOiZ5771nJfqVHge9X96zkv1KjwPevRiui6YLNMTzP3rOS/UqPA96n3ruS/UqPA969Kakq2mNO8qojzJ+S7kv1KhwPelv+S3kvDIqPB3vL1N6aojyTfks5LxyKhwd7yCp8mnJg/wDhUODu9etLUPRC/ikjx4+TbkzHIqI3O95EPky5MN2RUY1gj/svWim3QEwMAVaCmeRHyX8mepUeDveVL14URYbPlfN5v4pk/wC5o/2mrohixc3W/imT/uKP9pi6QauyZxrYAYizUWajDU2NAZisNRgI2hGQ0AGIw1EFYCbKig1FmKwEQCrHEoNRNaiARAKsaBATGtRNajzdSMjWIDWow1C+u1paCYLzmtGk5rnRwaTuTxCFMcCMpE3JrcnKWHbEYqFDkOKGCgjbSKSKhVmqVWxpGhtLXCNtLWsgcdKHKsr6Om57jYxrnRic1pdA1mChtkkjoZiZTdqWClXkAzEibRB60wVNfWgdG0O1KFoWZlVX5SjZaNQaESxnKYQnK1Uw0bpVErEcuOgIDlpQkytG9qsuK5jsucqGVuOKqYWjpQrN3grm+UO0qeUHSVrFmcjoeLlFhbXOntUTizOZ4Tm7/wCpk/7ij/aYuk1c3m678Uyf9xR/tMXRzlmyoMBXKAOV56rGgwiCUHq6dSfGv4KsaHBEFndUtbrJ+yT7EwPVkNDgiCTnqdIrITRKsuWbplOm1qsjW2or6RY+nGnrCvpxpHEKtDZWX1Bn0AbQah1/mK62iquRldcdJQtHpvN//BVHtWoZSPpDiFJombulV9MsPlI0jiFDlA0jiE2jOzf0qHpli8pbpHEKxlI+kOKbRG1tRZ+V634vWxHRVf7bkHlLfpDiFk5Vytvk9bzm/kquI/RuQ2qJWdehV81v7LewJ3TLmMy1sDzhcMbblflrfpt4jvSmi2dHp0XTLmeXM/SM+s3vV+XM/SM+s3vVlEtnQ6VWaiwDLGfTb9Yd6vytv02/WHeq12GzYairPWI5ay7pGfWb3qhlrDdUZ9ZvejJFTN2eiD1gOXUx+cZ9ZveiZlbD89n1m96Ml2VM6AcFHOWPypv0m/WHep5U3FzeI71ZIqZva4QosjMtpx+Ub9ZveojJGD57yHlP4tRAquspUhDc2z8G2y6cMdC2eUR6VZ42uYBHBeT5HYwUacNtNOnJsn0QRPWtHkjLfMFum3tXzZTdvZ7Vj0dbKeUj0gaK7jGLHAwDJ85sDz7bDIkNFkhbhk9ZzS+nVNVgicwnPG2mfOBt17SvPNYLmgA3hPybLnsILXljxc5pjaDq1KzZG/KMoqMJDnPadEmzbakMy90em7H5x0nSV18l51UawDMtpCbhVaD15vnN3SNS1ZRzFY9ufk9YEG0Z1rTsqM9oKsmxro87Uy19nnOvPzj9E61Ryt30nfWPeiy/m3lNE5zmOgfOb5zeLPaAuccreL7dcA9azk+y0bhlLtJ+sgeZNpP1jplY25bOAPgIzX/VjxrTcuzWjSA0Y8ZPWpnDxKzGuNDVYrDQ1FstGnNHiUWaNKyNq23NV9Lqb41qzL+Iypmh9O0RL9P0PimlzcD2hYH1/PZd8/7ITTX4JyZaNXSD6XWp0o0rFnjQETS3Qs5yMmk5QEPlTUjNGvipmDGfG5WbAb5U3ATvCVleUjMfZ8x/2SpZr6u5JyzN6N5/Ufo+iU5NiNqZXDCQ3OIF03mLlhyDnEHuzXNzSbBE3zcdFkLcaYNxI4e1LGTgEnE6gOwKyA0eVNUOUN0lJzUNviFnIh5ygIen8QlW6PG5USVZAP6XWFHVdEcFlLziCoK/jFFsjR0hvsm5V0ztSVn6lM/amyod0p1dSE1jq4JZeVRJ0daMiZpZVMYeCokN2FRORzoz8ku/A0v3dP7AWvO2lY+SWnoaR/42fYC1dGbyR2Ik1bNoJ70oPidBs7kT/EAwk1D4mOqFKQmpp0wRx61p5N5SqZOc6g+JvabWHaDYdt64rKxF0Ztt9puRZDl8ttEFpLCJMeb5vslar5RfaPqPIXPanWhlSKVTb5pjQcNh4rpZfzfyeva+mM4/OZ5ruIv3yvkwqDDtt7F2+RuddWh5p8+n9FxOcNh0LSlfs2pp+xuUc1c7KatGk+mejAID3fhHYxYwNBGIws1xycv5Hq0TD2vZtEt3OFhXs+QHZNVyp9djnNe5ucab4Ga50h5B+cIOsDOXV5wcuUsnpZ1QB7XODA2WmSQTNuoJcb/1NYqj5TUztA3COyxB04ETLRF58bV66jl+Q5XWFIMNKo8Etc1wgkQc2BiRPwsUyzmO6wseHT9IWcRb/tDUo+zOL+NnladQkSCCMIvxtjgi6bu3zC1V+bFVhJ6Jw0lhniBbbrGC57aZHokawbbb5LRbfis2g/Y99OXtuuf2NTgwaBowWEVy02ta6+30SJiyMbsUFXLwPm2WaI7EU36JtHTgC8hWDAwXGyXLS7NsaQyySYPokY7lsPKGsbz3IcGFmwt8EKo19vasTOULPSM7yLzAk6sUQ5RbdJ3dSMGNjzUMx5xsF1oEkxjOHWErLfyT/wBl/wBk60BrU5DrZFgMCRqnRfxQ1K7XAg50OBBgDEZpWmqojW6/u/2qfUgiy+eyfYljK2/rQpUrNIudffOo+ztR87M2Mo1SQLCbMDfp60ebOlKDwAAGzvt+OlX0jbIbBxzjOOkLLNWXA18LEWyeB7AhL7ZgDC/eqpki+DsWbKwnujHtCEFMY0E22Ydk9ivMGBBRkViS62N93eqzRq3Jsxo8bUqtyg1rs1z80xnQZu02C6xSd+iKDZmOojUhzSLu3cmtryM4OaRpBB8Xq/LWOszmTv7CE5fREaVSc1zY9IcCoq/o52jmcmVSKNL92z7IWoVTGPELncn129FS/YZ9gLQa1pvjVb2Lc1tijWDpIKTyjUik+DDg0kQYNlt3i9J6aPj8UprTNgvm/fFui/ihKhNeVMEmHCNgkb1izQHMzST58mBgWuaTZtEpwY7EDx2Kw02SbtC0nRWNaAeudw7x1ohETOzSkNoAaNJ332QjZTGzs7UWg0Opcpmk4HODYtEkYEafYi54c66eU0aTc4CHukA2S5oEm/NaPOGq1ZavIfTfMLtBmLLzAm3cgo/Jw97j+Faw4S0k3XQ22V28bXtm45UcfkzlhtOq1wY5sGc6S0iDJOc20G8SLV98bEWE3CMTGE96+d8j/Jl0bXipUa/pGx+RBe0H6D3E5pOkBe5p1ItMWQNY0b10nLJnaEWvY+rQkXB3CdoXH5R5Ap1bXNnUd/zr2m2bIXQdylfEGMbepRvKAPpW3hc6N6PEcqc2G0mPqB7w1gzi0/hbOAIvF0rFlnNmqy0tzhZ6Jm/cCvR89csnI6pYYc0sdLbCIqNxHZqTKWVMqMa/6bQ6ycQDgrHVnNwi2eGqZEW+k0jch6DEdhHsXuHUWG3HTas7sjaLRjrCMbM8aPIim3E+N6Y2m0wvRPyZunsKUaLfACMPsOM4gycYWWaUWaLYt2WrreTt17kByVujiAsvx/Y8ZyG1v1Xb4HaUyW+CJ7V1Dk7dA6vYqNMDRwRxouM52e3BpPjUizZ+a7h3rfIGjgqNQayriRYfZk8mcRY0DaRKsZI/FwG63qWrpNSME6AtLxJDhEynIf1zwRMyDST1BaEQcdasEOK6Ef8Ajm6yuDysW0sogshrmNb0ltgJdniDY4HzZ0SV6Mvi/vXOyuuyqBmvNjgPNObeQDJGrUtQai7CSVE5u0qbqIcGCC50SBNhzbhMTExrXYawC4cAPguByty26kwZoBdY0SbLrTE3Ksk5WfUYC7zXEGQ3SLLESf8A0PqNnpW1R4PxUXnBXdpdxUXPkRwzRh5NpfgqdnzGXz9ELVmnEBK5OD+hpRHoMxwzBoErTSyB+ka4aY6ymSdslFghp3KszXbt33XLZR5Eky9zgNVi35Pydk9Meg5x0vLb94JVgzSgzhZwstM2bU1jXG4HXFvYvReV0hdSpjdPsQO5U0QBdY0e1OBteM41Dk6o63NP8Vm/FbafI7QZe/gZ6xeVoqZeXWWnbb1XIendo6gFpKKNKCRsyRrKf5MG6Jc6YOkAC/emisQSZAJ0ADrhcw1ziRxlB036yckbo7R5WdEFxMaTfwvSjl502aMFyulGtUco1cSmyOs3lKMSdt3tVVOU7LYGuY7VxjloNkcAkdC2ZFNs62tnsVsjRzh5T6XJn02vDs7NENIJ9ME2NnQujQrHMaA4wGtAmbgAAsFJz8BGyfYnNY7ExtMfFOwNWcTeZS3DwSo1uudgJTC3Ud9isRsWSgNTxYE0xq7VG0gfACMSszZzj/tTMJ0cR7VoNIE2tjaZQVKECYA2LSSCxHRnT19ygyYa0bttm6UTAJ7/AIpIQ+lGHCSULKYJjStDqhBGuzRqS6TZJstizuUQTmRN5AsvhVnECbhcI+OKJ1PGw2jhtQvaDIIiPie5ZEgykC/xwScpykfN2TjZfZKupVZmyGmR9FuceAtXCq8tNzjm0qki30bRumQucrfozLRte+bwSDgbZ8aErMAjNAHnCyR2blKeWucBLSBeJvHAonUzZBAggwdhGjWuNM5ezLytkRqtaAS0hwjfYbJ1TuT6dFrGBokBo2k2yXEgYkk2aU2q10s2nqa4o6jTZMa4Mey1ZbdJC26oGm9sCXOn+L2qKNcIw61EWjgbOSKh8nowAPwVPCPmNWk1D9Lh8Fy+TKp6ClA/N0/sBas5y9UrtnsjVD3RiZ8a0AISamfHmxP611+gWpHkdR3pVT/DIHaFKPbG0bs7Q3tKp1eMQOAWRvJAJ857ztctA5NpD5gOt1pTiitgHL2/TB2GexU2vnei17tggbbVraQ0ea1o2QqOUEaeKUkQunTcfmFusxHUZTG5KfpDcFQqGbUzp96SoHyDS52GlEMiboO8gKxVMYdR9qF1Y9Sgoc2iBdHWU2nTGPUAswr+BYR1KhlOs8VDTNgpiYgnaYSi2DdGtRlbQSmh1l4SAplUE+kTquO7ApwpCJHXfwSHUGk2C3arGUuFhB8a+CSDqa0o1CLkT6w8fG9LjxgogxlB1eOxTOQPp7kvOhPsC69otG8GHfFY2g3B07fatZbM6FkqUjgIWkDCNYxcNNlv+kVPK5sNkeAs3SuBghGHA3i246eITQWbaFXCzFFbjEiJxswI2LIyiCbDG02cVrzCBaCRpbbHC9c5I0mKzYNth6v9X8UVfJs5s4iY7vGlHTMjSPGGCGo2yzG+/dBC5SVj7OU5sQHt2WHDEFC6jmxm9cxZ7V1coqBwh0RcCQbxrNx1hc4NIJzZk7g6Lomw7VxcGjnKPRQfL2g3w42H9kWab7k80zNojG2yyOG+Vzqtao23ozIlsTF5nfcEOSco5xMua0/Rgt/mWsbM/s6raoxv8a1Fj6c6CdfSBUs4nLQ7kqsBQpfu6f2AtYdIxXM5Myj8DTsP5Ng1mGDRgtTaxmwxqm5eiT2z0pqkPJ0FAdvjil5SSADnNvuJl3bAF2tKGUbDv4LOSNWjZTbtRkLD0jhbsuw3E9aNr3G53Z7E2VmmzXGz4qjXAxx61hflTpI9Lsvv61bXCLQ3xuCzkiyNgyvZuQmqMYO9Z2vZ6Nx326p60MiYjrK1Y2jU106FAw/6CSA06Z1H4WpoaD842bFWhtBTAvQvqn4wiOSvwcI39qjqbheAo0XSy4jWtDMrBFw3WFZHRjA8aVGkeCtBR0RWGsbu5EK4OMrmVHxcYx8QrpZQcbdsdSrCjplovjqQTbJu0x2rNTygRiNicysdIO5SZUOMFZ6tPNNnwTC/QI0gH2JT6h02aO5aTMtUA2tgbCicNKS+sEVOqnZmwX0/Hckmn/r4rUTKU9mqFJk0Kg4dabTyojFKzSrBH++9a0ZNbXAmZg8OtXUpuvJMaW2cSFlgi4+NqNmUEauzghobCzGi4STpN+8ysNTKntmadl0yTjIkgQOC6BeCLrcNCy+R1nWuqAN/4xbszjcsV2NiP/KyLTr84iYFsZ1x3LNUy1lUCKQecZbZqh8rYeQqZ0zpLjM9iy1eTn0zLDOqYBm+z0TwVSMuxTeSakWMDRoziY3gKJlLLqjRGbdN4dN+1RGJw2VyUyaVMecfwbJsGaPNBv3LTXpsbfuBi3gDKTyaYoUwLixl8AE5onwU84GJ2EDt2rzTe2ehLRGkC7sjqS3A4GN/fcnOrgXAGNdmmEDahkHN2RJ6gs2IrOdpPVGpTPM3jfC2mqTbAG4BGx9vnZowkgHYIjanI0omJ9c5oBZZpF3VcpOAkCzXH1k91LRmjWBCexlvnNOdYc6Sf5VZMsWYs+y0GN3sRMBN7dlm7G5dPorDmtiBeQIN8my74JbxmmXAkHWb5ExNxvv0LWTFQoxmiRb2hU5jr4K21SywAWG2yzHAg2pda6wSMbDOvBVjiZqOUOumNty0ivZDgSIsIs+HUslQhozpMWfNzonrhFntPouGkzYN0TC2A5taMOxU8tIFnEH2JFYmLBDovIkAa4MlMYywHODjGiP9YJTYJsg0g+bGbfOtNAmdWi8bVlDt04kYoy5wNtoWk7NJhZ0YgarupOp1jiN6yCuHHVrwOtaBV3bPjekTTTqjTulG04WkeNOpZm1IuEziQE+n26fG1FiAaM2f7We7vW99KZxSKuq+bx7VpTZhxKZlFlo3pvWs72kG2yd48bVM4tWvfoztDnNGCRUolNbVBsNnYrLd6Nr2QmmLbZjEDRqvhaTksiWS4XQRDp0aDuO5Bm8fGCJjc03kYTjwxG1W/gtfIh1ONM9akuBkG3rXWpV2OAFRs4Z1sDcLQOI/VTKvI4IzmEPG6dgIsOwwdSOStSDG9o5tPOcLWzsHgI8yyLtSc4FvmkRGF3UUJW0jDYLcmsx6u5UnMBjx3q1rE55HnOSTFGnIJ/Bs+w0q6vKIw8510C3dYsHJ9VwpU82ZzG/ZHBa2ZQALRGHnWb40rxSX8mdk9I1068gS0DjZiLNyORF0Gfm+J0LC8nAgDC2P5ijyd+LrBxN2n2rNGrOhmZrQSRJwmXdtqYyqAYEE6o7rVzjlwJIaNs24T6SJjc2SbN1gum0bOtDN5L4NxFs5nXhjAlNiwkZwgXAizQbccLFgZlANgLrbL9uGHwTzTggPLbMLc7R6N04whWaUrBq0y+5+bEGy87hhgoMjJEkkkaZI3J7ssaYsMC+cY7DrTmZSBddjNw0W9S0NJic0i18wBoti+wHR1QsFXKRMAwHXYEwddy6Zrk+axxgiwDTjbd/tDV9EiZwIsJbBttFykDic9sk+kSLCQXTst8Xoy7TG+bLNSzOqG6m3PcImXtkbTpV9KYnzYgWTERfGtdc0jndDAWgiCZuE7pvwsVVK0Wht9+kY3rI2tgGmNIiBhbGpNpVJPpWwbBtWk7FM0Oc3NBa22BJsFu3Qo9mOaZkWg5ws04ygdQGlpvNkizRfffxUrUg4AWiLTm2ajP0h1pESQWk5rZ1ibrNVhCV0kmTdcBI8AiQtpYNMnUTncQkVcnIHnGzCbZB1oXszTCyXKM0gHTHwtNq3dLYCLvE4xiudQpMEZxGdjFgIsuvixHIFziMNR0jXsQ2rGzoMyjXB04cAn9OMRK5D6pIIkTcd4TaOWlo86Y0DxatezSZ0oBuO4pNZhgxPsSxV0Rqi8eL02nXOEb7j4hXodMz0jNh61sp04GrxikPpAm0Qer4hGahbYfG/vXTK/Zzca9D82PgjzZwS6ddPDZtCTDQkiEyhXLTIJB8cRqKIhLLU3emZar0dKnyk14zarQdYw3Xt/hMfqq6vJUjOpOBbrI4Z1g3OzTqXNaIvTKWUFplpLTq7PgVz463B0az/ALbGmg4WFrgRpBVLdR5ZcGgQ3cXN/la4Abgotf5OjlhDtnx3J+dGY1reinNAHpxcI0arkTudYN9G0/rx7FFF7OCDvRyzYyjzyzbehk63nuU+7HTRs/b+CiiPx/H0D8kifdjopO2F4P8A1ShztMzmH69vGFFEcHj6FeSQdHnfmkEUfOFgIeZ7L9ac3n24GymYt+cCbRHpZshRRT8Hj6Lkl2ah8o5iPJ2SMc4b7M1Jfz9kQcnH/wCh67LVaiODx9DzT7JR5+hogZPAtiKhsnG0Xq/vgn9AIv8ASEzpnNvtVqK4PH0HPPsTV58E3Ui3Y8e7cs7eeBmTTJ2vw4KKLX4/j6J+ST+TQznzH5gfwvj2WoDz1JvoiMPPtF2pRRPBDoeSXYL+eM3USMfT/wAUbOe8fmZ/jw0eioop+GHRckuyq3PYmMyjmXei++7GLETefJiDRk6c+/gFFE/jw6B+SSEP52NJJ6E23jpPN4BqZT56RfQEWXPj2KKI/H8fRckgvu2/4Y1h8HjCj+e1kCjGx/8Aioorgh0PLLspvPbTRm6fPvjTZfrTPu8P6H+ez7KiieCHRcsuxzflDIs6Cz9v/FDU5/z+Y/qf4qKLPDDouWfYpnPog2UY0jPv6rCtDPlGI/Mfz/4qKJ449BySY775mnJ/6n+KE/KT/wDX/qf4qKK44lnIE/KQf0H9T/FT745/Qf1P8VFFYRLNjWfKOY/9f+p/iooonBGcmf/Z"/>
          <p:cNvSpPr>
            <a:spLocks noChangeAspect="1" noChangeArrowheads="1"/>
          </p:cNvSpPr>
          <p:nvPr/>
        </p:nvSpPr>
        <p:spPr bwMode="auto">
          <a:xfrm>
            <a:off x="152400" y="-690563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6928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40457" y="4797152"/>
            <a:ext cx="4104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60093"/>
                </a:solidFill>
              </a:rPr>
              <a:t>Anticipating a successful future</a:t>
            </a:r>
            <a:endParaRPr lang="en-GB" dirty="0">
              <a:solidFill>
                <a:srgbClr val="D6009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457" y="5373216"/>
            <a:ext cx="3843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New Board starting January</a:t>
            </a:r>
          </a:p>
          <a:p>
            <a:r>
              <a:rPr lang="en-GB" dirty="0" smtClean="0"/>
              <a:t>Previous members re-elected</a:t>
            </a:r>
          </a:p>
          <a:p>
            <a:r>
              <a:rPr lang="en-GB" dirty="0" smtClean="0"/>
              <a:t>Four new members replacing 3 retiring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91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in More Detail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1920" y="1562075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Technical</a:t>
            </a:r>
          </a:p>
          <a:p>
            <a:pPr lvl="1"/>
            <a:r>
              <a:rPr lang="en-GB" dirty="0" smtClean="0"/>
              <a:t>Move to architecture</a:t>
            </a:r>
          </a:p>
          <a:p>
            <a:pPr lvl="2"/>
            <a:r>
              <a:rPr lang="en-GB" dirty="0" smtClean="0"/>
              <a:t>Data model</a:t>
            </a:r>
          </a:p>
          <a:p>
            <a:pPr lvl="2"/>
            <a:r>
              <a:rPr lang="en-GB" dirty="0" smtClean="0"/>
              <a:t>Service (processing) model</a:t>
            </a:r>
          </a:p>
          <a:p>
            <a:pPr lvl="2"/>
            <a:r>
              <a:rPr lang="en-GB" dirty="0" smtClean="0"/>
              <a:t>Resource model</a:t>
            </a:r>
          </a:p>
          <a:p>
            <a:pPr lvl="2"/>
            <a:r>
              <a:rPr lang="en-GB" dirty="0" smtClean="0"/>
              <a:t>User model</a:t>
            </a:r>
          </a:p>
          <a:p>
            <a:pPr lvl="1"/>
            <a:r>
              <a:rPr lang="en-GB" dirty="0" smtClean="0"/>
              <a:t>Deployable in a virtualised environment</a:t>
            </a:r>
          </a:p>
          <a:p>
            <a:pPr lvl="2"/>
            <a:r>
              <a:rPr lang="en-GB" dirty="0" smtClean="0"/>
              <a:t>(GRIDs, CLOUDs)</a:t>
            </a:r>
          </a:p>
          <a:p>
            <a:pPr lvl="1"/>
            <a:r>
              <a:rPr lang="en-GB" dirty="0" smtClean="0"/>
              <a:t>With mobile personal interaction</a:t>
            </a:r>
          </a:p>
          <a:p>
            <a:pPr lvl="2"/>
            <a:r>
              <a:rPr lang="en-GB" dirty="0" smtClean="0"/>
              <a:t>CRISBOT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(see CRIS2012 paper)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1628800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Non-Technical</a:t>
            </a:r>
          </a:p>
          <a:p>
            <a:pPr lvl="1"/>
            <a:r>
              <a:rPr lang="en-GB" dirty="0" smtClean="0"/>
              <a:t>More outreach</a:t>
            </a:r>
          </a:p>
          <a:p>
            <a:pPr lvl="2"/>
            <a:r>
              <a:rPr lang="en-GB" dirty="0" smtClean="0"/>
              <a:t>Website, newsflashes, member meetings, conferences</a:t>
            </a:r>
          </a:p>
          <a:p>
            <a:pPr lvl="1"/>
            <a:r>
              <a:rPr lang="en-GB" dirty="0" smtClean="0"/>
              <a:t>More directed communications</a:t>
            </a:r>
          </a:p>
          <a:p>
            <a:pPr lvl="2"/>
            <a:r>
              <a:rPr lang="en-GB" dirty="0" smtClean="0"/>
              <a:t>Funders, institutions</a:t>
            </a:r>
          </a:p>
          <a:p>
            <a:pPr lvl="1"/>
            <a:r>
              <a:rPr lang="en-GB" dirty="0" smtClean="0"/>
              <a:t>More strategic partnerships</a:t>
            </a:r>
          </a:p>
          <a:p>
            <a:pPr lvl="2"/>
            <a:r>
              <a:rPr lang="en-GB" dirty="0" smtClean="0"/>
              <a:t>Build international consensus</a:t>
            </a:r>
          </a:p>
          <a:p>
            <a:pPr lvl="2"/>
            <a:r>
              <a:rPr lang="en-GB" dirty="0" smtClean="0"/>
              <a:t>Set agenda</a:t>
            </a:r>
          </a:p>
          <a:p>
            <a:pPr lvl="1"/>
            <a:r>
              <a:rPr lang="en-GB" dirty="0" smtClean="0"/>
              <a:t>Closer liaison with commercial world</a:t>
            </a:r>
          </a:p>
          <a:p>
            <a:pPr lvl="2"/>
            <a:r>
              <a:rPr lang="en-GB" dirty="0" smtClean="0"/>
              <a:t>Products to meet requirements</a:t>
            </a:r>
            <a:endParaRPr lang="en-GB" dirty="0"/>
          </a:p>
        </p:txBody>
      </p:sp>
      <p:pic>
        <p:nvPicPr>
          <p:cNvPr id="5122" name="Picture 2" descr="https://encrypted-tbn0.gstatic.com/images?q=tbn:ANd9GcSezkFulUe7bk4MmSpO9HTwKFzpzIiiZpn0nWo5apXOdipPsQhEh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06" y="3272612"/>
            <a:ext cx="1552537" cy="10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encrypted-tbn2.gstatic.com/images?q=tbn:ANd9GcQwwZ78BtU5bcbh6BzfAQu8Z9RGxpjMewArKhzrCdfEuhGknN6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846" y="4483388"/>
            <a:ext cx="1552537" cy="168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2.gstatic.com/images?q=tbn:ANd9GcRPOJZylOMBmfLwpTX4tOnyJumNIgDYM1U4cUhsE4ABlkckvWm0T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622" y="2204864"/>
            <a:ext cx="1427881" cy="10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44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6660232" y="908720"/>
            <a:ext cx="2483768" cy="59492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0" y="908720"/>
            <a:ext cx="2411760" cy="59492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2411760" y="908720"/>
            <a:ext cx="4248472" cy="59492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dirty="0" smtClean="0"/>
              <a:t>The Plan: Architecture</a:t>
            </a:r>
            <a:endParaRPr lang="en-GB" dirty="0"/>
          </a:p>
        </p:txBody>
      </p:sp>
      <p:sp>
        <p:nvSpPr>
          <p:cNvPr id="10244" name="AutoShape 4" descr="data:image/jpeg;base64,/9j/4AAQSkZJRgABAQAAAQABAAD/2wCEAAkGBhQSERQUExQVFBUWFRgXFRcWFxUVGhcaFRQXFxcYFxUYHCYfGBkjGRYVHy8gJCgpLCwsFx4xNTAqNSYrLCkBCQoKDgwOGg8PGiwkHyQsKiw0KiwsLCwsLCwpLCksLCwuLCwsKiksLSwsLCwsLCkpLCwsLCwpLCwsKSwsLCwsLP/AABEIAMIBAwMBIgACEQEDEQH/xAAcAAACAgMBAQAAAAAAAAAAAAAABQQGAQMHAgj/xABBEAACAQIEAwUEBwcDBAMBAAABAhEAAwQSITEFQVEGEyJhcTKBkaEHI0JSscHRFBVicoLh8DOSshZTovEkQ9Jz/8QAGwEAAQUBAQAAAAAAAAAAAAAAAAECAwQFBgf/xAA0EQABAwMCBAMHAwUBAQAAAAABAAIDBBEhEjEFE0FRIoGRMmFxobHB0RRS4SMzQkPw8Qb/2gAMAwEAAhEDEQA/AO237wRSzGAAST0A1JqOnFbRKjOJZioBkEsBJEESDGuteuIYU3LToDBZGWemZSJ+dLsR2flsyuVIgr9rxhgxZi0kzktjQjRYpWgdU03GymLxm0RIfmo2b7ZhYESQSCAdqyeM2ozZjl65HjeN8sb0vs9n3RVAcGDaJzZjHdPmhTOinpyJrZa4IwstbldYhhmOz5tVOg91Os3ui5U796W5ILAFQpIMggOcqyDqJNb7l8KQCYzGB5mCYHuB+FJsV2fdmZxc8TMS0jQrmQqNNZAtoJk89pqdisNcfuyMgZHzc4PgdY6/a+VJZvdFyvb8WtAkFwMszvHhEsJ2JA3A1oXi1omA0nXQK8iImREj2l36il2J4A72zbzKFm4y6Gc1wOIOuwNxjO5gUWuAsLmeVOreGbgAzd3s0yfYO/Wls3ui5T0Gs15AopicvVFRcVj0tiXcL6n8qQcQ7fWLfs+I9ScoqGSeOP2ionSsZuVaZrzNc7s9vr15nym2ttQJKgzJmBLelQrvbEOY7129DFU38QjGACVXdWMGwK6jmqNi+I2rQzXbiWx1dlUfM1QbPECPEruOhDfrVb472VtYq6125evZj1YMB6A7Dyoi4lEfbx80MrYz7dwumv26wAMHFWv90/MVE4txhsQi/u/FWS8lWGa02jKQrnMCfA2UlR7QkaGK4H2v7LNhcrK5uWnMBogg75WA01GxHnXngXZglVu3Xa2p1RU0YjrmPsjppWvA1tR/aytOFrZ/7eV3a/Y4n4GR18YDOjdx9USxBQMLfjhbitPPuGH2xEi3h+IDEQbmewGPiiwGIEOPB3ek+K0dRybSua2O05sWwlu/cQcmZ3ua/wARY/hFe8J2wxrXVQXmzT1lSNyR1EVbNC4dQrRoHD/IK34/hmO/ab1+xadCwYoC9jc4VQBreKt9co8JUDVmDTAMy+nEDeIKXGsrctFCDhA0KfGTDLyMxHtKBqszEw30iuFIZUuMOhyT+OtM8J9IKGO8tPb94b9KidRzN6KF1HK3ooCYPiF04bvrbZrd0Ozn9nKgNhGW4pS3eXOBfIgdADrArzw7DcTtWbdtFKhbCiP/AI7sbhZu8LO10wRow9pSNDB1FtwfaCxc9m4s9CYPwNTwwqqWlu4VYtLdwqFbwWPKsXt3AbijvlVsLDucHkOWbhyr3o1ylT4gesSLDcTXuUyOUUgXGJwmdkKWwftkZgxuweeVZBmruBWaRIufYizxS5ZCXLbk+BiVOEVi6iwxXR4FsOL+ohvYExJrfgOA4q0bl9O8VzfujuZs+Ky95mDS1xlLqpTLqmUBhB53qihCorXeKFW8N1WKWgoAwDAOQvfPq+qgkwvPKdRmGX1atcQRj3SNbttcuucww91iWyFQV78BVPjPhOjbiIq8UUIVVtXccVsBkdSCe/YHDMSZBTQkLkjMGygN7OWdTUC83FskgNngmAMGfH3O2rR3XfBQp9vLmza5TV5iiKEJDwzF4oW4u2XZg9yCThwSneN3ZIS4Fnu8kxzmin0VihCzFEUTWZoQsRRFZmsUIQagPxPIYuKUE6Nup6S32T61PryUmmuBOyUEdUK0iRqOVeqXtwsrrZbJ/CdUP9P2fURWG4v3f+sptxz9pD6MNj5GKZr0+3j6J2nspmIxKopZiABuTVS4r2puOctrwL94+0fTpUDjvahbksxi2uw6nl6t5VVsJ2kzvcMQFTMB/UB+dZFVWOkxFt37rHnqHPwzZT+LcPuOJ724SegSf9zsKSp2aUmbjN7rkn3wgA+NacV2juP7IrXb4fiboknu16scs+g3NUmhwzeyq2cOtk9w4sWUKDxCZOc5tYjbajLaveEBUb7LKoBB9248jVevdnFA8eIM+SmP+Va8JwZ1cNavhip2aUJ9J0Pxo0tOdSNI3urRxVu7CqDtofWlxW440eDykeE+sais9qcPcuZQCqZlDFmOi8m23MjYVq4ffCKF7wvG7MBr6AagepNRlgAv1TNNhdaCCyPaxSSAyHLOhgzIbmInX1pbxbiWZ9NtgB+Aqx8bQvhyyjxWxIj7StAPw0PxqmO62RLnPcPT2VHQdT512XBHNFOS3qc+5dXwhzRASD1z7lsVuoBB3BEg+6ppxIw9kleYKrO6TqwB6bfOleCxq3GgnL0nb39Kk8dw47rIzZSCGAGpIg7coIO9bgd4SQtYO8JLUmt9qWnUVOtdqj1NLbHDLB3N34p/+K3/ALkscnuD1CH9KpNfPuCPVVGvn7j1TT/qmQFcEqTEg6jSnXBe0mIskGxiny/cu/WJ6HmPUVTr3BUIhb3OfEn6Gi1gr9r2YdR9xpP+0wak1vOJG3Ck1vOJG3C732W+kq3iHFi+BYvn2QTKXfO2/P0OtXQGvl6zxC3dAW5OjSIOVlI5q3I11vsz9Jiwlu9JAAXvJljGkuOZPUVVkpb+KLI7KrJTavFFkLo9FaMLjUuKGtsGU8wZrfVE4wVRIsiis0UIRFEUUUIRFFFFCFiis1iKEIooiiKEIoorzduBQSdgJNBwha8Vi1trmcwP82qk9r+19nuShB1IO4BMa8qi9pb733zS5APhtiAD0zGqbi+BXHuF8SQtsakBhJ/hEHSetYs9WZCWDDfqsyWpLiWjAXnCtcxpMoFtAmLklcp6DfOfKPeKbcL4Nh7I2Nxohi2sjn4BpHupI/FL17wYa3FtNJEKi+WYkCttnhN8gnMhYchcEz5f+6ouBGBgdlGZdWH7fP8AnzW7inbFLZKWlUAaaKo+AFQP3jcbxXCQPuzqek/dHzrdhLyWZbGAK7llVihBKrE5mXnJ9qJ03pHxwBfHauLdtE7qwLKTycb++KkYwOOm3mrZoRyxIxwcOvceSmX8bqT+FbcHjA36f2qsJxeNhTEP4e8GksfyqZ0NhlVXRW3VufAi/aZd2XxJ1ldYHqJFVZeLi3cKnblU/g/GSrAzGtSO0HY7v74uW2W3bYZ7hOyE75QN5M6etRRhrCWv2UbAGnS5MeE8UVlKnVGBBHkRBiqV2hwLWrjKTPMNyZTqG/t1Bp9YwtuzC23ZgNy0a+gGwr1xfBd7YLc7YkfyyMw9Ofxq7w+fky6P8XfVXKKblv09HKjWrkGn+b9osFd7loFl/iTdl9R7Q9D1pZb4WQJbc7L0HU+db+H3DbuKRyI/Gupj1N8Luq6CPUMO6pWlxs+VAWJ5ASfhTa1w/SbrR/CsE+87CtvHMQuGLraULmYnTchvEJPSCNKT4fHlm1pvhjdpcbn5Jvhjdpcbn5Ke1xVMDSpWEYsYG9KuKnLc/pX5ia1W8XrSiXS6ycJdLk74hwcMwcXVtufaUyQehldj1qH+13LDAONeRGoYdQedRjiaZ4W6HXKd/sk8m5fpTwQ5124KeC1xu3BTzAdtb+CuJiLZJtXIF22dsw8uUjn1BruvZ3tBaxlhb1oyG3HNSN1PnXzzwDFq+a1cVW19lhOx/I1b+w/Exg8R4PBbcgXbc+E9HXow+YompzM3mNSS05lbzGrtYNZrxbaRXuspZaKKKKEIooooQiiisUIQaKKKEIpbx65Fk6xqJ9NzWntR2iTB2DcbUk5UXbM2/wAANTXBOL9t7uLxiPeuEWlfKVXQZWkEKPMHf1q9DwyaqgkkbgAHzNtgopT4SF0psSCA3IgEeh1H5VXePFrxW2ugO/8ACN2b4VPwuM720jgQGBIA2AzEAfAVFx99VQkb7TXBaiHrBDjqSjH44IBbt6IogD8z1nc0u/exTxTtUHG4rxUqxt8uQq/pPlWjHDfdXWRA7pnxftCcQgtkZvEMo5hjpp69Kkf9P4fCgftR7y7H+mpyqnkzDUnyBHvqH2TwRGJDupAsq10yOaiF/wDIr8KVcTxrXLjMxmTPxqcMzoabBS6c6WmwVlsXsBc0NhUnmrOPxavPFsKtu0Bb1Qar6HkfOqsbLAA8uo/A+dbLfEXClSZU8jRyDcEG6TlG9wVNwOJ1GtXTi/EMuG0O6J+LVzi1dginfEuPB8Olse1z8gJj8aZNDqc3CSWPUQtmGxk1Z8Fi8uHusPuQPVvD+dc/sYgg09/e0WMo+0Z/27fM/Kpo4NUzR0v9MqWOHVK0dLqDxbFGcoPrUbh8lwPOtV18xpnwi0JnoJ+GtdQDzJF0Tf6kix2h4RdvXiyLKBVBYkAAgQdSfIVBtcKVNWuJPlJ/KpfHOMn2FOg38zzNKrdvNqxgU2Xl8wkC5TZeXzCRkrbxLBO0upFxYE5TqABGqnWPOlllCTAphw+8UbQ7HSn13DojLiLahc4IMbK43K9JBB+NR8oSHUPNRiISHUPNQV4T3azc9o7LuR5t0PlXi00UvxGOYuZNb7V6aeJG3s1OD23s1e+JW3S+txJ8QDTGk7NrtuDTtuLGATuOdbLePKWECmNW/wCX/uhwl5Ycax7S+Fv0Pvq2xpaTpdvmyttZpvpO66d9GnbXvYsOZ0+rPSPs+nSujivmbg/eYLEI6sWUMCrbbHY9DX0lw/Fi7bR12ZQw94rOqmEEOta+/wAVn1LLEOtbv8VJorArNVFURRRRQhFYrNYoQisMdOlZqq/SfxY4fhmIdTDFQgP/APQhdPcTUkUZlkbGOpA9ULlv0ofSCmKu93a1tWsyh/vs2jED7ojTrXO7+BZiBIVQoYsdvEJEdT5VD7yZY7DQVJxWMNxUJP2YI6FdNvSK9AiEDYf08fs28z7/ADUJzurovbBRhLVuzIyrBneQdZjzmpOLxZFpAd8uY+ra/hFVrsqbOWLqBgbkSZESBzHKfzpjxq65vMsazty91ebVPBpBMdAFrk7rJkdG2TSkuNxXi9CP71ux9k23j0IPUESD8Klr2dHtXLgUdB4j8P71L4haR7NuJPdr3cneBJWY8jHup54bOLWA9U79XFiyiYXtFls3EMyyZQfKQfypC1T3wi8iajvhvOmNoHx5AU7Jo74U3hjEqQNeoOxHQ/rU5+zourmt6HmtSexHD1e6ytr4C3vFXe1wtLcGCAxiRELHNiSPlJ8qypzLHLoa03UMlQGu8K5Pd4Y6mI1qXhOzN65auXABltxvuZPKukYjgth2k3bY99bsffTC4eLVpsQp/wBTuyPCp0JI3JjaBHU04PqHDDD6IFXfAtdcfuW2QwQRUe7iGmP81ro2M4AmIQXLBFxDzXl5Ecj5GkmK7Pd0puFTIOkjr+lWKWoa+QNOCcK9TzNc8NOCVU2ulWg084bjAFczsv40hxWrGaLF0iR1EVtRycty1I5Cxy9XrmZiepqZjkyW0HUT8TA/CteBwRZwPOtnH7wNxgNlOUf0iPyPxpQCGFxSgWYXFR8FigrAkSAQSOo5j/OtXTinCxYUiS2Huwbb7lCRKz5wT6iufCrngO1L38KMGFAfusqsYbvCpkIARoSggHfMB1qk+aWJ7XsyNiPd38lLSyNsQ7y/Cr+O4SwJKlXHVWHzU6itGDflXgux6+e9e8Kus1auC67VBjVcCyaW7hiOVb8JitYqLw/ELn8Xs7UzxK2rbAEjXURrIOxq9HkXursdyL3UvGP/APHY9GUj3mPw/Cux/RZxXvsCBOttivuOo/E1yO7aF+xlQEMpzgffgEEeoGorqH0RcGuWMK7XAV7xgVB00A3jzmlrPYz7ktZ7Hor8KzWBWayFkoooooQsUUUUIRXC/p17Wl7v7EoIW1D3D952QFQPIK3xNd0r5o+ldRc4viZMKCmY+lpB8dK2eCxB85NrkA2+OB9012ypMfVL5lj+A/KizhyLeYkanQc9BvW/EoAFA0GvnuTvXhzpXVijDXAuOWttjvZR3WeHYnUoeZke6rhgnOITQ/XWxBHN0GxHUjY+6qAJDAjlXQuFLbw9pb7GbjCbYH2QebfxeVc2wO5jidllcRYANXU/VKcTdadTUjhmOElW2O/+dalYi+MTba4FCuhg5dMytsSOsiKROMppjiWHUDcKo1oe3QRYpjxbAG2ZGqnUEcwdqVl6e8M4ipXu7mqcjGqE/ip5j4VH4lwBkMrqp1BGoI8jSPZq8TEsb9B0P9e6hYDiT2XDoYIpjjO1F66PG5J+Eeg2FJmtEGCK9nCmJjSow5w2Uro43G5C9vjWP2jXuxxO6hlXYehIqJFb7InQ0gLu6UtaOic8O7UlWm5bV53ZS1p/XPbIk+s06Wwt4l7F+6wPtYe85YMOiOdmHKfjVIZY0phwfGlHGtMEMTn3cM9+qY4vj8cRsQtuM4XYctkuZGGhS4CjA9DpHzrOA7JEknMhjo6k/AGmmM7VO3OeU+lKrnEsxkhZ65RNTclgN3EHystCLi8hN5Ih6pjhuAMjZsug/wAFVniPDmzGd5pwONNO/wCNNLGIt347wa/e5/3qV8UcrbNK0W8VgkAbI0t9+4/PyVITAEmmlrCrZgn2xBAn2ejE8utOOIIlpQygqxn2okAEiYHWJ99VTE4gsTHPcnnVGSNsONytEtZELjN0x7QXu9VLyey5K3ANAlwasABsGBDD1bpURrEWSR1A+P8A6rbwW4oLW7hi3dhWP3GB8FwfysfgWFM8Dgi3eWHEOpMDzTX4EbHzFVacanGM72x8ENbzDq6n6pBZUiKbYqznwub7Vplg/wALmCPjB+Ne04WXgCmHE8J3dtbC6sSHueUDwL66z8KuMhIabp7ISGm6OyDt9o7frAr6L4Hie8sW3O5UT6jQ/hXEOzXZu4+REUlmIO2igcyeX9q7rw3CC1aVB9kAfr86Srs2Njb5TaoBsbW9VJFZrFZrNWciiiihCxRWaxQhBr5i+lFh+88VBmbsn3KBHug/Gvp2vlDt8xXH4mTJ75/+RroeAkMfI89G/cJj0gxjGBW/DYqbRLgEzCwIMAayRvyrF+wXTMgJEFvQLEz6SPiK031hQvQfPn863JXvFS6VjvCGD4EnZM6ITEhmAC/PpUzA40klGO5JHrzpXgjDk9Af0/Osk66bisszyVFPqeclxSSRhwsVauDY3u7sN7DDK3oefuMH3V74tgSrkfPr0il2HfvEnmN/WmuDxpKhLmq7A819/MeVUm/scsSVpa7UN+oSlSRT7hXHIXI+qncefUdD+NK8Xh4YgajrUc2zTWucw4Q9rZW5ToYyyzGdIO8Gp2G4vYXwi2XB3k5aq2U1st3SAY508TuHRROpWHqfVP2v4Rj7NxfcG/A1ts2sJ94+9WqsAmpFvF6a0rZu4Homupuzj6pvxXggYd7ZbOh3jdT0Ybg0l/ZmB2qXhuL5DKyp8vz60xsccncWz6rB+VKRG/N7IvLGLWuErGBY1Eferba4tm8IVBPTSRz9Kj4jhNu57DgN90kA08wAjwFMbVEGzxZVvNW+ziCKaJ2SvTos+dasdg7VgZXcM/3U1j1OwqIRvbk4U3OjfhuVLhMTbCucrD2W6eR6ilNzgLoYyk9CNQfMGsWsR90ED40/4SxuqUInQlRJGoBI15Tt76fpZNvv3V2iqzTPDJMsJ8x/HuSWx2ddiBlOvXT8asVkraUXGXPctoFeCASp8KsSRqV0X3rVUxHGbwaRCr9xZA97e0T5zUvAcYOYNE8mU81OjL7xz9KpOcz2mDxDb7rs45IwbBP+FcfwYbKwa0fsl4Zf9wAj3iKnM1lGLQWYmZMazz03qm8T4ZleB4lIzIfvK2x9eR8wasfYrsTiMWwAzJZBGZzsOoXqfKp4qq41OGO6cJi0nWuo/RzcLpceITwqvqJmPiKuoqHwrhiWLSWrYhVEDqepPmamisqZ/MeXLImeJHlwRRRRUSiRRRRQhFYrNFCFivnP6buzbWcc10A5L/iB5ZoAces6++voykva7sxax2Gazd05o3NGA0Yf5tV6hqBBJ4/ZcLH4d/JIRdcCXgowXCrr3AS90JmEwQrOuUeR51TsSgPiUyDsfyI6057Yd7ajChmNtFUEa5Xac5fX+JtPICltwhUW2IhRqerHcz8B7q6DglPUXlbJYsd4gfds0Dy6KSpc0kBotYW8+qVKIJ9K1kmdKltarBSKSShcBpvYA3UF1P4PxNLTg3VJU6NljY+R3I3q5WeCJeGaxcV136ET1B2rm1wztTfgGLJYIehy/pVSSovJpIuO/wDKzq2mLxzGGxVvu8FRPbuovkDmPwWajPZwo/8Asf3J/eaj9w55GtF3hjctaRxPRqyWN/c9T1w+FP8A98eqMPyrYOE2D7OIt+/MPypWvBLxGlto68qwMDdX7MUzUf2fVOLW/wCMnzCcJwW0Ac1+3rsQdB66Vus9k7dyFLG3cPsnR0cdUOnwk0guW7hFbMDxO7Z0BMTOUiVnrHI+Y1qCobzGWbdp6H8jqFZpncp2p1nDqD9iNitnGezzYdgpZWzAkROw01BGnzqImDNO37WFpz21edwS0bRIGsHTlUrBcQsPAVApOhQtDT1tufC38rZT5moYbsaBOc9xt/CmnPMcTA3HY7/z9UmtXTbVjzjSog4i3On2P4VM5TmA3EFWX+ZDqPwpNdwZFXHB1hp2VFhbnUMphw+/3nhkiQdiR+dLLuCIPvg1O4RhGzgipfFnCuFiZGsdamLdUepyh5miTSzqoeDwmwq69kuz7NcWOelVvA2dRXVewvDCcryQqA6csx2Pwpz3cmIvUbQ6edsfvVSv/QzfJMNaP9bfmlGH+hW/Pie2v9RP5V2WKKwzUu7Bd0Kh1tguf4P6N7VgW+/PfIrGdMoXPHnJXNy86vtjDqihUUKo0AAAA9AKLtoMCCJBEH0NecLaKqFJLQIk8+nyqrqcSb7bpskrpB4it9ZrzNZzUXUKzRWJoBouhZooopUIooooQsVC4xcPdlR7TkIv9WhPuEn3VNNL38eIA5W1zH+Z5Vfgob41HJtbvhOZvfsqb28+jL9sIuWCocAAo8hWygAEMPZaAB51z3FfQrjgJVFJ+6HUke/SRX0JFBFbdLxmqpmCNpBA7hRloOV8z8S+ji7hQDinS2DyBzt8BoP7UgxPDrGyu5H8orqP0p4RjinkmIUieQy8vLQ1zR7G+lUKn/6GtleQSB8APvddhScIp/0zJC3USL9fsQoSYawBrm+IHyg1m0LSsCuYMDIOYafLWvN21UK6COX+fpUA4jUuN+YfQfhVpoYYxYxNt5q3jtkRobNuP65/5VvTtVbOvdoP6m/CueupnnXkEilNVUn/AGFY7YKBp8VM0+q6ee15jwWrUert+DCtZ7ZFtGs2j6d4D8yaomDxZXn+YpvZxGbeKrOrqtn+wrYg4TwmqAtA1p8/rdWE8Ztsf9Ag84uafApUm3i8LKi9NrNzJBG8DlMb0js2wNTEe4/lU/B8OtXLhbEWy40yIGyZY2BIGoPOojxipaLl3yF1U41wLhlJT+Blnnazjgd903tdm7Vx3RAc6HVSN+hUjRgfI+6l+L7O5Z0IrpnZDgmZjcIgsZ02AGkDyAgCrli+A2bo8dtT5xB+Iq5wvjRqmu50YsMahi564XDO4bJ7UT/Ir5/w9pxCuM6jYNMr/I41X028qaW+FWgJlnJ2Tw5j6Sdfd8K6piPo9sH2Sy/A0sxP0aZjo6+sEGthslOMxu0n3jHp+FE+GrdiVmoe458j+VQcNxOwoK921s9T4/iNCDWi41hm/wBSWPII5P4V0Y/RirDxuGI2MGfQtvFTuC9nMLhWGa0EubB3OdT/ACvsPQgGlPE2sGl38euPmgcHe86m4Hxz6Z+SrfZrscbkMUYL95/D8F3NdJwOCW0gRRAHzratexWfUVT5jnbstakoo6YYye6hcZwpuWWVdSSnTYOpO+h0BpPd4JcW6SgAAKhSAisPA6yIgBQzAlY13E1ZaKgDiFcLQVV7nBnfIAhtABA+q6srA5xBMlYJk6nNW23w1/C7WVa4DiGM5DJZibevrt0HSrHRS8wo0BVzh+Bu2XQFS6jOZUje4qZtGYH21dv66lY+xcL3sit9ZZVVYEABgbkz4pHtLqBTmikLyTdLpVWxnCHZgVtFLengHdEyLd0FsrNl+0izvpNS+B8PdHJuIQx+1Fsj2EHtzn3B3p9QKDISLJNPVZooopqciiiihC8sag8IEq1w73GLD+XZP/ED41njFw93lHtXCEH9Rgn3LJ91TLSAAAbAQPdUe7/gn7N+K90UUVImKm/SPwI3rIuKJa3OaNyp/T864bi7BBjaP1r6hZZ0Otc07Z/RwSTdwyyN2tiAR/L1HlVCphJOtq6zgfFI42/ppzYdD9lxq7aI6/hUO6gPIH4/jVkxuDKMVZWB5hhl+VQRw4uwCgkkwBPX3aVUbLbddBU0WoamG4SJsLIJCHTUwDpqBvm6kfGoj2ug/wDH9TXQuO8DXD4RbQGa5ccG43XKJgfwgkaVUTwefsmrEVS1wuuek4e+TxMH/eiWKrRv+AphgAwHi91SrPCjyWpKWERWZyWyR4V3JMwM2w2Ouu1K+UOwE9sH6Ic6c6R/3r5K2dmO7ey3eMgYEd2DAaADOWd9x51Z+z3Zc3XBC6bya5z2SwZ4hjEtFfq4zZRsoXUa77nfzr6R4Tw1bFtUXlueprPdwx0sly6w6/gLkq2sNZVueAQMfj16nskuKw+Iwgm0Q9vnKiV9Y3FMeD8bzovekI7bAgqCDtlJ0PxpsRXi5h1YZSAR0IEfCtSKl5J/pnw9uilMjSzSWi/cL3NQ7/FraMVdssRJIOUZpiWiBOU/Cs2OHC20ozBfuTK+4Hb3GtOK4KlxrjPrnQL/ACwGEjlMOdYq4w39pQu9y9fvu1KgsVLFQAyspOecpgjY5Tr5UJxC3c8Il538DECZjMYgTB3/ADrQ/BM7B7j5iBl0XKIyuOp1l5n+EQBRheBlTbOeSm7BcrNvozBoykkmIqQhlk3K3fsD29bLaf8AbeSv9J3X5jyrZh+IhjlYG2/3W/FTs3uqZFYyCoAy3sqTVfdV7EYi4pP1rADEd34mVRk7rN7WQx4uceVeHxmIklXm33toZhlaB9UGUHKMytnJzRplbaRFly0RU4eB0URbfqq3hcVei0124UtuBmY5ZDZCd8sIrEjQz7PKa12OK3gwZ2YICskgAFSLkErlkFgEM7Anzq0ZaMtGsdkafeq5guLXQ6LeJSSWObIoyvbJVZH3WDDedpqbjuIsty4FYT3Aa0pjxPNyAObEwulNooikLhe9ktsKsYjiThkCXiyHLmdiqgMUukqXyHL7KmIkGBpNSOA4+47/AFj6+HwlgpP1KEnuwuozFjM0/igCnaxa1kmnO69UUUVGnqFd4qitlJOhUEwcoLeyC2wJkfEV4HGrZgjOQxhPA3j39nTXQE+gnavF/g+Yv4oR2VnWNyoUaNOgORZ0O3nXi3wdlFsC5/pf6fgG2UrD+LxeExpGwNOs1Jleb/ELZuoT3koYC920lnQkaRvlVq3fv63GYZyJUSEYiXCleXPOvxrW3BMz5rjZpZWIy5Zy23SPa/j+Vezwf2xmhWe24AWMvd5IA12hAKLMCQly2DjNuWEmVKBhBkG4QFHxOvSpNzEhWVTu0hfcJPypW/Z3XMHIbMWYmWDHvVujw5oABUDTlUu/gnY22zqGQkzkJBzKV9nOCN+tFmoyvLcdtATLRrBytDZTBymPFr0r1b4ujNlUOTrIyN4YYqc3TUGod3s7mQIX8Kg5BlBjN97XxACQBpodZrOH7PZHzSh30NoELLZvqxm8HzpbMsjxXTG/hEue2it/Mob8aTcT7O4ZV8OHs53IVPAu55xHISfdT+KgWPrLpf7NuUTzb7bfgvuNV5M46lWI5Hs2JA+Kg4zsRhbqKr29hGZWZDsBMqfKkFz6HcNMi/iAPu5lPzKzV9itWKvhEZjoFBJ91N5EdtgpWcRqYQdMhA+K4J2zwFnC4lrVkHTQZmLEnbc+c1W8QyEraQ5yWliB7TnSB/Co/E0w7YHvsY5BJJWTHINt8vxqyfRJ2Kz3jeuCVt7bQTy/z0qoxo6dVyzqmWrIfI8ucdrnv9grZ2C7A3MFaa6ptm/dH2lJCpuFBnQk6n3dKd2OIYwXlV00k6KqgMADs50+dWkLWYqw+nLiCHELoKdwiZoLQfed1A/eZHtWrq+ihx/4E1kcas83Cn+IFP8AkBU6KGQHcTU2lw6/JF29lXuJ8auo10IqsqqpVoJC+HMxeDsRoPOvScRvEA6DNe7sEqIjvHXSHkmF5gU8NhTMqNd9Bry166VqPDbWv1dvXfwLrrOumutT6hbZR2N0nt8bci77MoBlImGPfPbJAnY5V06k61KwnEWbuJj6wPmgH7IkR05Ux/Y08PgXw+z4R4f5enurX+67P/at7z7C7/CkuOyLFQOG8XNx7gI0HjtaMMyBivP2jKgyNIdaiXONXQLRGVjdVWAVdUzXLaxqwDaPEmNV+FgWwoiFAgQIA0Gmg6DQfCtf7Bbgju0hjLDKupmZOmutLcdkWKTWONv3d1iFm2o0iBPeOhzQToMoJgxodaL3F7iXQhyMAQXYAjw5CxgSYYRm8xToYC3IPdpIEA5VkDXQGNBqfjWbWDRQAqKoExCgROh28qNTb7IsUjwfHmZQ7sqqCgICFpzW1eSZ8IOaBuNK84fjF1wuqoxuqpBtt7NxSymGIMj2ehKmnjcPtmJtoYEDwroOg00HlWw4dTqVE6chymPhJ+NF29kWKV8G4qbrOGEfat+FlzISVB131WZGnjFNxXhbCiIUCBA0Gg6DoNBpWymnJuEoRRRRSJUUUUUIRFYis0UIWIorNFCFruXQoliABuSQB8TWr9vt/wDcTafaXaJnfaK08RwzMbbKA2R8xUmJlWXfqM0j0pZf4TcYXhlC94QQA4yjwW11GXUyp+VODQU0kp0ccgAOdIb2fEuusaa661g4+3BPeJAME5l0PQmfKlFjhVxLgbcA3JZWCls9xWkgiBoIIHTzqLh+BXVKGB4cgMOJ8IujwnLoPrNj1NOEbe6LnsneOxf1ZKEEkhVIIIBeACT7wfh1rbhlS2gUMIXTUjeJM+fOljYK7DgIDmvW7gJcfY7qQdN/qz8q8Yrhl184yqM9w3JLTB7nu8pAH3gNehpgjGq90uo2tZPBdUwAQZEiCNuvp51XO398jCOgn6yU0BmMpJ95ipvC+B9zdDAyO6Ka7r4lKqv8IhvjTdrYO9NkaCLAqGaN0sTmA2JXzrwrC4lntombkAIDPpsC8TlHQ11j/pzEWFXuXOsZgvhhjAJgaEVbbOARCcqKsmTCgSepit+WqZpGu9o57jCSgY+lJcSDfpbH/qXW+IsgAuowgQXH1imOZIEj3gVMs4pXEqwYdQZrbFaVwaglgoDHcgAE+vWrIDhi+FaJB6KMeN2oBzGDsclwzoTI8OohSZGmlZTjVosFD6k5RowBOXNAJEHwkH3jrUNOzniBLDKDORM6rqrqSPH4ZzjQaQu1ej2elmOYASxUKsZZS2q8/s90pqxZndReJSzxi198aWxdO/sH7W23zrffxQQSxgSBzMk6AADUnyFJj2VOSO98RUoTl8OU2RajLP8ACrb70yxOBd1WWUOjh1IUxIBEFS0xDHnSEN6FLlH74tyBm10mVcRmMDNI8JJB3ivK8btHZido8FyTJIEDLJHhbUdK03ODO2eXWLhU3AEP2YHhJbSVVRrO01otdnGTKVuCQVJzKTqpY6eLwr4zptOvWls3ui5TjDYgOoZTIPP/ADYzW2o2AwfdqROYlmdjESXYsYHIa1JphTkUUUUiEUUUUIRRRRQhFFFFCEUUUUIRRRRQhFFFFCFg0UUUiEUUUUgQisUUU5Isis0UUICKKKKEqKKKKEIooooQiiiihCKKKKEIooooQiiiihCKKKKEIooooQiiiihCKKKKEL//2Q=="/>
          <p:cNvSpPr>
            <a:spLocks noChangeAspect="1" noChangeArrowheads="1"/>
          </p:cNvSpPr>
          <p:nvPr/>
        </p:nvSpPr>
        <p:spPr bwMode="auto">
          <a:xfrm>
            <a:off x="63500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10" descr="http://t2.gstatic.com/images?q=tbn:ANd9GcRrkVMsJ7OlJhoG69kr1Dz1Ucgs77qSjKXvT9QxSwI8zpuDqsvj2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337721"/>
            <a:ext cx="3347446" cy="252027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3" name="TextBox 12"/>
          <p:cNvSpPr txBox="1"/>
          <p:nvPr/>
        </p:nvSpPr>
        <p:spPr>
          <a:xfrm>
            <a:off x="3491880" y="5085184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Research Information</a:t>
            </a:r>
            <a:endParaRPr lang="en-GB" sz="3200" dirty="0"/>
          </a:p>
        </p:txBody>
      </p:sp>
      <p:pic>
        <p:nvPicPr>
          <p:cNvPr id="14" name="Picture 18" descr="http://t1.gstatic.com/images?q=tbn:ANd9GcQgcbN_ZLE1bU0KHNvFzKuAas1MwxUW4d5VKUQCrU_-J-Xbth3Q7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7072"/>
            <a:ext cx="2808312" cy="2068397"/>
          </a:xfrm>
          <a:prstGeom prst="rect">
            <a:avLst/>
          </a:prstGeom>
          <a:noFill/>
        </p:spPr>
      </p:pic>
      <p:sp>
        <p:nvSpPr>
          <p:cNvPr id="26626" name="AutoShape 2" descr="data:image/jpeg;base64,/9j/4AAQSkZJRgABAQAAAQABAAD/2wBDAAkGBwgHBgkIBwgKCgkLDRYPDQwMDRsUFRAWIB0iIiAdHx8kKDQsJCYxJx8fLT0tMTU3Ojo6Iys/RD84QzQ5Ojf/2wBDAQoKCg0MDRoPDxo3JR8lNzc3Nzc3Nzc3Nzc3Nzc3Nzc3Nzc3Nzc3Nzc3Nzc3Nzc3Nzc3Nzc3Nzc3Nzc3Nzc3Nzf/wAARCACyAG0DASIAAhEBAxEB/8QAHAAAAQQDAQAAAAAAAAAAAAAABQAGBwgCAwQB/8QAShAAAQMDAgIDCgkJCAIDAAAAAQIDBAAFEQYhEjETQVEHFCJhcXKBkbGyFSMyNVJzocHRFiQmQlRVkpOUMzQ2U2R04fBEY2KCov/EABkBAQADAQEAAAAAAAAAAAAAAAABAwQCBf/EACcRAAICAgIBAwQDAQAAAAAAAAABAgMEERIhQRMxYQUiI1EkofCB/9oADAMBAAIRAxEAPwCcaVKhWpJUmNbFpgKSmY+oMsKVyStX63oAJ9FAbJV5hx3zHKy4+ObTY4lD0CuFzVENrHSqaaz1PPpQfUarPq/Urzr8izWiU+3ZmXFJxxnjlqyeN11WcrKlFRwdgCNqbsRTZ+LWhJPUSBvQFtvyut/7RD/rG/xpfldb/wBohf1jf41VltCAMBCR6K6EBPUkeqp0Rss9+V1v/aIX9Yj8aX5XW/8Az4f9Wiqzox4q2pIpobLJK1fBx4MiDnxzEVj+V0LG0iB/WIquiVDxVmCPFTQ2WOZ1MyvwgyXgTt3qoPH1Joha71b7r0iYUhK3GiA60RwuNE7gKSdx6RVX1MMuKC3GW1KH6xSCfXT00dfprtyYiPyC5LQhXwdKeJU4hSRxKaUrmptSUq2J2IHaMQST2DkV7XPAlJmwmJTaVJS8hKwlXMZGcGuigFQHU6yFRk9SUuuDfrSkY9po9Tf1Qn4xlWTtHfGPQmgKeUhtyrYhpS8YxlRwB1k+IV0fBc3f81f2JB+JXsQcEcuo7UBvhv8ASpwo+GOfjrtaUApJUMpB3HaKGCDMYZRKUw6hhXyXVNqCFf8A2xiu2OoOoBC0A9Y4uX2VJDCAVAySGZO5z/eP+K9c73KB3uh5tYUDxLe4hjrGMVraiyFoCkNqUkp4gUpUQU9vLl462LivspCnkKbSTgKWlSQfISKkgyCqzCq1JT/7G/4qzSn/AOaPXQk2hVGdIn9KrQesS0Aek4P2E0JYivvkJYbU6SCQG0qUSBz5Ci2l21s6qtKHElKu/GwUqGCDxDqNQCwemkdHZmUHPgqWN/PVRSh9j+bx9Yv3jRCoJFTd1SPzhk7/AN1f6/MpxUA1QBxNK/8AQ8Pd/CgKkwp8q3hLsN4srOQVJAzjxdlP0aG1pJbK3rpFSp5PhoclHiAO5B8H2ddRyRlpA8Z+6rLaXnpbtnH37EiOhZDpkIyVncjHox6uW9U22qtpPyY8m+VcoxWu9+/xohPVlk1BYbZFj3SRHdhLPC30CgoJIGwJwDyzit9q7nl/lxmpccwwh1IVwKePEAd98A450c7sUtEttlTGC2HhxKSnAWvhVlQG2M+Qcs1IlxsluiafsrsWBGbLqEF9xKGy5gMlXghZA3UBnntnyia7PUjyiaMG6FtfKz59iJr1ZtQ6diNGZIbEdQ6HhYd4gkHOxSQNue+/oopb9F6s1HbI0wOx1xnQHWUyZSgrBGyscJxkePlTm7pEGCnuX266ItzMOZI72cdShJTwFQyob8hknauuySp7ehLZHhvFEpcNpbZIUAEBI2KgDjO+O2outlVU563rX+/4WzcHbGEOk/2MO/aJvmn4Cp1xREMdCkpUWHSsp4iACQUjbJA9NdFi0DqC92tFzhohNxXM8CpL5bJAOM44Ttkc+unX3QX5jmg1JlqSpxC2Q6oHOcOI29FDFKkytB6bZCDIgskqlRwTwuc+HiHWAd/VXdE3ZVGbWtlbepSj76ev6OWZo/Vmm7c5dy/FRHjoJU5DlFSkIJGT8kbZxnehul33JGq7O6+tTji5qCpSjkk8Qo+yl2Fo/VbEfpUWt2P+atrTw+FjwiE9QO3qzTZ0cf0nsn+9R7RVrWiU9lkLEc25Pnr940QodYfm1Pnr940Rrk6FTf1QfjGU/wCnfPuU4Kb2qUnpmV58HvZ8EY6/AP3UBUJWehR5T91Oa3asm9GUTp7iCkJ4FpYQvI6856+W9NhX9ijyn7qnSDp7SHQpTJtsdTiUgK2xvjyVXYovSktnFlNdq/Ik9fsh29XiZdXQmQ+XWW1K6IcITt2kDrxToi6+uCbLHgSrstxppKAlp+A0+AU8t1DqwMHc1s7p1ss8KJDes0VtkF1baygYzsDg9tPG02y0JtMQfk9blno2xxux0KWcjdSsjO56zWjFodyah1oz331YcUtdfCI61hrK6aiisRZN3elx0q41NGOloBQGx8HnzO3V4+ddentd3KFZ0Wx25PoQ2eFoCM24EtjHg5O/b5Pso53SrfbGbEHolsgxVoeRwPRm0o4woHI2G/kPLb0vPS2nbSrRNtW3pq2yJr0FDodkNNrUtZTnJ4t+fVVeV/Gkoz869vktx5wyockuvki7Ueqp15a6BcwOtOqCnwIiGlLKSCniUkZVjnzrOw6ikwIRi/CMhlCFEoQGkrAHYM+Px9dPHXNljNaNuMw2CDDWwpktSGIiY6gouBKhgbkYOOyl3PLdZJdjipk2mDIfKC4449HS4tRJPWocuVdTarjOU3pR7Z1uKcYx75PS8DSu+pZc6GY/wk882sgOoUwlscPoznfHlr3Riv0osQ/1qPaKeevbZZIdjl97WiDHe6EracajobWkg9qRypj6KX+ldhH+tT7RXMZRnXGyL2pdoKW5yg13F6ZZiwfNiPPX7xojQ3T/AM2I89fvGiVCwVANUc2fqXvYmj9ANUc2fqXvYmgKgL/sW/KfuqZomrtOyG++JbFwZW4gKSlqMVJ4EoGSSRzyFctqhpwfENeU/dT5tehdSTI6UQJa1NtqHgtqISleRsCSATkjl21zKKl7k7MO6NfbfcY0WFbmX0pZfcd6R5soUtJCQMg9YweW3ppw2vUFketsda35oPRpS4UxXFYUE4KcgYPr66YeqLJcrUUG5yVPLSroyFlXEg88b+uuyPp+4x4IfbnutsjdfQ4wknYjBUCew7Y2rRj3yx98PJky8SvLSU99foKa5vdplWsRIS31yS6CpLjKkBKU9e+KdmkdbWFFntXSqkNy4ERMd3gjLWQBj9ZII4Tw5qNdQWKdEj9+TZKnik8OHVAqxnqIUrbJ6yDvWFstchMdD7F1RFLoCilKlA46s4qrJtd8uU2WYeMsaHp170SJ3R9e2e5aXk2uE685KfW2QlTC0BISsKyeIDsxQ7RGobZFs8QuKmNvRjwLLLC1epSQRuDTIvNtfQ0qU/cm5ahgEcR4sZ6s+XlTi0loe93K2NTYt2bgsvEqQ2XFZUOWSB5Kmm3gnrtPp7IysZXpRm2tPfQb1jqO1S7ZMShyY5JfQG09OwtOT2kqGO047KbOiFA6v092d/Jrt1Toe9Wi1Lmv3VuewweJbYcVlHVkA0M0GrOsdPD/AFo9tdTsc0lrSXS0Rj40aE0m3t77LSae+a2/OX7xolQzTvzU35y/eNE6rNAqAap5s/UvewUfoBqnmx9U97BQFQ1gdEwD2n7qst3NrrFvWjIAhz+95ccBMlI4SQsEhXEnsUSVA+PxGq0vbMMY57/dXTGet3e4ExuSXgThbSgNuzf0/wDdqAfXduvUS5X5uLBkJkCIjhkuoxwqcycDI5kAnPlx1Vi4hpVmfSbgtBVIGY2E8JOdleTB5566j6Uplb6+9QtLGfASsgkDx4o61f46Y7KC5PSUISlWC2eQxzUCf+ioa2iU9Dl19CbiWpXR3FyZxIRkrx4AChgbeX7KlzQcCEvR1kW5DjKUqCySpTKSSeEcziq5Xi6NzWEIadlqKVcWHVI4eXPCQN/Ly3rvsOtLra4Rh/ClybYRjoUsOpAQN8jwgdqzW0TnBR5do7cly2kTX3YoUNnueXJxmLHbWFM4UhsAj41HXimXY58yDpe3yo4WIYjpS++y4ONrHV2pBOxOKYWo9WXS9MiM9dLg/EBCi1JcScqyd/BAB2x6axsGoFWuItnviagleQGVJ4eHrGFA+OrKK3XHTZw3tj91BcblctNXGWeNyAWyGnVkZIxwkAk5UM4Ocdu9Mzufn9M9P/737657zqR64W/vVM2epKlDjQ6UBBSNwPBAPPfsrb3PCTrSw5/bBVxBanTvzU35y/eNE6F6b+aGvOX7xopQCoBqrmx9U97BR+gGqebH1T3sFAVEf/u7Hp+6rM6fuUB6EwltCUJLWUoCMcI4igDHlFVmkjEeP5D91S5ZNcxfg5sNWme8gnHC3w7HrxhYOM9vX46ur4d8i2nj3yOLu0zIkmJb+haHS8ZUlzgwQghQIz5U/YKfuj7pDGn4PChhllDKU+EUthIAA6+eTn/pqHu6FqNi8ONR24T8d1tQUvpwEkDhwkAAnbBpxWjUSUWuMy9ZpLjZQggkJ4MkAAhQWCM1dW6nJ7Ziz52QadMeQR7sk+LIsbLXRoLvTZQsJBKcEg+EP++kVDJp+a7vRuNvQg26Qx8YEpW4kBKQMnhTgnPXTDNVZHDn9gxpTlXua0zylSpVQaBU5+53/jWwf7xPtpsU5+51/jWwf7xPtoC1Gmvmhrzle8aKUL0z8ztecv3jRSgFTf1VzY+qe90U4Kb+qucf6p72CgKtQLMu6xEKQ8lvott05zkf8UYb7nV7UgKbRIKCMghhW4ru7n8fp7bIOPkrR7KkaDLen21aIodcuKHgS3xbqaxzA68Hn11VbdGtpPyYcvLljtKMd73/AERHM0LcYik99rcaKvk9IyRnHZk10saAvjrKFMmSWleEkpZVg+Mb1IFxEt99UOchaXWTlSVEHhJFObSkdifbVKluPBbbpbCUuhPggDHOtGLwvrdm9JFdebOyEWo9vfu/0Qu/ou6wWXUy/i0SAEFb0c52IV4JPI7dXVkVinQF2mDp2kLUhXJTcchJ6tqljV0dKJyIcdalsltLhCl8WFZI/Cua0PKIDanVp6ADCfCA2VgDIHM9QG5rXDEUm++tbObM+cIJqO3vXuRZJ0Bc4qA5J6RpBOOJbJAzWUXueXaY10sVDzzeccaI6iCfLUkzTIU0iO86HOlAJQk5Ccb4zyODtnrpx6ZlrZhNxSOANtqIVjI59nprBnyjh8d+T0Pp03mxk14IUldzq7w2S9KbeZaGxWuOoAeU17pG3qtndCsMZaws98oWFAY2J/4qbdRzFuQlxSCrpGfCPDjB4iOXoqKkM9B3VdPpxjK2j/8ApVUY+RG9Nrw9Gq6l1Nb8lhNNfM7PnL940UoXpv5nZ8qveNFK0FIqb+qucf6p72CnBTf1VzY+qe9goCDu5Y4yi2TUvqIy42U+CTtw07G4HEEusPnhB8EpZUSPUc1DUKVIjsJSw+60CASELIzt4q3/AAlO/bZP85X41xOmuzXNb0Z78Wq/XqLeiYWkMsPOKkPqW6rY5aUD6c5rvXJbnBIEeM4ptHCVmOrjI6skEb1B/wAIzv22T/OV+NYm4z/22T/OV+NW0/hWq+jl4dHp+nx+0mcKYacKXl44duENqGPbXjaG3XOJhYVwqCsFknB9dQm5eJqNjOk57A6r8axTd5y/kz5WewPKH31csm1ScuXZw/p+M61Xx+1d+SbyGmVoS+vHCnAHQqBx9tdUSeW3OGKtOcEcKmSduvrxioFNzuO/5/K/nq/GsTdLkP8Az5X85X41myoRytet3r/eDTi1xxU40rSJ9lz1LUlMtaU5SMJDBSeHqx2Dn1Uw5q23O67p4snKQWRyxvxKqO1Xa55+cZfpeV+NGdBSHpOvbGuQ6t1YloHE4oqOM8t6rpoqoTVa1sunOU3uTLTaa+Z2fOV7xopQrTJzZmfOX7xorVpyKgOqE5MTbPGXGh5SnI900eoVqSDInWtwQOATmSHopX8npE8gT1A7pJ6s0BUVr+yRnnwisqd+p9IzRMkTrPAkOx3FFx2GlHE/CWo+EhaBuU5zhQyMc+VM4rQlRSpQSoHBCjgg+SpIMq8NedK3/mI/iFLpW/8AMR/EKkCgtFLckuNNF/wejD5ASd98Z27Kwlt/nSVNISAEJ6Tot0BWN8Ebequ+LdUMI4HWmX0jllfCR6d8+qtU24JlYSEtMtg54EKz6yedRoHEpNayK2laPpp9YrAqR9JProDSoU4+5ugq13ZMfqygo+QAn7qCR470x9LENl2Q8r5LbKCtR8gFSVoLR12t03vhTHBenkqYiMnCu8woYW+7jlhJICeZKhkAb1BJOekuI6fiqWMFRWr0FaiPsxRiue3w2bfBjwoqeBiO2lptPYlIwPZXRQCpHlXnF4j6q0SV5SGxxhTng5A5dtADLvEtsxfG9HC3WznpknhKD51AX4Swo9BeFhHUl1Sl49VHn7c+6r5GEJ2QnIwB+Na/gl76H2igAHeL/wC92v5a6XeT/wC92v4F0f8Agl76H2il8EvfQ+0UA3+8n/3u1/Aul3k/+92v4F04k2hf6zZPkNeKtDnNKPWRQDf7yf8A3u1/LXS7zf8A3u1/LXR74Ie+h9orz4Ie+h9ooAVGhJWeGVdFvJIx0aHShJ9BpxWdiBCT0MSOI6iBkHmoeXrFcRs730B6xXRGgSGxwKyEjdBB+QrxeXroAzSrBKjwjiSQeysuLxH1UB7XhpUqA9pUqVAKlSpUAqVKlQCpUqVAKlSpUAqVKlQH/9k="/>
          <p:cNvSpPr>
            <a:spLocks noChangeAspect="1" noChangeArrowheads="1"/>
          </p:cNvSpPr>
          <p:nvPr/>
        </p:nvSpPr>
        <p:spPr bwMode="auto">
          <a:xfrm>
            <a:off x="63500" y="-774700"/>
            <a:ext cx="981075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628" name="AutoShape 4" descr="data:image/jpeg;base64,/9j/4AAQSkZJRgABAQAAAQABAAD/2wCEAAkGBhQSERUUEhQUFRQWGBcXFxcUGBgWFRQVFxUYFxgYFxUXHCYeGBojGxcXHy8gJCcqLCwsFR4xNTAqNScrLCkBCQoKDgwOGg8PGiogHiUsKiwpLCwpLCksLCksLy0sLC8pLC8sKS8sLCkpLCwsKSwsKSwsLCksKSwsLCksLCwsKv/AABEIAO8A0wMBIgACEQEDEQH/xAAcAAACAgMBAQAAAAAAAAAAAAAABgUHAQMEAgj/xABaEAACAAQDAwcCEAkHCQkAAAABAgADBBEFEiEGMUEHEyJRYXGBkaEUMjVCUlRykpOUsbPB0dLwFhcjJDNTYnOiFUOCsrTT4QglNGN0dYOjpCY2REWEwsPj8f/EABoBAAIDAQEAAAAAAAAAAAAAAAAEAgMFAQb/xAAwEQACAgEDBAAEBQMFAAAAAAAAAQIRAwQhMRITQVEFImGhFDJCgcEVcbEjM5HR4f/aAAwDAQACEQMRAD8Ao2CCCAAggggAII209OzsFUEsdABxiWfZaYo6TID1anzgRGU4x5ZZDFOf5VZCQR01dA0v0w8RqI6MFpFZy0zWXLGdh7LWyr4kgd146nfBBpp0zrwbZV54DMciHcbXZvcgkC37RIENWG7D0rGxmSi3EGcZjjvSTa3lMb6fDZcqlFfiYZkc2paRTk9EFfXOR6SSvZqfEBoes5Tq5hlkzRSyh6WVSKJKKO9RmPeTHTgzryW02/O39GRUsP60bfxaUo6/itZ9uEb8PcQ9vVfw0z7UY/DvEPb1X8PM+1AA8fi4pupvilb9qD8XNN7Fvilb9qEb8Oa/27V/DzftRj8OK/27V/DzftQAPP4u6b2LfE637UH4u6b2LfE637UI34cV/t2r+Hm/ag/Div8AbtX8PN+1AA8/i7pvYt8TrftR7TYKmA0U+NFVn5TCJ+HNf7eq/h5v2oz+HeIe3qv4eZ9qAB7/AAFpur/oar641VOwFMRqyL2tT1Ur+Im0JQ29xD29V/DTPtRslcouJKbiuqfGYWHka4gA7cU5P1sWkTEe2/m5iz1HulUCYnvWhNrKNpTZXFjv6wRwII0I7YsLD+UdaoiVi8tZqHRaqWol1VOeDhkHSUbytvfboj9sNm5lPM5iayzAw5ynnr6WaraqwP7W4jrsbneQBGgjJjEABBBBAAQQQQAEEEEABBBGRABZvIThUufVzxMUNaToSL5SXFyOo2BF+2O/arDUDsEuCCeidfIeIjX/AJPT2qqn9wD/ABgfTEjjUu9X4t5gT9EJ6hGno3sIVRTZlIMQ9J+TzAi/STTrAufohgnH8oe+IjFZWU36yvmDfWIjgk6os1ONXYz8stbevWQNJdNIky0HAZkExj3nMPeiEO8N3K0f871HdJ/s8qE+HUZB6vBePMEdA9XjIF48R00lSqXzS1mA8CzrY96EeeADTkPUfJBlPUfJHf8AynK9rJ8JO+1B/Kcr2snwk77UdAj7wRhmubxiOAeoLx5ggA9Xix6hzUbPU006vSzpsgHjksJiDwBAEVtFmYAP+zU//bG+YlxwCtcRS017bsxI7jqPljmjrxP9Ie5f6ixyR0AggggAIIIIACCCCAAjIjEZEAFmcgdTlr5o9lII/jT64ZcblWqZrcED+Vjl+k+SEjkqkvLqTUAfk1BQ9ZJsbDyA+SHzHaoOsxrZS2toSzyV0amki1GyvJq3YxxY7Kuint+UR2n0xjTjX6Ie6EV49mi/NumbuVj1Wqf+D/ZpUKV4cuVFAcXqAzhBeVdiC3/h5PAC5iGny6MFQk2abDpEra5uNy200vpfx010UYhDXjETIp6Wwbn33+lK9Kw37hp2Ht7LnlrOYUpzbzHF+mLBbDTRSV3nXW2luMAHBBHXis2VmHMZrWFydxJ10B1Ftx137tNTz0k1c35S+WzbtDfKcvA6ZrQAeIIll9C5mzPMy3GUqCSRY30YCwvY778Nd4EmUnNm/OiYJYsbjK00o1xa2gDldeIW3G8AETBHjnT1wc6euAD3BHjnT1wc6euAD3Fr7GUZm7PzkXeaxvmZcI5OH+h/T1HojLusObz9h32ixOTrHEo8EmzpgzWqpgVeDTDTy8oPZe5PYI4zqVuitse2bnrPmASyQDbSx3ADcDeIKbJZTZgQRwIsfIYsKlxczWLt6ZyWPiYl5uFSqlMs0A9RHplPWrcPkhRahp1JD70aauLKjgiRx7BmpZzSm1tqrcGU7j9+IMR0Np3uhBpp0wgggjpwIIIIACPSLc2G+PMMewuE89VKx9LKtMPaQeiPLr3KYjKXSrJQi5SUUWHgWHimpZco+mAu/u21bybvCOTGa3o2jfitYQCR/iIVqusJJvGXvJ2bu0UkjnU6xqxxvya+6H0x6ktcxrx86IO2/mi2C3Kcj+U6uVv1Vqe+X/Z5URmz+wVZWoZlPKzIDlzM6ICw3gZ2F7X4RJ8rfqrU+6l/2eVD1yU4j+ZS0OayCc5C2BIDk2BOl9YZ1GbtRTS5dHn9Rm7ST9uhH/E7if6lPhpP24X9odl6iicJUy8hYXXVWVhuNmUkG3EcI+l5mPUpFhLmcOmGsALqM1ydd7cPWHSKf5aKq7ypZN+aect+B1QfRFUNS3NR2d+imOpuajs79CdhGxlVUy+clSwU62ZVvY2NsxGl9L7rx2/i1rv1afCy/tRaHJ3sKszDZNUaqdKujs2TLZVSY97XU8EvHXgNKambLQ1GISRPltOp2mmSRPlqRmNlBKGzBsrbwYYufo3FDS9KuTvzt5KJxbBptM+ScuVrXGoYEdYZSQYmsE5Na+rlCdJk3ltfKzTJaZrGxKh2BIuCL9kMHLNswKKdTgTZk3nEdiZlrghwNLARZew2KhcNp9NUkJ13Ol+6IZ83YwSzTXHhfV0hWcYvKoYnafFlRnkZxP8AUJ8NJ+3CxjeAzqSaZNQhSYADa4IIO4qykhh2g8DF+7LcoYqprI2XUEjKdRaw17779NxituWurEytlEcJNr9dpsz64hpdS80pwlFxlGn7VP6kMkHBr0/4InB+SnEaqSs6VT/k3F1LzJaFl9kFdgbHgbax2/iSxX2unw8n7cO+02206nw6gkUz8286TKUzRvlokqWDlPrSSw6XAA264gMN2srMPqJTtUT59PNdQRNZnWajb2Qvcow3+S++0O9LqyFrgrrGcFnUk5pNQhlzEtdTY7xcEEXBBGtwbQ5g/wDZzvxIj/pRGeXCoz4kD/qZY8hePI/7uD/eR/skQlwWQ/MiBoqvKRDxgVWCtzr3RXEp4nMHxQowjPyQ3s2cUtqJrlIw8TKeXPXfLbI3XkfUX7mH8cVvFo7TVKth84jVWCeDCYhsYq6GsD+QztWqyGIIIIvFAggggAyItPYXDhJoxM9dN6RO/QEqo14Wue9orKjpjMmIi+mdgo72Nvpi5KmQsiSJcskKosADpYdg6/phXUypJD2ihcnL0QeLzOrf4eeFye1zHfiVVc2iNAuYWith2ctzfTJrHFjE3M4HsSPOG+qJGS2WIKbNzTGP7S/I0XY1vYvleyRO8rfqrU+6T5iVDByb4gEkS2Vxnls2ZbgGxYmxB4FTbd1wv8rfqrVe7T5iVCarRZqMHfgo3VNMwtXpvxEOm6p2mfSFdtxOmAheZQHitiw6rEnf22io+UicpMpQwLDOzAG5F8tr9psYXKuvksGyyMjHcQ5IXW+i26tIjc0L4tHKOVZJzcq+gri0Eo5llyZHKr+59KckmMSHweTK5yUWRZkuYjsBYtMmGzKTfKVYd4McmyOz7S6yVNmBZEumlzUVWrFqVZpnRCyATeXKVcx6XSJIGtooOiqpSraZKz63uGym1t17G2vV19kdHo+nvf0OfhDxHd5I0TULA/ygMWlTaqnSXMV2ly2z5CGClnuASNL2F7do64cdi5a1OG0gk1MtMiZZvpGmBwMoSzEZQDdtd/RtoTHz9VzFZiUXIvBblradZ3xuoKtEzZ5SzLgAZiRbW5ItxjkoxnFwkrT5Iyi3TTpo+haPCggM2WstiZrqyy3lS3yq5XMCxCvqt7Ei4bfFV8sNYkyslhSuZZIDqrK+RjMdsjMt1LBSL2JAva5teFcVtP7XPwhud3Z2eeIsxTp9PDTxaguef2J5JzyyUskrotoJJraGnUuoMtECsCLowRVYEX61HkBjVQ4AoeW0+eJiyv0aX6I1vxOgvY2A1it6KplKpEyVn1vcNlNrbr2NvDrjcKyn9rneL/lW3aX4b9/lhmyNEryj4is6sJVg2VFUkG4zC5Ivx3xLMbbOL/vI/wBkhBbfFi0mHTJ+z6y5SM7nEjZVFz/oov4dsQkTjyIyvHVTzNY0zZAULrqQCR1R00FKWOghabVWauNOxg529FUKdxS/irKRCMYsaRgDTad5QYq7DTqJBuFY9RI++6K8nSirFWBBBIIO8EGxB8YNM04sX10Wpp/Q1wQQQ0IBBBGRAA3cm2Gc5VGYw6MpSb8M7aL5sx8Ib9oK3eI07D4fzFCGOjTSX7cu5fML/wBKIvGai7GM7K+uZsYI9GNETPe5j1Jlx5CXMdUldI69iN2zlrp2VDEBStdvEfIYk8emaWiNopRBFwRexF+I1Fx2aHyRfjXy2LZZXJIY+Vv1Vqvdp8xKid2O2XoPQMibUSHqaiqeaJaCY8tEWUwU/oyCSSb69fC2sFyt+qtV7tfmZUMWzc6W+G0kh0zuzzjLObJkImEmzXFr3G820vwEMeBRLck3wrBTLlmXQO01y4Kc/UdDmyobUNc3zC2g433ap/KNgVHKl0tRRK8tJ/Oq0pmLhHksqnKzakHNx6huvaGmfVUs2TKkCQAUMy3SK2IK5ukSM2bTQnTLC5yj1suZS0QlJkRDPUKCTYgy7m51Nzc37Y4nudkqRPbBbD0E2ilzamWZsyZmY3d0CgMygAIw4Le5vvhgHJ/hXtb/AJs/+8iB2HmFaOUdXuraNoF6b3ykG992p3a776MErEWUEKoytcsGuRe2g0N8qkaa31N49Jj0MJQTS8Iwsmu6ZuN8MrTlM2cp6WfL9CgqkxSShYsFZTbRm1sRbQk8fCwNieTTDZlDIm1CtNmzUExyXmKFzblUIQNB3nf3Qi8p80l5AtYBXtexOr3NzYX327gItDZytMvD8PKypbIZaCazaFVsNQBvO/r1AFtbjy3xqGXHccDS3X/GxtaFxzRTk+UyDm7L4ZncJhpZVd1zeipwvlNr2J01+XjFf8omA09NPkmmDLLnyEnZGYtzTEsrKHIuy9G4J11i96jBaWaRNaUCSL6F0B3emRSAfEd8VNy6qorZAUBR6HGigAfpZnARe3D5ei7/AFX/AB/6WSlf6Uv7X97bGDZjk9w9qWSZskzZrorsxmTF1ZQxACMAFF7eG+JWZyb4YuvoZSOsTp5t39OI3ZWqZJcnPcpzaA23gFBa0MOMVyBLSQ5Y7yylQvl3mIa5azFr8WHDj6scunett+bfihTBqdNLBOWSdSV7f4KW5QcDlUtYySL82VV1DG5XNe65jqRcaX11hz2bx40mzs519NMqZskH2POSJdz70N4kQmcoGb0V0jc82vytEwJynAZcokZ2xCY4XiVSmQMbdV3UeMMauCx5JRXCZZppdyMZexaoKQubnjDbhGFhbaRjZ+mRFzML23DrMTlNRtN1By9Vt0ZEpdZvwXSiUw+jEVvylYVzVYXA0mqH/pDov5xf+lFk4PUMSUfR0Nj29RhW5YAuSn9leZ72yX89ong2kVapXDcrOMRmMQ+ZARI4DhJqaiXKHrj0j1INWPkv5ojotHk/wDmJRnOLPNHRvvWXvHi2h7gIryz6I2X4MfcnXjyT2IuFTKosAAAOAAFgPIPNCVWNcwzY3O07YV21MZ8DWnwYRI220gA0gYaRNlVHFIkS2mM07VUtZeDMevrAtujkxWt52eGHUAPDN9cc1UzFmC3teNMtCHAP33xbGO92Vza6KJ7la9Var3a/My41YFicz0Oso04npmYp08jLr0t3C99f8I28rXqrVfvF+ZlwtUdFOdTzYYrfgbC/iRfh5oc8GYk29hyOMu6KnoDoqTa021id/Stfv174XtqsUmTebV5IkoinIl7mzHVie8dXAxzfyRU9Te/H2o4qymmIbTAQe03uOwxxNM601yO+xu3by5K04plnFAxVg/Ntlvcg3BB1bhbzXid/GDMP/lx0tumi5uQvsNdWA7zFY0WFTpgzS1a264IW/WNSLx0DBKr2Le/Xu9lDMdVliqUhCeg085OTjuzp2w2patmqxlrKVAVVFJPG5LE7zfsG6GfZPlLmrJlU3ocT2lgiWecyHKoLDQqRmAuB16aXiv6ujeW2WYpU79eI6weMSWFbKVdQueRJdl4NcKDw0LEX6oWzRWb/AHNxvHFY0ox2SLIqOVKeoYtQMAt7nn7iw3m/N6jTeOqK72v2revnia6hQqhFUG9lBLanS5ux4COyZsHiVtZL2F9OcQ79+mfsHkhcq6R5TlJilWG8HQiBRSJ2WPs1t1N9DKvoMTuaATOszISFAtdSp1tbURKPyizmAvh7Hebc8L621IEu44ebsioFmEbiR3GPRqG9k3lMM/isu2/Ag/h+nbb6eed3/wBkntRjjVdQ01lVNyhFNwoXS2bib3N+2NVLNO65sCbDgL2vb78Ijrx1y2sYWytzts0dPGMGox2SGjBcQAmLm9Lex7jvi0sMowBpu4RSVNPsYt/Y/FhMpbk9KWLHr0+sWjPa6Wa63R6q3VKl2vZRLBY7gLE6k9w80VFthtEauoLj9GvRlj9kHf3k6+SGrlIr5iIJYBAmkmY3Albfk/C+vd3xXJMM4YfqEtVk/QjEEEEMCQ17CbMipmGZMF5Usi49m+8L3DefAcYsmdPsI1bHYUJdBJAGrLzjdpmdLXwyjwjRiz5QYy8s3KZuafGoY17ZB4vVXMRStHqrn3MaVeJRWxyT3OsRm2hjyke23R0iLNZOIYi+l400xu47/rjqxAWcngY5ZLdMHt+uL48Csif5WfVWq/eD5qXDNsFybNV0UqcKnmw5mDLzea2V2XfmG+0LHKz6q1f7wfNS4tjkYrFbDJSKwLS3mh1G9SXLC4vxBBhf4llniwqUPa/kUhycX4lm9uf8n/7IQ+VTYo4eKe87nec531mTLk5v9o3vm80fRat9/uYpf/KHq0LUksMC6iczLfVVbmwpIvpfK3kMJaLU5MmaMW9t/wDBKTdGOR/BZVUl5gzrJyqU1GZ3ztusc1lUnLuJIvuINmSKGirJc5URXCHKRl5tpbqmWwuoaWcwa9uKnuiiuTPblKCa6T1dqaeFEzJe6sl8pIBGZekQy31BHVY25Xcr2FyJB5mYrWFllU8t0Y9DhdFWVZuu+gvrujfKiluUanEqqMkNm5ost7Wupysh8VIPjFhbK4yJNLKUsVRJMpiq2LuzSw1lW4uePcGN+jY1FtBjD1VRMqJvp5sxnIG4XtYDsAFh3RYGEYclXSyTKmvz8tEshS8stLQLbOpJVjlHpgB27oDg5ttahCBudkM5KoZjZlayrYv0QUBJG4Hc3YRVHKTV87Uo/rihDbt6zHXh2CGLD8Mn1LFJyzJUtekzPLdieACKR0mN7aaQscokhUqgqM7ASwTzgAcFmY2ZQTlOtwL7iIAFaCCCAAhxlbMGdhsidKVmmmqmyCqKWZwZUt1sBqbWb33ZCdH0PyCgegl/2io+akRx8EounZSMygeXMaW4s6MVYcVZTYg9xEN+zVfzCtrqwAC9ZBuCR1AxA4/LM2uqWG4zph8rkx3YXQWIjPzM28PA01mHCrp3lHUkXUn1rj0pv3+YmKiqJDIxVgQykgg7wQbEReOCyrCEHlTwgS6lZq7pqm/u0sCfEFfPFmml+liusxprqQkQRmCHTMPoHYqcHpJG79DLGvAqoB17xC9tLozAbuuDkwri1EBxluy+BIcf1jHZtHT3ux/x7z1RkTVTaPQY31QT+ghTd8ZUx7qZdjGtTDEd0KT5OuW0eybxzI0dKHSONHUzhxOlusQdKvS8fohpnpcGFzLaae8fTFmN8lOVbol+Vn1Vq/3g+alwsYfUKjguGK63CsVJ0NtR1Gx8IZ+Vj1Vq/wB4PmpcJ0OeDPJpsQp+Czxv/nBxH0H79UO7XOpvHmCADfRTVDguCV1uB3G24i9jY2uL23x3NU02tkmg2PrxYNY2PcDY24jTTeYqCADJMd9BUSlVhMVyxtlKNltodDw324RHwQATRrqYk3WcosbWe+ttBr28bxE1BBY5b5bm19Ta+lz12jXBAAQQQQAEXFsTtP6AwQzQCXaoqJcu3B3kyrE9gAJ8BFOw6PiIGEU8niauom36gkqSg87nyRGfBPGrkjow2iLte3SY3PeYYpVCqNZjqIWcCxUIdT49Xd2w44bQEkNvVtQeuMyre5uLZbE7h6C1xuhP5XJH5vKb2M23vkP2RDfIl83Myjcy3t1EWhF5XMWBEqQDrczG7BYqvlu3ki3EvnRRqGu2ytYxGYxGiY5ZfJFU9GoTqKMPEMD8gh0xWRddYrjkmqLVbr7KUfKrqfkvFrVCi3b9PXGXqFWRm1pXeFFa4tSEE6W74ihDRjsm5JhZfQxLGyvKtzYhjepjmBjbKOsTZGJuJ0hfqR+W8n0wxhYXaz9P5PpjuPkjm4RI8qx/zrV/vB81LhPhw5VT/nSq/eD5qXCfDq4M0IIIIACCCCAAggggAIIIIACCCCAAhjqf9Cpf3lV/8ELkOtXSj+RKeZ65ayoS/wCy0mUx86CIy4J4/wAyIOTNtFi8nmNBjzDnQ3KHqO8r47+/vitEBhh2dVhMUqbEEEHtBvCORVubGPdUWFtFjKUyvNc+l6CjizdQilcVxJ581prm7Mb9gHADsA0ia28xxp9SVzXSX0RbdmOrnvzEjwhZhrFDpV+TN1GXqfSuEEEEEXCwzcnM3LiMntzr5ZbfTaLunJp4ff8A/YoXY2fkr6Y/61B745fpi/XW436Rn6pfOjW0T/02vqJmOS9PqhOqFN4fMbGhtpv0+uEesGsQxMllNIMbJRjWse5G+LmVI7ZR0hcrD+cHvX5DDCughcqj+cHvX5IMfLI5uEMHKHhxm4rWAHdMHnlpEfh3J3UzwWky3dQbEqBa/Vc2F4Y9qh/nev8A3ifNrDnsLiS5JMgtlDOwJ90x+XQRdnzdmCdcujG1GdYkn7dFbDkkrf1Ez+H644a3YCdJbLNVka17NxHWOBi7MRxwS5roGuFYrfduMLW0uKCcZfHLm8+X6oUwa9ZMvarff7CmL4hHJl7Xnf7CBQ8mVROXNLR2W9ri1r953x0/iiq/1T/w/XFpbFzudCyQxUqrNoLnRuAJHsoa1wZTYLPJJ4BdwBsSelprprG/LBCFKcqbSfHsbWWUr6UfOtVyeTZTZZmZW32PV19ojopeS2omrmlo7L1iwBtvtffD/jVdzrKd+UEXtv14HjuiWwTECyIgB0GUaaab7d17xOOjucoXwVz1SjBTrkq78UdX+qfyr9cR1XsJMlMUmBlYbw2hi5KzFZmfJLWZ0UVnZlOiEmzKN5Bvpfdr3Qu7R1fOTBcEFVym4sfTE8e+IS0yUHNO0nRZHN8yi+WrEek5LauageXKmMh3MAAD3XteNp5Iq72vM/h+uLo2dxPMspF1PNgBesrL0Fu8R3zq51lszplsVANgNdbi8eY/q0d2o8X4fg13opJpN819z5wq9j5kpykwMjroVYWIPdFncmmykmuoJMiozGWtXUuQptmKS5K2J6ukd2scW21UJlVm/YQeTNBsztY2HYWJyKGdqurlpfcGZJRzEcbZTpGpjyrLiWT2rFZY5QyOHlCjj6ItbUJkAVZ0xQBpZQ5AAt1CNs+hLST6HZkmAbvZjqDWup6o78KAnTGmTLF5jFmbrZjc+cwyS8HUbhpGe51K0bShcKZS0xSDY7+N48RZ23Wx6mnaoQWeXYtb16bjftG+/Vfsiso0sc1ONoxc2J45UzEEEEWFR04fUZJst/Yure9YH6I+jwLiPmiPpDDJuaSp65ak37VB1hHVrhmloXtJf2FzHpu/thGrW1hv2maxP3+/GEmqmXMVYkX5gBjam8Ryq0bpbQw0LpkivpYWahvzg94hklN0YV5h/ODBjXJHM+B92llZsXr/AHafNrElhVNdBbeCb23jW4iN2lq8mL1+7V03m382sa0xBGPSEvjqdbaX+/fEtVpvxGJQTryYWu0v4qHRdb2P8nGQbmfSpOmZcuc3BYcC4tYkWHS0MLFTS3a3EcOq+6OBZsrqpj4j6o3U+NKosqywOoED5IXwaGcMkZzndX4r7iuD4fOGSOSc7q/Fc+2O2y+BOspaiQ6F7Mjq4Nlu3WD1AHW2+Jh8Qq0bppLsdbopN7btc3yxXBxiWx6SST2kg/LG41skespj3FbnwjfWpuuuKfgYnpZ79ubid+IUJz2JJIA0O8dkZocHOjqoaxuL6qGHsh2b7cdOG/klY+iiyrKA6gQB5BHiZi8tz0kkE7rsQfKYthrZQySnXOxCejlLFGCluvNDLRSnu2ZSbqWYkEs80ZrEk7tNMo06oV67DCrEceNuB6vJaMTa2SPWUx7iL+SNRx1QLBZYHUCAPJEcur64OCVJ19iOn0M8WXuSnf7Dds/IH5NrkDKVLKLlTkKndxBjvn0i80yra55sZUVwpyX6ZzeuN4rlsSlu3SWTrvYkadpjROqpYFwJB7ARfycI8e/g011JTVO/Hv8Ac9R/UG2m1xXn1+x27S0wM82N7BQbcCL3HfqIV8SrrYZIk21NZVzL9QVZSD+sfJEp/KwGgCAdhiBxeUTRU8z1pqa1b8L3kMPMT5I2MeLs4Y47ulQp3O5mc35Z5wnECrCLJw2vzyxYxUch9Ydtl6hiCvWPqhKcUma8XcR2qlE2mmKfXy3U+KkGPnoxcu0W0ApqVzfpsCqDiWYb/Df4RTRhrTJ0zP1rXUkYggghoQGLYvZ41M8ZheXLsz9vUvifNeLxp93h9EK+A4StLJSWupvdm9k59N8lh2AdUM4Nl69PojHzZe5P6HoMODs46fL5E3ad9TCTUb4cdpGuTCbO3xbhKM55Ux7VowBGYaFEd8uZpC0T+cGJrnLCIIH8sY7Bckcr4GDlT9V6v3Y+bSFSGrlR9Vqv3a/NJCrDCEwtBaCCAAtBaCPMyADBfsj0pEdzOkuXK/JI7OpYlzMuPyjoAAjqLWW/iY0YpLVZnQGUFZbWFyAXlq5AJubXY2uT4wAabQWjMYgAILQQQAEPLyGbZ6SVF8tdNJ7BzKj5SIRosGRMts4o9lWTQPg0P0RxnU6dinSlSbXAPEHS0MUjaeTSocpzzCLALuHe24Qj1J6R7413il4It2xpaqSjSO7F8YmVD55h7ABuUdQ+uOCCCLkqVIVbbdsIIII6cL5wyUX37tCfv998dk6vGq/fvjjrsRWQhRTrxPX1wqDHCX38eyMGKs9POXskMdlb9ITKkaw91NpksEffwhMxCRZoZxOmJ5t1ZzoIyVglrHQsqGrE0jmmLpEPUySrg9el+qGLmY9HDA6kMND5R3QKaQSh1HnlIl85Ok1i6pVyZbX4CdKQSpyd4ZAf6QhQhypK1pCNS1Uo1FLMbMApyuky1hNkvrkmW0KnRhGqbsVJfWnrZYHsKpJkiYvYSFZD3gwzFpoSlFp0KUENB2Am8KiiP/HH0rHk7BTf19F8YT6YlZEWY6aJkzWmC6njrdT16cImzsLN/X0XxqV9JjW2xcwfz9F8alfXABvk0ICgKbrvFwjgX32LqbDujjxGTKS7P05h3Bj2WFwLAAaadlhGwbJzRuqKMd1XKH/ugGxs0/z1F8bkfS8AEBBDCNiJ/wCtovjlN/eR7GwVRwmUfxyl/vIAFuCGM7B1H6yi+OU395GU2DnHfOoh/wCqlN5pZYnwEFgLcPm0f5th9DRtpMtMqpo4pzxHNhhwPNrcjtjzhuCU9Eedf88nJqilWk0aMNzTZk4K80DfkVQDbfCnjuMPPnTJkyZzjzGJd9wY/sjgo0A3aAaCOARrtck9ceYII6AQQQQAEEEEAD5iOJFydYjs5vHjNBeMyEKNeeRsZMFxnKMrbjHjF6cHVde6IFHjql4gQLHdA4b2jintTNKi0dkoRyvNBjokNErIUdKpHTJWNKmN6PEWy2KMzhpYi4O8HUHwjnm0YC3Uup/ZZgPJe0bZj6iPR1jik1wScVLlEPVTZikATZvi0aTVTf10330dFUt2PZGqYuoi1Tl7KHhh6PazpuW/OzffmN8l5h3zp3vzG6nk9G0bpcnW0c7kvZJYIejNLSzGIvOne/8A8IzWWkqWmT54A/1m89Q01Md7TFkoXbQAEnjYCK6xzGmqJmY6KL5V6h9JPExLF15HzsQzLHiXG5un7UT8xyTJgXgCxJA7T1xr/Cip/Wv5TEVBDtGaS34VVP61vKYw21FSf55/LEVBHaA31Fa7+nZm7zeNEEEABBBBAAQQQQAEEEEAH//Z"/>
          <p:cNvSpPr>
            <a:spLocks noChangeAspect="1" noChangeArrowheads="1"/>
          </p:cNvSpPr>
          <p:nvPr/>
        </p:nvSpPr>
        <p:spPr bwMode="auto">
          <a:xfrm>
            <a:off x="63500" y="-1101725"/>
            <a:ext cx="2009775" cy="22764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6" name="Picture 10" descr="http://t2.gstatic.com/images?q=tbn:ANd9GcRrkVMsJ7OlJhoG69kr1Dz1Ucgs77qSjKXvT9QxSwI8zpuDqsvj2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84784"/>
            <a:ext cx="3528392" cy="15841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0" name="TextBox 19"/>
          <p:cNvSpPr txBox="1"/>
          <p:nvPr/>
        </p:nvSpPr>
        <p:spPr>
          <a:xfrm>
            <a:off x="3347864" y="1844824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Virtualised</a:t>
            </a:r>
          </a:p>
          <a:p>
            <a:pPr algn="ctr"/>
            <a:r>
              <a:rPr lang="en-GB" sz="3200" dirty="0" smtClean="0"/>
              <a:t>CRIS</a:t>
            </a:r>
            <a:endParaRPr lang="en-GB" sz="3200" dirty="0"/>
          </a:p>
        </p:txBody>
      </p:sp>
      <p:pic>
        <p:nvPicPr>
          <p:cNvPr id="46082" name="Picture 2" descr="http://t2.gstatic.com/images?q=tbn:ANd9GcTkVV-Q6mftubQfVG6xXmx8QQky9oxmYkUzGxPIiTaONsR-cZb8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1924050" cy="238125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 rot="16200000">
            <a:off x="-494474" y="176323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CRISBOT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3923928" y="3140968"/>
            <a:ext cx="1440160" cy="1224136"/>
          </a:xfrm>
          <a:prstGeom prst="hexagon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CERIF</a:t>
            </a:r>
            <a:endParaRPr lang="en-GB" sz="2800" dirty="0"/>
          </a:p>
        </p:txBody>
      </p:sp>
      <p:cxnSp>
        <p:nvCxnSpPr>
          <p:cNvPr id="26" name="Elbow Connector 25"/>
          <p:cNvCxnSpPr/>
          <p:nvPr/>
        </p:nvCxnSpPr>
        <p:spPr>
          <a:xfrm>
            <a:off x="1691680" y="1556792"/>
            <a:ext cx="2160240" cy="792088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6200000" flipH="1">
            <a:off x="179512" y="3645024"/>
            <a:ext cx="3240360" cy="216024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http://t2.gstatic.com/images?q=tbn:ANd9GcTkVV-Q6mftubQfVG6xXmx8QQky9oxmYkUzGxPIiTaONsR-cZb8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340768"/>
            <a:ext cx="1924050" cy="2381250"/>
          </a:xfrm>
          <a:prstGeom prst="rect">
            <a:avLst/>
          </a:prstGeom>
          <a:noFill/>
        </p:spPr>
      </p:pic>
      <p:pic>
        <p:nvPicPr>
          <p:cNvPr id="19" name="Picture 18" descr="http://t1.gstatic.com/images?q=tbn:ANd9GcQgcbN_ZLE1bU0KHNvFzKuAas1MwxUW4d5VKUQCrU_-J-Xbth3Q7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5688" y="4149080"/>
            <a:ext cx="2808312" cy="2068397"/>
          </a:xfrm>
          <a:prstGeom prst="rect">
            <a:avLst/>
          </a:prstGeom>
          <a:noFill/>
        </p:spPr>
      </p:pic>
      <p:cxnSp>
        <p:nvCxnSpPr>
          <p:cNvPr id="24" name="Elbow Connector 23"/>
          <p:cNvCxnSpPr/>
          <p:nvPr/>
        </p:nvCxnSpPr>
        <p:spPr>
          <a:xfrm rot="16200000" flipH="1">
            <a:off x="6516216" y="3645024"/>
            <a:ext cx="3240360" cy="216024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/>
          <p:nvPr/>
        </p:nvCxnSpPr>
        <p:spPr>
          <a:xfrm flipV="1">
            <a:off x="5580112" y="1628800"/>
            <a:ext cx="2232248" cy="648072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5400000">
            <a:off x="8126306" y="1835242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CRISBOT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30" name="Elbow Connector 29"/>
          <p:cNvCxnSpPr/>
          <p:nvPr/>
        </p:nvCxnSpPr>
        <p:spPr>
          <a:xfrm rot="16200000" flipH="1">
            <a:off x="3671900" y="3825044"/>
            <a:ext cx="2376264" cy="144016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Hexagon 22"/>
          <p:cNvSpPr/>
          <p:nvPr/>
        </p:nvSpPr>
        <p:spPr>
          <a:xfrm>
            <a:off x="5868144" y="908720"/>
            <a:ext cx="1440160" cy="1224136"/>
          </a:xfrm>
          <a:prstGeom prst="hexagon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CERIF</a:t>
            </a:r>
            <a:endParaRPr lang="en-GB" sz="2800" dirty="0"/>
          </a:p>
        </p:txBody>
      </p:sp>
      <p:sp>
        <p:nvSpPr>
          <p:cNvPr id="27" name="Hexagon 26"/>
          <p:cNvSpPr/>
          <p:nvPr/>
        </p:nvSpPr>
        <p:spPr>
          <a:xfrm>
            <a:off x="2051720" y="908720"/>
            <a:ext cx="1440160" cy="1224136"/>
          </a:xfrm>
          <a:prstGeom prst="hexagon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CERIF</a:t>
            </a:r>
            <a:endParaRPr lang="en-GB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3707904" y="9807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Processing model</a:t>
            </a:r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395536" y="9087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User model</a:t>
            </a:r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7271792" y="9087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User model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7236296" y="18864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Resource Model</a:t>
            </a:r>
            <a:endParaRPr lang="en-GB" dirty="0"/>
          </a:p>
        </p:txBody>
      </p:sp>
      <p:sp>
        <p:nvSpPr>
          <p:cNvPr id="39" name="Curved Up Arrow 38"/>
          <p:cNvSpPr/>
          <p:nvPr/>
        </p:nvSpPr>
        <p:spPr>
          <a:xfrm rot="8760602">
            <a:off x="6951307" y="203556"/>
            <a:ext cx="882280" cy="50405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75856" y="314096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6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Choice: Moving Forward</a:t>
            </a:r>
            <a:endParaRPr lang="en-GB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806223"/>
              </p:ext>
            </p:extLst>
          </p:nvPr>
        </p:nvGraphicFramePr>
        <p:xfrm>
          <a:off x="467544" y="1772816"/>
          <a:ext cx="4032448" cy="2536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Photo Editor Photo" r:id="rId3" imgW="17142857" imgH="10780952" progId="MSPhotoEd.3">
                  <p:embed/>
                </p:oleObj>
              </mc:Choice>
              <mc:Fallback>
                <p:oleObj name="Photo Editor Photo" r:id="rId3" imgW="17142857" imgH="10780952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772816"/>
                        <a:ext cx="4032448" cy="25363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409839"/>
              </p:ext>
            </p:extLst>
          </p:nvPr>
        </p:nvGraphicFramePr>
        <p:xfrm>
          <a:off x="4499992" y="4005064"/>
          <a:ext cx="4021832" cy="2385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hoto Editor Photo" r:id="rId5" imgW="17142857" imgH="10174120" progId="MSPhotoEd.3">
                  <p:embed/>
                </p:oleObj>
              </mc:Choice>
              <mc:Fallback>
                <p:oleObj name="Photo Editor Photo" r:id="rId5" imgW="17142857" imgH="10174120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4005064"/>
                        <a:ext cx="4021832" cy="23858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44008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Slowly and cautiously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5157192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Quickly and confidently</a:t>
            </a:r>
            <a:endParaRPr lang="en-GB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5816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60093"/>
                </a:solidFill>
              </a:rPr>
              <a:t>From new President 2002 Conference presentation</a:t>
            </a:r>
            <a:endParaRPr lang="en-GB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01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 descr="https://encrypted-tbn3.gstatic.com/images?q=tbn:ANd9GcQIShqMf8oSWDUhmLznpDdO7JM86ULy5ecllIVUGuX-yR2Cnw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192688" cy="34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912" y="188640"/>
            <a:ext cx="346877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October 2001: Member Meeting RAL: Decision to set up euroCRIS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285012" cy="526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20708" y="1556792"/>
            <a:ext cx="18437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Future Board Members</a:t>
            </a:r>
          </a:p>
          <a:p>
            <a:endParaRPr lang="en-GB" dirty="0"/>
          </a:p>
          <a:p>
            <a:r>
              <a:rPr lang="en-GB" dirty="0" smtClean="0"/>
              <a:t>Geert van Grootel</a:t>
            </a:r>
          </a:p>
          <a:p>
            <a:endParaRPr lang="en-GB" dirty="0" smtClean="0"/>
          </a:p>
          <a:p>
            <a:r>
              <a:rPr lang="en-GB" dirty="0" smtClean="0"/>
              <a:t>Wolfgang Adamczak</a:t>
            </a:r>
          </a:p>
          <a:p>
            <a:endParaRPr lang="en-GB" dirty="0" smtClean="0"/>
          </a:p>
          <a:p>
            <a:r>
              <a:rPr lang="en-GB" dirty="0" smtClean="0"/>
              <a:t>Andrei </a:t>
            </a:r>
            <a:r>
              <a:rPr lang="en-GB" dirty="0" err="1" smtClean="0"/>
              <a:t>Lopatenko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/>
              <a:t>Annemarie </a:t>
            </a:r>
            <a:r>
              <a:rPr lang="en-GB" dirty="0" err="1" smtClean="0"/>
              <a:t>Nase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Anne </a:t>
            </a:r>
            <a:r>
              <a:rPr lang="en-GB" dirty="0" smtClean="0"/>
              <a:t>Asserson</a:t>
            </a:r>
          </a:p>
          <a:p>
            <a:endParaRPr lang="en-GB" dirty="0"/>
          </a:p>
          <a:p>
            <a:r>
              <a:rPr lang="en-GB" dirty="0"/>
              <a:t>Keith </a:t>
            </a:r>
            <a:r>
              <a:rPr lang="en-GB" dirty="0" smtClean="0"/>
              <a:t>Jeffery</a:t>
            </a:r>
          </a:p>
          <a:p>
            <a:endParaRPr lang="en-GB" dirty="0"/>
          </a:p>
          <a:p>
            <a:r>
              <a:rPr lang="en-GB" dirty="0" smtClean="0"/>
              <a:t>Harrie Lalieu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347864" y="2564904"/>
            <a:ext cx="3772844" cy="864096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355976" y="3140968"/>
            <a:ext cx="878310" cy="504056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2162" y="3519010"/>
            <a:ext cx="604918" cy="126014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707907" y="4869160"/>
            <a:ext cx="486079" cy="1512168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34286" y="3140968"/>
            <a:ext cx="1977573" cy="252028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617080" y="3519010"/>
            <a:ext cx="503628" cy="702078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182342" y="6381328"/>
            <a:ext cx="1686552" cy="0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6753837" y="5838931"/>
            <a:ext cx="458022" cy="326373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4832916" y="4857944"/>
            <a:ext cx="349426" cy="1307360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193986" y="6381328"/>
            <a:ext cx="3017873" cy="0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5384904" y="5077239"/>
            <a:ext cx="174713" cy="761692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182342" y="6165304"/>
            <a:ext cx="1571495" cy="0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559617" y="5838931"/>
            <a:ext cx="1194220" cy="0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6753837" y="5301208"/>
            <a:ext cx="458022" cy="537724"/>
          </a:xfrm>
          <a:prstGeom prst="line">
            <a:avLst/>
          </a:prstGeom>
          <a:ln w="38100">
            <a:solidFill>
              <a:srgbClr val="D600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6156728" y="4857944"/>
            <a:ext cx="1055131" cy="83224"/>
          </a:xfrm>
          <a:prstGeom prst="straightConnector1">
            <a:avLst/>
          </a:prstGeom>
          <a:ln w="38100">
            <a:solidFill>
              <a:srgbClr val="D600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69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has been Achieved</a:t>
            </a:r>
            <a:br>
              <a:rPr lang="en-GB" dirty="0" smtClean="0"/>
            </a:br>
            <a:r>
              <a:rPr lang="en-GB" dirty="0" smtClean="0"/>
              <a:t>2002-2012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Membership</a:t>
            </a:r>
          </a:p>
          <a:p>
            <a:r>
              <a:rPr lang="en-GB" dirty="0" smtClean="0"/>
              <a:t>Finance</a:t>
            </a:r>
          </a:p>
          <a:p>
            <a:r>
              <a:rPr lang="en-GB" dirty="0" smtClean="0"/>
              <a:t>Strategic Partners</a:t>
            </a:r>
          </a:p>
          <a:p>
            <a:pPr lvl="1"/>
            <a:r>
              <a:rPr lang="en-GB" dirty="0" smtClean="0"/>
              <a:t>Seminar</a:t>
            </a:r>
          </a:p>
          <a:p>
            <a:r>
              <a:rPr lang="en-GB" dirty="0" smtClean="0"/>
              <a:t>Communications</a:t>
            </a:r>
          </a:p>
          <a:p>
            <a:pPr lvl="1"/>
            <a:r>
              <a:rPr lang="en-GB" dirty="0" smtClean="0"/>
              <a:t>Website</a:t>
            </a:r>
          </a:p>
          <a:p>
            <a:pPr lvl="1"/>
            <a:r>
              <a:rPr lang="en-GB" dirty="0" smtClean="0"/>
              <a:t>Newsflash</a:t>
            </a:r>
          </a:p>
          <a:p>
            <a:pPr lvl="1"/>
            <a:r>
              <a:rPr lang="en-GB" dirty="0" smtClean="0"/>
              <a:t>Conference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CERIF</a:t>
            </a:r>
          </a:p>
          <a:p>
            <a:r>
              <a:rPr lang="en-GB" dirty="0" smtClean="0"/>
              <a:t>CRIS-IR</a:t>
            </a:r>
          </a:p>
          <a:p>
            <a:r>
              <a:rPr lang="en-GB" dirty="0" smtClean="0"/>
              <a:t>DRIS/Best Practice</a:t>
            </a:r>
          </a:p>
          <a:p>
            <a:r>
              <a:rPr lang="en-GB" dirty="0" smtClean="0"/>
              <a:t>LOD</a:t>
            </a:r>
          </a:p>
          <a:p>
            <a:r>
              <a:rPr lang="en-GB" dirty="0" smtClean="0"/>
              <a:t>Architecture</a:t>
            </a:r>
          </a:p>
          <a:p>
            <a:r>
              <a:rPr lang="en-GB" dirty="0" smtClean="0"/>
              <a:t>Projects</a:t>
            </a:r>
          </a:p>
          <a:p>
            <a:endParaRPr lang="en-GB" dirty="0"/>
          </a:p>
          <a:p>
            <a:r>
              <a:rPr lang="en-GB" dirty="0" smtClean="0"/>
              <a:t>Commercial vendors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8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Membership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5711793" cy="332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628800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Starting in 2002 with around 20 delegates…</a:t>
            </a:r>
            <a:endParaRPr lang="en-GB" sz="24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827"/>
            <a:ext cx="2610299" cy="108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9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Finance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Early in 2002 euroCRIS had no income (and was sustained by employers of some members providing resources)</a:t>
            </a:r>
          </a:p>
          <a:p>
            <a:r>
              <a:rPr lang="en-GB" dirty="0" smtClean="0"/>
              <a:t>We set the registration fees as they are now keeping them low to allow maximal participation</a:t>
            </a:r>
          </a:p>
          <a:p>
            <a:r>
              <a:rPr lang="en-GB" dirty="0" smtClean="0"/>
              <a:t>2012: euroCRIS now has  steadily increasing budget of ~ 25k€/year and with project and other income the amount of money passing through the account is several times larger</a:t>
            </a:r>
            <a:endParaRPr lang="en-GB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827"/>
            <a:ext cx="2610299" cy="108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1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Strategic Partners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66346"/>
            <a:ext cx="7205232" cy="372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5949280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Signing with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COAR  </a:t>
            </a:r>
            <a:endParaRPr lang="en-GB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And formalising with LATTES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In 2002 – none!  Now….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4827"/>
            <a:ext cx="1944216" cy="80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979" y="5373017"/>
            <a:ext cx="2295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979976"/>
            <a:ext cx="12954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5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Seminar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Nothing in 2002</a:t>
            </a:r>
          </a:p>
          <a:p>
            <a:r>
              <a:rPr lang="en-GB" dirty="0" smtClean="0"/>
              <a:t>Very successful series starting 2003</a:t>
            </a:r>
          </a:p>
          <a:p>
            <a:r>
              <a:rPr lang="en-GB" dirty="0" smtClean="0"/>
              <a:t>Much participation by European Commission</a:t>
            </a:r>
          </a:p>
          <a:p>
            <a:r>
              <a:rPr lang="en-GB" dirty="0" smtClean="0"/>
              <a:t>And of course strategic partners</a:t>
            </a:r>
          </a:p>
          <a:p>
            <a:r>
              <a:rPr lang="en-GB" dirty="0" smtClean="0"/>
              <a:t>Has a real impact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1"/>
            <a:ext cx="1080120" cy="151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2"/>
            <a:ext cx="1080119" cy="151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16830"/>
            <a:ext cx="1080120" cy="1518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790" y="3604637"/>
            <a:ext cx="1076345" cy="151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http://www.eurocris.org/Uploads/Web%20pages/seminars/200709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44" y="3604637"/>
            <a:ext cx="1064517" cy="151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://www.eurocris.org/Uploads/Web%20pages/seminars/200809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604636"/>
            <a:ext cx="1064517" cy="151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http://www.eurocris.org/Uploads/Web%20pages/seminars/200909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441" y="5229200"/>
            <a:ext cx="1024693" cy="14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http://www.eurocris.org/Uploads/Web%20pages/seminars/201009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147" y="5229200"/>
            <a:ext cx="1036113" cy="14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http://www.eurocris.org/Uploads/Web%20pages/seminars/201109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56" y="5229200"/>
            <a:ext cx="1013432" cy="144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827"/>
            <a:ext cx="2610299" cy="108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00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Website: nothing in 2002 – now (from 2011 annual report)</a:t>
            </a:r>
          </a:p>
          <a:p>
            <a:r>
              <a:rPr lang="en-GB" dirty="0" smtClean="0"/>
              <a:t>Newsflash</a:t>
            </a:r>
          </a:p>
          <a:p>
            <a:r>
              <a:rPr lang="en-GB" dirty="0" smtClean="0"/>
              <a:t>Annual Report (since 2010)</a:t>
            </a:r>
          </a:p>
          <a:p>
            <a:r>
              <a:rPr lang="en-GB" dirty="0" smtClean="0"/>
              <a:t>Conferences – first one under euroCRIS August 2002; 2012 largest and best ever </a:t>
            </a:r>
          </a:p>
          <a:p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08" y="1556791"/>
            <a:ext cx="4110400" cy="283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165" y="5301208"/>
            <a:ext cx="4099598" cy="13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827"/>
            <a:ext cx="2037439" cy="84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848" y="3517317"/>
            <a:ext cx="3097520" cy="178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7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785</Words>
  <Application>Microsoft Office PowerPoint</Application>
  <PresentationFormat>On-screen Show (4:3)</PresentationFormat>
  <Paragraphs>231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Photo Editor Photo</vt:lpstr>
      <vt:lpstr>euroCRIS at the Crossroads (10 years on)</vt:lpstr>
      <vt:lpstr>Before 2002</vt:lpstr>
      <vt:lpstr>October 2001: Member Meeting RAL: Decision to set up euroCRIS</vt:lpstr>
      <vt:lpstr>What has been Achieved 2002-2012</vt:lpstr>
      <vt:lpstr>Membership</vt:lpstr>
      <vt:lpstr>Finance</vt:lpstr>
      <vt:lpstr>Strategic Partners</vt:lpstr>
      <vt:lpstr>Seminar</vt:lpstr>
      <vt:lpstr>Communications</vt:lpstr>
      <vt:lpstr>CERIF</vt:lpstr>
      <vt:lpstr>CRIS-IR</vt:lpstr>
      <vt:lpstr>DRIS           /          Best Practice</vt:lpstr>
      <vt:lpstr>LOD</vt:lpstr>
      <vt:lpstr>Architecture</vt:lpstr>
      <vt:lpstr>Projects</vt:lpstr>
      <vt:lpstr>Commercial Vendors</vt:lpstr>
      <vt:lpstr>Crossroads</vt:lpstr>
      <vt:lpstr>PowerPoint Presentation</vt:lpstr>
      <vt:lpstr>Future</vt:lpstr>
      <vt:lpstr>Crossroads</vt:lpstr>
      <vt:lpstr>Future in More Detail</vt:lpstr>
      <vt:lpstr>The Plan: Architecture</vt:lpstr>
      <vt:lpstr>The Choice: Moving Forward</vt:lpstr>
      <vt:lpstr>PowerPoint Presentation</vt:lpstr>
    </vt:vector>
  </TitlesOfParts>
  <Company>STFC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euroCRIS and CERIF</dc:title>
  <dc:creator>Keith Jeffery</dc:creator>
  <cp:lastModifiedBy>Keith Jeffery</cp:lastModifiedBy>
  <cp:revision>65</cp:revision>
  <dcterms:created xsi:type="dcterms:W3CDTF">2012-08-17T12:08:25Z</dcterms:created>
  <dcterms:modified xsi:type="dcterms:W3CDTF">2012-11-02T17:10:36Z</dcterms:modified>
</cp:coreProperties>
</file>