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2"/>
  </p:notesMasterIdLst>
  <p:handoutMasterIdLst>
    <p:handoutMasterId r:id="rId13"/>
  </p:handoutMasterIdLst>
  <p:sldIdLst>
    <p:sldId id="272" r:id="rId2"/>
    <p:sldId id="273" r:id="rId3"/>
    <p:sldId id="274" r:id="rId4"/>
    <p:sldId id="280" r:id="rId5"/>
    <p:sldId id="276" r:id="rId6"/>
    <p:sldId id="277" r:id="rId7"/>
    <p:sldId id="267" r:id="rId8"/>
    <p:sldId id="279" r:id="rId9"/>
    <p:sldId id="278" r:id="rId10"/>
    <p:sldId id="281" r:id="rId11"/>
  </p:sldIdLst>
  <p:sldSz cx="9144000" cy="6858000" type="screen4x3"/>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99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840" autoAdjust="0"/>
  </p:normalViewPr>
  <p:slideViewPr>
    <p:cSldViewPr>
      <p:cViewPr>
        <p:scale>
          <a:sx n="75" d="100"/>
          <a:sy n="75" d="100"/>
        </p:scale>
        <p:origin x="-1236" y="84"/>
      </p:cViewPr>
      <p:guideLst>
        <p:guide orient="horz" pos="2160"/>
        <p:guide pos="2880"/>
      </p:guideLst>
    </p:cSldViewPr>
  </p:slideViewPr>
  <p:notesTextViewPr>
    <p:cViewPr>
      <p:scale>
        <a:sx n="1" d="1"/>
        <a:sy n="1" d="1"/>
      </p:scale>
      <p:origin x="0" y="0"/>
    </p:cViewPr>
  </p:notesTextViewPr>
  <p:notesViewPr>
    <p:cSldViewPr>
      <p:cViewPr varScale="1">
        <p:scale>
          <a:sx n="82" d="100"/>
          <a:sy n="82" d="100"/>
        </p:scale>
        <p:origin x="-3180" y="-96"/>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1"/>
            <a:ext cx="3076363" cy="511730"/>
          </a:xfrm>
          <a:prstGeom prst="rect">
            <a:avLst/>
          </a:prstGeom>
        </p:spPr>
        <p:txBody>
          <a:bodyPr vert="horz" lIns="94759" tIns="47380" rIns="94759" bIns="47380" rtlCol="0"/>
          <a:lstStyle>
            <a:lvl1pPr algn="l">
              <a:defRPr sz="1200"/>
            </a:lvl1pPr>
          </a:lstStyle>
          <a:p>
            <a:endParaRPr lang="de-DE"/>
          </a:p>
        </p:txBody>
      </p:sp>
      <p:sp>
        <p:nvSpPr>
          <p:cNvPr id="3" name="Datumsplatzhalter 2"/>
          <p:cNvSpPr>
            <a:spLocks noGrp="1"/>
          </p:cNvSpPr>
          <p:nvPr>
            <p:ph type="dt" sz="quarter" idx="1"/>
          </p:nvPr>
        </p:nvSpPr>
        <p:spPr>
          <a:xfrm>
            <a:off x="4021295" y="1"/>
            <a:ext cx="3076363" cy="511730"/>
          </a:xfrm>
          <a:prstGeom prst="rect">
            <a:avLst/>
          </a:prstGeom>
        </p:spPr>
        <p:txBody>
          <a:bodyPr vert="horz" lIns="94759" tIns="47380" rIns="94759" bIns="47380" rtlCol="0"/>
          <a:lstStyle>
            <a:lvl1pPr algn="r">
              <a:defRPr sz="1200"/>
            </a:lvl1pPr>
          </a:lstStyle>
          <a:p>
            <a:fld id="{C8A211A8-A60D-4DE6-A994-D31022F8227A}" type="datetimeFigureOut">
              <a:rPr lang="de-DE" smtClean="0"/>
              <a:t>27.05.2017</a:t>
            </a:fld>
            <a:endParaRPr lang="de-DE"/>
          </a:p>
        </p:txBody>
      </p:sp>
      <p:sp>
        <p:nvSpPr>
          <p:cNvPr id="4" name="Fußzeilenplatzhalter 3"/>
          <p:cNvSpPr>
            <a:spLocks noGrp="1"/>
          </p:cNvSpPr>
          <p:nvPr>
            <p:ph type="ftr" sz="quarter" idx="2"/>
          </p:nvPr>
        </p:nvSpPr>
        <p:spPr>
          <a:xfrm>
            <a:off x="1" y="9721107"/>
            <a:ext cx="3076363" cy="511730"/>
          </a:xfrm>
          <a:prstGeom prst="rect">
            <a:avLst/>
          </a:prstGeom>
        </p:spPr>
        <p:txBody>
          <a:bodyPr vert="horz" lIns="94759" tIns="47380" rIns="94759" bIns="47380" rtlCol="0" anchor="b"/>
          <a:lstStyle>
            <a:lvl1pPr algn="l">
              <a:defRPr sz="1200"/>
            </a:lvl1pPr>
          </a:lstStyle>
          <a:p>
            <a:endParaRPr lang="de-DE"/>
          </a:p>
        </p:txBody>
      </p:sp>
      <p:sp>
        <p:nvSpPr>
          <p:cNvPr id="5" name="Foliennummernplatzhalter 4"/>
          <p:cNvSpPr>
            <a:spLocks noGrp="1"/>
          </p:cNvSpPr>
          <p:nvPr>
            <p:ph type="sldNum" sz="quarter" idx="3"/>
          </p:nvPr>
        </p:nvSpPr>
        <p:spPr>
          <a:xfrm>
            <a:off x="4021295" y="9721107"/>
            <a:ext cx="3076363" cy="511730"/>
          </a:xfrm>
          <a:prstGeom prst="rect">
            <a:avLst/>
          </a:prstGeom>
        </p:spPr>
        <p:txBody>
          <a:bodyPr vert="horz" lIns="94759" tIns="47380" rIns="94759" bIns="47380" rtlCol="0" anchor="b"/>
          <a:lstStyle>
            <a:lvl1pPr algn="r">
              <a:defRPr sz="1200"/>
            </a:lvl1pPr>
          </a:lstStyle>
          <a:p>
            <a:fld id="{12E9DAC3-EFAC-469C-961E-A77B573BEBC9}" type="slidenum">
              <a:rPr lang="de-DE" smtClean="0"/>
              <a:t>‹Nr.›</a:t>
            </a:fld>
            <a:endParaRPr lang="de-DE"/>
          </a:p>
        </p:txBody>
      </p:sp>
    </p:spTree>
    <p:extLst>
      <p:ext uri="{BB962C8B-B14F-4D97-AF65-F5344CB8AC3E}">
        <p14:creationId xmlns:p14="http://schemas.microsoft.com/office/powerpoint/2010/main" val="6393047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1"/>
            <a:ext cx="3076363" cy="511730"/>
          </a:xfrm>
          <a:prstGeom prst="rect">
            <a:avLst/>
          </a:prstGeom>
        </p:spPr>
        <p:txBody>
          <a:bodyPr vert="horz" lIns="94759" tIns="47380" rIns="94759" bIns="47380" rtlCol="0"/>
          <a:lstStyle>
            <a:lvl1pPr algn="l">
              <a:defRPr sz="1200"/>
            </a:lvl1pPr>
          </a:lstStyle>
          <a:p>
            <a:endParaRPr lang="de-DE" dirty="0"/>
          </a:p>
        </p:txBody>
      </p:sp>
      <p:sp>
        <p:nvSpPr>
          <p:cNvPr id="3" name="Datumsplatzhalter 2"/>
          <p:cNvSpPr>
            <a:spLocks noGrp="1"/>
          </p:cNvSpPr>
          <p:nvPr>
            <p:ph type="dt" idx="1"/>
          </p:nvPr>
        </p:nvSpPr>
        <p:spPr>
          <a:xfrm>
            <a:off x="4021295" y="1"/>
            <a:ext cx="3076363" cy="511730"/>
          </a:xfrm>
          <a:prstGeom prst="rect">
            <a:avLst/>
          </a:prstGeom>
        </p:spPr>
        <p:txBody>
          <a:bodyPr vert="horz" lIns="94759" tIns="47380" rIns="94759" bIns="47380" rtlCol="0"/>
          <a:lstStyle>
            <a:lvl1pPr algn="r">
              <a:defRPr sz="1200"/>
            </a:lvl1pPr>
          </a:lstStyle>
          <a:p>
            <a:fld id="{B9B1BC7A-B97C-4A82-B0B5-77C79B861C2B}" type="datetimeFigureOut">
              <a:rPr lang="de-DE" smtClean="0"/>
              <a:t>27.05.2017</a:t>
            </a:fld>
            <a:endParaRPr lang="de-DE" dirty="0"/>
          </a:p>
        </p:txBody>
      </p:sp>
      <p:sp>
        <p:nvSpPr>
          <p:cNvPr id="4" name="Folienbildplatzhalter 3"/>
          <p:cNvSpPr>
            <a:spLocks noGrp="1" noRot="1" noChangeAspect="1"/>
          </p:cNvSpPr>
          <p:nvPr>
            <p:ph type="sldImg" idx="2"/>
          </p:nvPr>
        </p:nvSpPr>
        <p:spPr>
          <a:xfrm>
            <a:off x="990600" y="766763"/>
            <a:ext cx="5118100" cy="3838575"/>
          </a:xfrm>
          <a:prstGeom prst="rect">
            <a:avLst/>
          </a:prstGeom>
          <a:noFill/>
          <a:ln w="12700">
            <a:solidFill>
              <a:prstClr val="black"/>
            </a:solidFill>
          </a:ln>
        </p:spPr>
        <p:txBody>
          <a:bodyPr vert="horz" lIns="94759" tIns="47380" rIns="94759" bIns="47380" rtlCol="0" anchor="ctr"/>
          <a:lstStyle/>
          <a:p>
            <a:endParaRPr lang="de-DE" dirty="0"/>
          </a:p>
        </p:txBody>
      </p:sp>
      <p:sp>
        <p:nvSpPr>
          <p:cNvPr id="5" name="Notizenplatzhalter 4"/>
          <p:cNvSpPr>
            <a:spLocks noGrp="1"/>
          </p:cNvSpPr>
          <p:nvPr>
            <p:ph type="body" sz="quarter" idx="3"/>
          </p:nvPr>
        </p:nvSpPr>
        <p:spPr>
          <a:xfrm>
            <a:off x="709931" y="4861442"/>
            <a:ext cx="5679440" cy="4605576"/>
          </a:xfrm>
          <a:prstGeom prst="rect">
            <a:avLst/>
          </a:prstGeom>
        </p:spPr>
        <p:txBody>
          <a:bodyPr vert="horz" lIns="94759" tIns="47380" rIns="94759" bIns="4738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1" y="9721107"/>
            <a:ext cx="3076363" cy="511730"/>
          </a:xfrm>
          <a:prstGeom prst="rect">
            <a:avLst/>
          </a:prstGeom>
        </p:spPr>
        <p:txBody>
          <a:bodyPr vert="horz" lIns="94759" tIns="47380" rIns="94759" bIns="47380" rtlCol="0" anchor="b"/>
          <a:lstStyle>
            <a:lvl1pPr algn="l">
              <a:defRPr sz="1200"/>
            </a:lvl1pPr>
          </a:lstStyle>
          <a:p>
            <a:endParaRPr lang="de-DE" dirty="0"/>
          </a:p>
        </p:txBody>
      </p:sp>
      <p:sp>
        <p:nvSpPr>
          <p:cNvPr id="7" name="Foliennummernplatzhalter 6"/>
          <p:cNvSpPr>
            <a:spLocks noGrp="1"/>
          </p:cNvSpPr>
          <p:nvPr>
            <p:ph type="sldNum" sz="quarter" idx="5"/>
          </p:nvPr>
        </p:nvSpPr>
        <p:spPr>
          <a:xfrm>
            <a:off x="4021295" y="9721107"/>
            <a:ext cx="3076363" cy="511730"/>
          </a:xfrm>
          <a:prstGeom prst="rect">
            <a:avLst/>
          </a:prstGeom>
        </p:spPr>
        <p:txBody>
          <a:bodyPr vert="horz" lIns="94759" tIns="47380" rIns="94759" bIns="47380" rtlCol="0" anchor="b"/>
          <a:lstStyle>
            <a:lvl1pPr algn="r">
              <a:defRPr sz="1200"/>
            </a:lvl1pPr>
          </a:lstStyle>
          <a:p>
            <a:fld id="{5B9E9039-C59F-45EC-AE16-5A5CE1E52EC5}" type="slidenum">
              <a:rPr lang="de-DE" smtClean="0"/>
              <a:t>‹Nr.›</a:t>
            </a:fld>
            <a:endParaRPr lang="de-DE" dirty="0"/>
          </a:p>
        </p:txBody>
      </p:sp>
    </p:spTree>
    <p:extLst>
      <p:ext uri="{BB962C8B-B14F-4D97-AF65-F5344CB8AC3E}">
        <p14:creationId xmlns:p14="http://schemas.microsoft.com/office/powerpoint/2010/main" val="3677990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forschungsinfo.de/kerndatensatz/en/index.php?projektpartner"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www.wissenschaftsrat.de/download/archiv/2855-13.pdf" TargetMode="External"/><Relationship Id="rId5" Type="http://schemas.openxmlformats.org/officeDocument/2006/relationships/hyperlink" Target="http://www.wissenschaftsrat.de/arbeitsbereiche-arbeitsprogramm/kerndatensatz_forschung.html" TargetMode="External"/><Relationship Id="rId4" Type="http://schemas.openxmlformats.org/officeDocument/2006/relationships/hyperlink" Target="http://www.wissenschaftsrat.de/en/fields-of-activity/research-rating.html"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16 Federal </a:t>
            </a:r>
            <a:r>
              <a:rPr lang="de-DE" dirty="0" err="1" smtClean="0"/>
              <a:t>states</a:t>
            </a:r>
            <a:r>
              <a:rPr lang="de-DE" dirty="0" smtClean="0"/>
              <a:t> (Länder)</a:t>
            </a:r>
            <a:r>
              <a:rPr lang="de-DE" baseline="0" dirty="0" smtClean="0"/>
              <a:t> and Bund</a:t>
            </a:r>
          </a:p>
          <a:p>
            <a:r>
              <a:rPr lang="de-DE" baseline="0" dirty="0" err="1" smtClean="0"/>
              <a:t>Four</a:t>
            </a:r>
            <a:r>
              <a:rPr lang="de-DE" baseline="0" dirty="0" smtClean="0"/>
              <a:t> </a:t>
            </a:r>
            <a:r>
              <a:rPr lang="de-DE" baseline="0" dirty="0" err="1" smtClean="0"/>
              <a:t>majour</a:t>
            </a:r>
            <a:r>
              <a:rPr lang="de-DE" baseline="0" dirty="0" smtClean="0"/>
              <a:t> </a:t>
            </a:r>
            <a:r>
              <a:rPr lang="de-DE" baseline="0" dirty="0" err="1" smtClean="0"/>
              <a:t>research</a:t>
            </a:r>
            <a:r>
              <a:rPr lang="de-DE" baseline="0" dirty="0" smtClean="0"/>
              <a:t> </a:t>
            </a:r>
            <a:r>
              <a:rPr lang="de-DE" baseline="0" dirty="0" err="1" smtClean="0"/>
              <a:t>organisations</a:t>
            </a:r>
            <a:endParaRPr lang="de-DE" baseline="0" dirty="0" smtClean="0"/>
          </a:p>
          <a:p>
            <a:endParaRPr lang="de-DE" baseline="0" dirty="0" smtClean="0"/>
          </a:p>
          <a:p>
            <a:r>
              <a:rPr lang="de-DE" sz="1300" dirty="0"/>
              <a:t>Facts and </a:t>
            </a:r>
            <a:r>
              <a:rPr lang="de-DE" sz="1300" dirty="0" err="1"/>
              <a:t>Figures</a:t>
            </a:r>
            <a:endParaRPr lang="de-DE" sz="1300" dirty="0"/>
          </a:p>
          <a:p>
            <a:r>
              <a:rPr lang="de-DE" sz="1300" dirty="0"/>
              <a:t>http://www.research-in-germany.org/dms/downloads-en/rig-publications/RiG-Research-Landscape-2015/The%20German%20Research%20Landscape%202015%20Barrierefrei.pdf </a:t>
            </a:r>
          </a:p>
          <a:p>
            <a:r>
              <a:rPr lang="en-US" sz="1300" dirty="0"/>
              <a:t>Almost 1,000 publicly funded research institutions (2013)</a:t>
            </a:r>
          </a:p>
          <a:p>
            <a:r>
              <a:rPr lang="en-US" sz="1300" dirty="0"/>
              <a:t>605,000 staff in R&amp;D including 361,000 R&amp;D researchers (2013)</a:t>
            </a:r>
          </a:p>
          <a:p>
            <a:r>
              <a:rPr lang="en-US" sz="1300" dirty="0"/>
              <a:t>Approx. 500 innovation clusters and networks (2015)</a:t>
            </a:r>
          </a:p>
          <a:p>
            <a:r>
              <a:rPr lang="en-US" sz="1300" dirty="0"/>
              <a:t>Gross domestic expenditure on R&amp;D (GERD): 80 billion euros (2013)</a:t>
            </a:r>
            <a:endParaRPr lang="de-DE" dirty="0" smtClean="0"/>
          </a:p>
          <a:p>
            <a:endParaRPr lang="en-US" sz="1300" dirty="0"/>
          </a:p>
          <a:p>
            <a:endParaRPr lang="en-US" sz="1300" dirty="0"/>
          </a:p>
          <a:p>
            <a:r>
              <a:rPr lang="de-DE" sz="1300" dirty="0"/>
              <a:t>Facts and </a:t>
            </a:r>
            <a:r>
              <a:rPr lang="de-DE" sz="1300" dirty="0" err="1"/>
              <a:t>Figures</a:t>
            </a:r>
            <a:endParaRPr lang="de-DE" sz="1300" dirty="0"/>
          </a:p>
          <a:p>
            <a:r>
              <a:rPr lang="en-US" sz="1300" dirty="0"/>
              <a:t>Approx. 400 higher education institutions (including more than 230 universities of applied sciences; 2015) </a:t>
            </a:r>
          </a:p>
          <a:p>
            <a:r>
              <a:rPr lang="en-US" sz="1300" dirty="0"/>
              <a:t>662,000 staff in total, 370,000 academic staff (2013) </a:t>
            </a:r>
          </a:p>
          <a:p>
            <a:r>
              <a:rPr lang="en-US" sz="1300" dirty="0"/>
              <a:t>2.7 million students in total, 320,000 international students (11.8%); (2014/15) </a:t>
            </a:r>
          </a:p>
          <a:p>
            <a:r>
              <a:rPr lang="en-US" sz="1300" dirty="0"/>
              <a:t>Gross domestic expenditure on R&amp;D (GERD) at institutions of higher education: 14.3 billion euros (2013 </a:t>
            </a:r>
          </a:p>
        </p:txBody>
      </p:sp>
      <p:sp>
        <p:nvSpPr>
          <p:cNvPr id="4" name="Foliennummernplatzhalter 3"/>
          <p:cNvSpPr>
            <a:spLocks noGrp="1"/>
          </p:cNvSpPr>
          <p:nvPr>
            <p:ph type="sldNum" sz="quarter" idx="10"/>
          </p:nvPr>
        </p:nvSpPr>
        <p:spPr/>
        <p:txBody>
          <a:bodyPr/>
          <a:lstStyle/>
          <a:p>
            <a:fld id="{2359AAB3-CF75-4910-99B3-DB7A5073E1E9}" type="slidenum">
              <a:rPr lang="de-DE" smtClean="0"/>
              <a:t>3</a:t>
            </a:fld>
            <a:endParaRPr lang="de-DE"/>
          </a:p>
        </p:txBody>
      </p:sp>
    </p:spTree>
    <p:extLst>
      <p:ext uri="{BB962C8B-B14F-4D97-AF65-F5344CB8AC3E}">
        <p14:creationId xmlns:p14="http://schemas.microsoft.com/office/powerpoint/2010/main" val="717967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http://www.forschungsinfo.de/kerndatensatz/en/index.php?home </a:t>
            </a:r>
          </a:p>
          <a:p>
            <a:endParaRPr lang="en-US" dirty="0" smtClean="0"/>
          </a:p>
          <a:p>
            <a:r>
              <a:rPr lang="en-US" dirty="0" smtClean="0"/>
              <a:t>The </a:t>
            </a:r>
            <a:r>
              <a:rPr lang="en-US" dirty="0" smtClean="0">
                <a:hlinkClick r:id="rId3" tooltip="Project partner"/>
              </a:rPr>
              <a:t>German Council of Science and Humanities</a:t>
            </a:r>
            <a:r>
              <a:rPr lang="en-US" dirty="0" smtClean="0"/>
              <a:t> initiated this project based on the results of a recent pilot study on </a:t>
            </a:r>
            <a:r>
              <a:rPr lang="en-US" dirty="0" smtClean="0">
                <a:hlinkClick r:id="rId4" tooltip="research rating"/>
              </a:rPr>
              <a:t>research rating</a:t>
            </a:r>
            <a:r>
              <a:rPr lang="en-US" dirty="0" smtClean="0"/>
              <a:t>. With its </a:t>
            </a:r>
            <a:r>
              <a:rPr lang="en-US" dirty="0" smtClean="0">
                <a:hlinkClick r:id="rId5" tooltip="recommendations on the specification of a future research core dataset"/>
              </a:rPr>
              <a:t>recommendations on the specification of a future research core dataset</a:t>
            </a:r>
            <a:r>
              <a:rPr lang="en-US" dirty="0" smtClean="0"/>
              <a:t>, the German Council of Science and Humanities delineated the structure and content of the approach. The </a:t>
            </a:r>
            <a:r>
              <a:rPr lang="en-US" dirty="0" smtClean="0">
                <a:hlinkClick r:id="rId3" tooltip="Project partner"/>
              </a:rPr>
              <a:t>project partners (Institute for Research Information and Quality Assurance, German Council of Science and Humanities and the </a:t>
            </a:r>
            <a:r>
              <a:rPr lang="en-US" dirty="0" err="1" smtClean="0">
                <a:hlinkClick r:id="rId3" tooltip="Project partner"/>
              </a:rPr>
              <a:t>Fraunhofer</a:t>
            </a:r>
            <a:r>
              <a:rPr lang="en-US" dirty="0" smtClean="0">
                <a:hlinkClick r:id="rId3" tooltip="Project partner"/>
              </a:rPr>
              <a:t> Institute for Applied Information Technology FIT</a:t>
            </a:r>
            <a:r>
              <a:rPr lang="en-US" dirty="0" smtClean="0"/>
              <a:t> jointly develop a </a:t>
            </a:r>
            <a:r>
              <a:rPr lang="en-US" dirty="0" err="1" smtClean="0"/>
              <a:t>standardised</a:t>
            </a:r>
            <a:r>
              <a:rPr lang="en-US" dirty="0" smtClean="0"/>
              <a:t> specification of these recommendations. This will provide the foundations for a quality-assured data exchange between universities or research institutions and recipients of the information in the German research system. The specification of a research core dataset is meant to be an offer to actors in the research system. On the basis of the specification, institutions will be able to agree on an efficient process for data collection and storage to reduce the cost of future development and implementation of local research information systems. Moreover, being based on international standards the specification provides the foundations for the future international exchange of research data. The project does not implement or recommend a central database. Rather, it initiates a definitional process and assesses the technical and </a:t>
            </a:r>
            <a:r>
              <a:rPr lang="en-US" dirty="0" err="1" smtClean="0"/>
              <a:t>organisational</a:t>
            </a:r>
            <a:r>
              <a:rPr lang="en-US" dirty="0" smtClean="0"/>
              <a:t> practicability.</a:t>
            </a:r>
          </a:p>
          <a:p>
            <a:endParaRPr lang="en-US" dirty="0" smtClean="0"/>
          </a:p>
          <a:p>
            <a:r>
              <a:rPr lang="en-US" dirty="0" smtClean="0"/>
              <a:t>he project for the specification of a "Research Core Dataset" has developed standards for research information based on the </a:t>
            </a:r>
            <a:r>
              <a:rPr lang="en-US" dirty="0" smtClean="0">
                <a:hlinkClick r:id="rId6" tooltip="Link recommendations by the German Council for Science and Humanites"/>
              </a:rPr>
              <a:t>recommendations by the German Council for Science and Humanities</a:t>
            </a:r>
            <a:r>
              <a:rPr lang="en-US" dirty="0" smtClean="0"/>
              <a:t> of January 2013. The project period was from October 2013 to October 2015.</a:t>
            </a:r>
          </a:p>
          <a:p>
            <a:r>
              <a:rPr lang="en-US" dirty="0" smtClean="0"/>
              <a:t>In the context of the recent winter meetings (20 – 22 January 2016) the German Council of Science and Humanities discussed and evaluated the specification for a Research Core Dataset (RCD) (release 1.0) and recommended the RCD standard for implementation at research institutions in Germany. The recommendations </a:t>
            </a:r>
            <a:r>
              <a:rPr lang="en-US" dirty="0" err="1" smtClean="0"/>
              <a:t>summarise</a:t>
            </a:r>
            <a:r>
              <a:rPr lang="en-US" dirty="0" smtClean="0"/>
              <a:t> the background and goals of the project, illustrate the process of development, present the contents of the RCD standard and make suggestions for implementation and future development of the Research Core Dataset.</a:t>
            </a:r>
          </a:p>
          <a:p>
            <a:endParaRPr lang="de-DE" dirty="0"/>
          </a:p>
        </p:txBody>
      </p:sp>
      <p:sp>
        <p:nvSpPr>
          <p:cNvPr id="4" name="Foliennummernplatzhalter 3"/>
          <p:cNvSpPr>
            <a:spLocks noGrp="1"/>
          </p:cNvSpPr>
          <p:nvPr>
            <p:ph type="sldNum" sz="quarter" idx="10"/>
          </p:nvPr>
        </p:nvSpPr>
        <p:spPr/>
        <p:txBody>
          <a:bodyPr/>
          <a:lstStyle/>
          <a:p>
            <a:fld id="{2359AAB3-CF75-4910-99B3-DB7A5073E1E9}" type="slidenum">
              <a:rPr lang="de-DE" smtClean="0"/>
              <a:t>5</a:t>
            </a:fld>
            <a:endParaRPr lang="de-DE"/>
          </a:p>
        </p:txBody>
      </p:sp>
    </p:spTree>
    <p:extLst>
      <p:ext uri="{BB962C8B-B14F-4D97-AF65-F5344CB8AC3E}">
        <p14:creationId xmlns:p14="http://schemas.microsoft.com/office/powerpoint/2010/main" val="3352442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Not </a:t>
            </a:r>
            <a:r>
              <a:rPr lang="de-DE" dirty="0" err="1" smtClean="0"/>
              <a:t>able</a:t>
            </a:r>
            <a:r>
              <a:rPr lang="de-DE" dirty="0" smtClean="0"/>
              <a:t> </a:t>
            </a:r>
            <a:r>
              <a:rPr lang="de-DE" dirty="0" err="1" smtClean="0"/>
              <a:t>to</a:t>
            </a:r>
            <a:r>
              <a:rPr lang="de-DE" dirty="0" smtClean="0"/>
              <a:t> </a:t>
            </a:r>
            <a:r>
              <a:rPr lang="de-DE" dirty="0" err="1" smtClean="0"/>
              <a:t>deliver</a:t>
            </a:r>
            <a:r>
              <a:rPr lang="de-DE" dirty="0" smtClean="0"/>
              <a:t> </a:t>
            </a:r>
            <a:r>
              <a:rPr lang="de-DE" dirty="0" err="1" smtClean="0"/>
              <a:t>the</a:t>
            </a:r>
            <a:r>
              <a:rPr lang="de-DE" dirty="0" smtClean="0"/>
              <a:t> </a:t>
            </a:r>
            <a:r>
              <a:rPr lang="de-DE" dirty="0" err="1" smtClean="0"/>
              <a:t>core</a:t>
            </a:r>
            <a:r>
              <a:rPr lang="de-DE" dirty="0" smtClean="0"/>
              <a:t> data</a:t>
            </a:r>
          </a:p>
          <a:p>
            <a:endParaRPr lang="de-DE" dirty="0" smtClean="0"/>
          </a:p>
          <a:p>
            <a:r>
              <a:rPr lang="de-DE" dirty="0" err="1" smtClean="0"/>
              <a:t>January</a:t>
            </a:r>
            <a:r>
              <a:rPr lang="de-DE" dirty="0" smtClean="0"/>
              <a:t> 8, 2015 Report Open Access </a:t>
            </a:r>
          </a:p>
          <a:p>
            <a:r>
              <a:rPr lang="de-DE" b="1" dirty="0" smtClean="0"/>
              <a:t>Einsatz von Forschungsinformationssystemen an Universitäten und Hochschulen mit Promotionsrecht in Deutschland. Ergebnisbericht</a:t>
            </a:r>
          </a:p>
          <a:p>
            <a:r>
              <a:rPr lang="de-DE" dirty="0" smtClean="0"/>
              <a:t>Sticht, Kendra</a:t>
            </a:r>
          </a:p>
          <a:p>
            <a:r>
              <a:rPr lang="de-DE" dirty="0" smtClean="0"/>
              <a:t>Ergebnisse aus der Masterthesis „Untersuchung zum Einsatz von Forschungsinformationssystemen an Hochschulen in Deutschland“ am Institut für Bibliotheks- und Informationswissenschaft an der Humboldt-Universität Berlin, 2014</a:t>
            </a:r>
          </a:p>
          <a:p>
            <a:r>
              <a:rPr lang="de-DE" dirty="0" smtClean="0"/>
              <a:t> </a:t>
            </a:r>
          </a:p>
          <a:p>
            <a:r>
              <a:rPr lang="de-DE" dirty="0" smtClean="0"/>
              <a:t>Zugrunde liegende Forschungsdaten und Dokumentation der Online-Befragung unter 10.5281/zenodo.17169 abrufbar.</a:t>
            </a:r>
          </a:p>
          <a:p>
            <a:endParaRPr lang="de-DE" dirty="0"/>
          </a:p>
        </p:txBody>
      </p:sp>
      <p:sp>
        <p:nvSpPr>
          <p:cNvPr id="4" name="Foliennummernplatzhalter 3"/>
          <p:cNvSpPr>
            <a:spLocks noGrp="1"/>
          </p:cNvSpPr>
          <p:nvPr>
            <p:ph type="sldNum" sz="quarter" idx="10"/>
          </p:nvPr>
        </p:nvSpPr>
        <p:spPr/>
        <p:txBody>
          <a:bodyPr/>
          <a:lstStyle/>
          <a:p>
            <a:fld id="{2359AAB3-CF75-4910-99B3-DB7A5073E1E9}" type="slidenum">
              <a:rPr lang="de-DE" smtClean="0"/>
              <a:t>6</a:t>
            </a:fld>
            <a:endParaRPr lang="de-DE"/>
          </a:p>
        </p:txBody>
      </p:sp>
    </p:spTree>
    <p:extLst>
      <p:ext uri="{BB962C8B-B14F-4D97-AF65-F5344CB8AC3E}">
        <p14:creationId xmlns:p14="http://schemas.microsoft.com/office/powerpoint/2010/main" val="4243442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r>
              <a:rPr lang="de-DE" smtClean="0"/>
              <a:t>May 2017</a:t>
            </a:r>
            <a:endParaRPr lang="de-DE" dirty="0"/>
          </a:p>
        </p:txBody>
      </p:sp>
      <p:sp>
        <p:nvSpPr>
          <p:cNvPr id="5" name="Fußzeilenplatzhalter 4"/>
          <p:cNvSpPr>
            <a:spLocks noGrp="1"/>
          </p:cNvSpPr>
          <p:nvPr>
            <p:ph type="ftr" sz="quarter" idx="11"/>
          </p:nvPr>
        </p:nvSpPr>
        <p:spPr/>
        <p:txBody>
          <a:bodyPr/>
          <a:lstStyle/>
          <a:p>
            <a:r>
              <a:rPr lang="de-DE" smtClean="0"/>
              <a:t>MM euroCRIS, Dublin</a:t>
            </a:r>
            <a:endParaRPr lang="de-DE" dirty="0"/>
          </a:p>
        </p:txBody>
      </p:sp>
      <p:sp>
        <p:nvSpPr>
          <p:cNvPr id="6" name="Foliennummernplatzhalter 5"/>
          <p:cNvSpPr>
            <a:spLocks noGrp="1"/>
          </p:cNvSpPr>
          <p:nvPr>
            <p:ph type="sldNum" sz="quarter" idx="12"/>
          </p:nvPr>
        </p:nvSpPr>
        <p:spPr/>
        <p:txBody>
          <a:bodyPr/>
          <a:lstStyle/>
          <a:p>
            <a:fld id="{F1E8BA30-2DE5-4A99-BCD7-56818D131212}" type="slidenum">
              <a:rPr lang="de-DE" smtClean="0"/>
              <a:t>‹Nr.›</a:t>
            </a:fld>
            <a:endParaRPr lang="de-DE" dirty="0"/>
          </a:p>
        </p:txBody>
      </p:sp>
    </p:spTree>
    <p:extLst>
      <p:ext uri="{BB962C8B-B14F-4D97-AF65-F5344CB8AC3E}">
        <p14:creationId xmlns:p14="http://schemas.microsoft.com/office/powerpoint/2010/main" val="70816397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r>
              <a:rPr lang="de-DE" smtClean="0"/>
              <a:t>May 2017</a:t>
            </a:r>
            <a:endParaRPr lang="de-DE" dirty="0"/>
          </a:p>
        </p:txBody>
      </p:sp>
      <p:sp>
        <p:nvSpPr>
          <p:cNvPr id="5" name="Fußzeilenplatzhalter 4"/>
          <p:cNvSpPr>
            <a:spLocks noGrp="1"/>
          </p:cNvSpPr>
          <p:nvPr>
            <p:ph type="ftr" sz="quarter" idx="11"/>
          </p:nvPr>
        </p:nvSpPr>
        <p:spPr/>
        <p:txBody>
          <a:bodyPr/>
          <a:lstStyle/>
          <a:p>
            <a:r>
              <a:rPr lang="de-DE" smtClean="0"/>
              <a:t>MM euroCRIS, Dublin</a:t>
            </a:r>
            <a:endParaRPr lang="de-DE" dirty="0"/>
          </a:p>
        </p:txBody>
      </p:sp>
      <p:sp>
        <p:nvSpPr>
          <p:cNvPr id="6" name="Foliennummernplatzhalter 5"/>
          <p:cNvSpPr>
            <a:spLocks noGrp="1"/>
          </p:cNvSpPr>
          <p:nvPr>
            <p:ph type="sldNum" sz="quarter" idx="12"/>
          </p:nvPr>
        </p:nvSpPr>
        <p:spPr/>
        <p:txBody>
          <a:bodyPr/>
          <a:lstStyle/>
          <a:p>
            <a:fld id="{F1E8BA30-2DE5-4A99-BCD7-56818D131212}" type="slidenum">
              <a:rPr lang="de-DE" smtClean="0"/>
              <a:t>‹Nr.›</a:t>
            </a:fld>
            <a:endParaRPr lang="de-DE" dirty="0"/>
          </a:p>
        </p:txBody>
      </p:sp>
    </p:spTree>
    <p:extLst>
      <p:ext uri="{BB962C8B-B14F-4D97-AF65-F5344CB8AC3E}">
        <p14:creationId xmlns:p14="http://schemas.microsoft.com/office/powerpoint/2010/main" val="311678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r>
              <a:rPr lang="de-DE" smtClean="0"/>
              <a:t>May 2017</a:t>
            </a:r>
            <a:endParaRPr lang="de-DE" dirty="0"/>
          </a:p>
        </p:txBody>
      </p:sp>
      <p:sp>
        <p:nvSpPr>
          <p:cNvPr id="5" name="Fußzeilenplatzhalter 4"/>
          <p:cNvSpPr>
            <a:spLocks noGrp="1"/>
          </p:cNvSpPr>
          <p:nvPr>
            <p:ph type="ftr" sz="quarter" idx="11"/>
          </p:nvPr>
        </p:nvSpPr>
        <p:spPr/>
        <p:txBody>
          <a:bodyPr/>
          <a:lstStyle/>
          <a:p>
            <a:r>
              <a:rPr lang="de-DE" smtClean="0"/>
              <a:t>MM euroCRIS, Dublin</a:t>
            </a:r>
            <a:endParaRPr lang="de-DE" dirty="0"/>
          </a:p>
        </p:txBody>
      </p:sp>
      <p:sp>
        <p:nvSpPr>
          <p:cNvPr id="6" name="Foliennummernplatzhalter 5"/>
          <p:cNvSpPr>
            <a:spLocks noGrp="1"/>
          </p:cNvSpPr>
          <p:nvPr>
            <p:ph type="sldNum" sz="quarter" idx="12"/>
          </p:nvPr>
        </p:nvSpPr>
        <p:spPr/>
        <p:txBody>
          <a:bodyPr/>
          <a:lstStyle/>
          <a:p>
            <a:fld id="{F1E8BA30-2DE5-4A99-BCD7-56818D131212}" type="slidenum">
              <a:rPr lang="de-DE" smtClean="0"/>
              <a:t>‹Nr.›</a:t>
            </a:fld>
            <a:endParaRPr lang="de-DE" dirty="0"/>
          </a:p>
        </p:txBody>
      </p:sp>
    </p:spTree>
    <p:extLst>
      <p:ext uri="{BB962C8B-B14F-4D97-AF65-F5344CB8AC3E}">
        <p14:creationId xmlns:p14="http://schemas.microsoft.com/office/powerpoint/2010/main" val="627308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a:ln>
            <a:noFill/>
          </a:ln>
        </p:spPr>
        <p:txBody>
          <a:bodyPr>
            <a:noAutofit/>
          </a:bodyPr>
          <a:lstStyle>
            <a:lvl1pPr algn="l">
              <a:defRPr sz="3600"/>
            </a:lvl1p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lvl1pPr marL="342900" indent="-342900">
              <a:buFont typeface="Symbol" panose="05050102010706020507" pitchFamily="18" charset="2"/>
              <a:buChar char="-"/>
              <a:defRPr sz="2600"/>
            </a:lvl1pPr>
            <a:lvl2pPr>
              <a:defRPr sz="2400"/>
            </a:lvl2pPr>
            <a:lvl3pPr>
              <a:defRPr sz="2200"/>
            </a:lvl3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10"/>
          </p:nvPr>
        </p:nvSpPr>
        <p:spPr/>
        <p:txBody>
          <a:bodyPr/>
          <a:lstStyle/>
          <a:p>
            <a:r>
              <a:rPr lang="de-DE" smtClean="0"/>
              <a:t>May 2017</a:t>
            </a:r>
            <a:endParaRPr lang="de-DE" dirty="0"/>
          </a:p>
        </p:txBody>
      </p:sp>
      <p:sp>
        <p:nvSpPr>
          <p:cNvPr id="5" name="Fußzeilenplatzhalter 4"/>
          <p:cNvSpPr>
            <a:spLocks noGrp="1"/>
          </p:cNvSpPr>
          <p:nvPr>
            <p:ph type="ftr" sz="quarter" idx="11"/>
          </p:nvPr>
        </p:nvSpPr>
        <p:spPr/>
        <p:txBody>
          <a:bodyPr/>
          <a:lstStyle/>
          <a:p>
            <a:r>
              <a:rPr lang="de-DE" smtClean="0"/>
              <a:t>MM euroCRIS, Dublin</a:t>
            </a:r>
            <a:endParaRPr lang="de-DE" dirty="0"/>
          </a:p>
        </p:txBody>
      </p:sp>
      <p:sp>
        <p:nvSpPr>
          <p:cNvPr id="6" name="Foliennummernplatzhalter 5"/>
          <p:cNvSpPr>
            <a:spLocks noGrp="1"/>
          </p:cNvSpPr>
          <p:nvPr>
            <p:ph type="sldNum" sz="quarter" idx="12"/>
          </p:nvPr>
        </p:nvSpPr>
        <p:spPr/>
        <p:txBody>
          <a:bodyPr/>
          <a:lstStyle/>
          <a:p>
            <a:fld id="{F1E8BA30-2DE5-4A99-BCD7-56818D131212}" type="slidenum">
              <a:rPr lang="de-DE" smtClean="0"/>
              <a:t>‹Nr.›</a:t>
            </a:fld>
            <a:endParaRPr lang="de-DE" dirty="0"/>
          </a:p>
        </p:txBody>
      </p:sp>
      <p:cxnSp>
        <p:nvCxnSpPr>
          <p:cNvPr id="9" name="Gerade Verbindung 8"/>
          <p:cNvCxnSpPr/>
          <p:nvPr userDrawn="1"/>
        </p:nvCxnSpPr>
        <p:spPr>
          <a:xfrm>
            <a:off x="467544" y="1412776"/>
            <a:ext cx="5184576"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408988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r>
              <a:rPr lang="de-DE" smtClean="0"/>
              <a:t>May 2017</a:t>
            </a:r>
            <a:endParaRPr lang="de-DE" dirty="0"/>
          </a:p>
        </p:txBody>
      </p:sp>
      <p:sp>
        <p:nvSpPr>
          <p:cNvPr id="5" name="Fußzeilenplatzhalter 4"/>
          <p:cNvSpPr>
            <a:spLocks noGrp="1"/>
          </p:cNvSpPr>
          <p:nvPr>
            <p:ph type="ftr" sz="quarter" idx="11"/>
          </p:nvPr>
        </p:nvSpPr>
        <p:spPr/>
        <p:txBody>
          <a:bodyPr/>
          <a:lstStyle/>
          <a:p>
            <a:r>
              <a:rPr lang="de-DE" smtClean="0"/>
              <a:t>MM euroCRIS, Dublin</a:t>
            </a:r>
            <a:endParaRPr lang="de-DE" dirty="0"/>
          </a:p>
        </p:txBody>
      </p:sp>
      <p:sp>
        <p:nvSpPr>
          <p:cNvPr id="6" name="Foliennummernplatzhalter 5"/>
          <p:cNvSpPr>
            <a:spLocks noGrp="1"/>
          </p:cNvSpPr>
          <p:nvPr>
            <p:ph type="sldNum" sz="quarter" idx="12"/>
          </p:nvPr>
        </p:nvSpPr>
        <p:spPr/>
        <p:txBody>
          <a:bodyPr/>
          <a:lstStyle/>
          <a:p>
            <a:fld id="{F1E8BA30-2DE5-4A99-BCD7-56818D131212}" type="slidenum">
              <a:rPr lang="de-DE" smtClean="0"/>
              <a:t>‹Nr.›</a:t>
            </a:fld>
            <a:endParaRPr lang="de-DE" dirty="0"/>
          </a:p>
        </p:txBody>
      </p:sp>
    </p:spTree>
    <p:extLst>
      <p:ext uri="{BB962C8B-B14F-4D97-AF65-F5344CB8AC3E}">
        <p14:creationId xmlns:p14="http://schemas.microsoft.com/office/powerpoint/2010/main" val="2675991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r>
              <a:rPr lang="de-DE" smtClean="0"/>
              <a:t>May 2017</a:t>
            </a:r>
            <a:endParaRPr lang="de-DE" dirty="0"/>
          </a:p>
        </p:txBody>
      </p:sp>
      <p:sp>
        <p:nvSpPr>
          <p:cNvPr id="6" name="Fußzeilenplatzhalter 5"/>
          <p:cNvSpPr>
            <a:spLocks noGrp="1"/>
          </p:cNvSpPr>
          <p:nvPr>
            <p:ph type="ftr" sz="quarter" idx="11"/>
          </p:nvPr>
        </p:nvSpPr>
        <p:spPr/>
        <p:txBody>
          <a:bodyPr/>
          <a:lstStyle/>
          <a:p>
            <a:r>
              <a:rPr lang="de-DE" smtClean="0"/>
              <a:t>MM euroCRIS, Dublin</a:t>
            </a:r>
            <a:endParaRPr lang="de-DE" dirty="0"/>
          </a:p>
        </p:txBody>
      </p:sp>
      <p:sp>
        <p:nvSpPr>
          <p:cNvPr id="7" name="Foliennummernplatzhalter 6"/>
          <p:cNvSpPr>
            <a:spLocks noGrp="1"/>
          </p:cNvSpPr>
          <p:nvPr>
            <p:ph type="sldNum" sz="quarter" idx="12"/>
          </p:nvPr>
        </p:nvSpPr>
        <p:spPr/>
        <p:txBody>
          <a:bodyPr/>
          <a:lstStyle/>
          <a:p>
            <a:fld id="{F1E8BA30-2DE5-4A99-BCD7-56818D131212}" type="slidenum">
              <a:rPr lang="de-DE" smtClean="0"/>
              <a:t>‹Nr.›</a:t>
            </a:fld>
            <a:endParaRPr lang="de-DE" dirty="0"/>
          </a:p>
        </p:txBody>
      </p:sp>
    </p:spTree>
    <p:extLst>
      <p:ext uri="{BB962C8B-B14F-4D97-AF65-F5344CB8AC3E}">
        <p14:creationId xmlns:p14="http://schemas.microsoft.com/office/powerpoint/2010/main" val="1343080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r>
              <a:rPr lang="de-DE" smtClean="0"/>
              <a:t>May 2017</a:t>
            </a:r>
            <a:endParaRPr lang="de-DE" dirty="0"/>
          </a:p>
        </p:txBody>
      </p:sp>
      <p:sp>
        <p:nvSpPr>
          <p:cNvPr id="8" name="Fußzeilenplatzhalter 7"/>
          <p:cNvSpPr>
            <a:spLocks noGrp="1"/>
          </p:cNvSpPr>
          <p:nvPr>
            <p:ph type="ftr" sz="quarter" idx="11"/>
          </p:nvPr>
        </p:nvSpPr>
        <p:spPr/>
        <p:txBody>
          <a:bodyPr/>
          <a:lstStyle/>
          <a:p>
            <a:r>
              <a:rPr lang="de-DE" smtClean="0"/>
              <a:t>MM euroCRIS, Dublin</a:t>
            </a:r>
            <a:endParaRPr lang="de-DE" dirty="0"/>
          </a:p>
        </p:txBody>
      </p:sp>
      <p:sp>
        <p:nvSpPr>
          <p:cNvPr id="9" name="Foliennummernplatzhalter 8"/>
          <p:cNvSpPr>
            <a:spLocks noGrp="1"/>
          </p:cNvSpPr>
          <p:nvPr>
            <p:ph type="sldNum" sz="quarter" idx="12"/>
          </p:nvPr>
        </p:nvSpPr>
        <p:spPr/>
        <p:txBody>
          <a:bodyPr/>
          <a:lstStyle/>
          <a:p>
            <a:fld id="{F1E8BA30-2DE5-4A99-BCD7-56818D131212}" type="slidenum">
              <a:rPr lang="de-DE" smtClean="0"/>
              <a:t>‹Nr.›</a:t>
            </a:fld>
            <a:endParaRPr lang="de-DE" dirty="0"/>
          </a:p>
        </p:txBody>
      </p:sp>
    </p:spTree>
    <p:extLst>
      <p:ext uri="{BB962C8B-B14F-4D97-AF65-F5344CB8AC3E}">
        <p14:creationId xmlns:p14="http://schemas.microsoft.com/office/powerpoint/2010/main" val="2690852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r>
              <a:rPr lang="de-DE" smtClean="0"/>
              <a:t>May 2017</a:t>
            </a:r>
            <a:endParaRPr lang="de-DE" dirty="0"/>
          </a:p>
        </p:txBody>
      </p:sp>
      <p:sp>
        <p:nvSpPr>
          <p:cNvPr id="4" name="Fußzeilenplatzhalter 3"/>
          <p:cNvSpPr>
            <a:spLocks noGrp="1"/>
          </p:cNvSpPr>
          <p:nvPr>
            <p:ph type="ftr" sz="quarter" idx="11"/>
          </p:nvPr>
        </p:nvSpPr>
        <p:spPr/>
        <p:txBody>
          <a:bodyPr/>
          <a:lstStyle/>
          <a:p>
            <a:r>
              <a:rPr lang="de-DE" smtClean="0"/>
              <a:t>MM euroCRIS, Dublin</a:t>
            </a:r>
            <a:endParaRPr lang="de-DE" dirty="0"/>
          </a:p>
        </p:txBody>
      </p:sp>
      <p:sp>
        <p:nvSpPr>
          <p:cNvPr id="5" name="Foliennummernplatzhalter 4"/>
          <p:cNvSpPr>
            <a:spLocks noGrp="1"/>
          </p:cNvSpPr>
          <p:nvPr>
            <p:ph type="sldNum" sz="quarter" idx="12"/>
          </p:nvPr>
        </p:nvSpPr>
        <p:spPr/>
        <p:txBody>
          <a:bodyPr/>
          <a:lstStyle/>
          <a:p>
            <a:fld id="{F1E8BA30-2DE5-4A99-BCD7-56818D131212}" type="slidenum">
              <a:rPr lang="de-DE" smtClean="0"/>
              <a:t>‹Nr.›</a:t>
            </a:fld>
            <a:endParaRPr lang="de-DE" dirty="0"/>
          </a:p>
        </p:txBody>
      </p:sp>
    </p:spTree>
    <p:extLst>
      <p:ext uri="{BB962C8B-B14F-4D97-AF65-F5344CB8AC3E}">
        <p14:creationId xmlns:p14="http://schemas.microsoft.com/office/powerpoint/2010/main" val="91210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r>
              <a:rPr lang="de-DE" smtClean="0"/>
              <a:t>May 2017</a:t>
            </a:r>
            <a:endParaRPr lang="de-DE" dirty="0"/>
          </a:p>
        </p:txBody>
      </p:sp>
      <p:sp>
        <p:nvSpPr>
          <p:cNvPr id="3" name="Fußzeilenplatzhalter 2"/>
          <p:cNvSpPr>
            <a:spLocks noGrp="1"/>
          </p:cNvSpPr>
          <p:nvPr>
            <p:ph type="ftr" sz="quarter" idx="11"/>
          </p:nvPr>
        </p:nvSpPr>
        <p:spPr/>
        <p:txBody>
          <a:bodyPr/>
          <a:lstStyle/>
          <a:p>
            <a:r>
              <a:rPr lang="de-DE" smtClean="0"/>
              <a:t>MM euroCRIS, Dublin</a:t>
            </a:r>
            <a:endParaRPr lang="de-DE" dirty="0"/>
          </a:p>
        </p:txBody>
      </p:sp>
      <p:sp>
        <p:nvSpPr>
          <p:cNvPr id="4" name="Foliennummernplatzhalter 3"/>
          <p:cNvSpPr>
            <a:spLocks noGrp="1"/>
          </p:cNvSpPr>
          <p:nvPr>
            <p:ph type="sldNum" sz="quarter" idx="12"/>
          </p:nvPr>
        </p:nvSpPr>
        <p:spPr/>
        <p:txBody>
          <a:bodyPr/>
          <a:lstStyle/>
          <a:p>
            <a:fld id="{F1E8BA30-2DE5-4A99-BCD7-56818D131212}" type="slidenum">
              <a:rPr lang="de-DE" smtClean="0"/>
              <a:t>‹Nr.›</a:t>
            </a:fld>
            <a:endParaRPr lang="de-DE" dirty="0"/>
          </a:p>
        </p:txBody>
      </p:sp>
    </p:spTree>
    <p:extLst>
      <p:ext uri="{BB962C8B-B14F-4D97-AF65-F5344CB8AC3E}">
        <p14:creationId xmlns:p14="http://schemas.microsoft.com/office/powerpoint/2010/main" val="1074950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r>
              <a:rPr lang="de-DE" smtClean="0"/>
              <a:t>May 2017</a:t>
            </a:r>
            <a:endParaRPr lang="de-DE" dirty="0"/>
          </a:p>
        </p:txBody>
      </p:sp>
      <p:sp>
        <p:nvSpPr>
          <p:cNvPr id="6" name="Fußzeilenplatzhalter 5"/>
          <p:cNvSpPr>
            <a:spLocks noGrp="1"/>
          </p:cNvSpPr>
          <p:nvPr>
            <p:ph type="ftr" sz="quarter" idx="11"/>
          </p:nvPr>
        </p:nvSpPr>
        <p:spPr/>
        <p:txBody>
          <a:bodyPr/>
          <a:lstStyle/>
          <a:p>
            <a:r>
              <a:rPr lang="de-DE" smtClean="0"/>
              <a:t>MM euroCRIS, Dublin</a:t>
            </a:r>
            <a:endParaRPr lang="de-DE" dirty="0"/>
          </a:p>
        </p:txBody>
      </p:sp>
      <p:sp>
        <p:nvSpPr>
          <p:cNvPr id="7" name="Foliennummernplatzhalter 6"/>
          <p:cNvSpPr>
            <a:spLocks noGrp="1"/>
          </p:cNvSpPr>
          <p:nvPr>
            <p:ph type="sldNum" sz="quarter" idx="12"/>
          </p:nvPr>
        </p:nvSpPr>
        <p:spPr/>
        <p:txBody>
          <a:bodyPr/>
          <a:lstStyle/>
          <a:p>
            <a:fld id="{F1E8BA30-2DE5-4A99-BCD7-56818D131212}" type="slidenum">
              <a:rPr lang="de-DE" smtClean="0"/>
              <a:t>‹Nr.›</a:t>
            </a:fld>
            <a:endParaRPr lang="de-DE" dirty="0"/>
          </a:p>
        </p:txBody>
      </p:sp>
    </p:spTree>
    <p:extLst>
      <p:ext uri="{BB962C8B-B14F-4D97-AF65-F5344CB8AC3E}">
        <p14:creationId xmlns:p14="http://schemas.microsoft.com/office/powerpoint/2010/main" val="287657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r>
              <a:rPr lang="de-DE" smtClean="0"/>
              <a:t>May 2017</a:t>
            </a:r>
            <a:endParaRPr lang="de-DE" dirty="0"/>
          </a:p>
        </p:txBody>
      </p:sp>
      <p:sp>
        <p:nvSpPr>
          <p:cNvPr id="6" name="Fußzeilenplatzhalter 5"/>
          <p:cNvSpPr>
            <a:spLocks noGrp="1"/>
          </p:cNvSpPr>
          <p:nvPr>
            <p:ph type="ftr" sz="quarter" idx="11"/>
          </p:nvPr>
        </p:nvSpPr>
        <p:spPr/>
        <p:txBody>
          <a:bodyPr/>
          <a:lstStyle/>
          <a:p>
            <a:r>
              <a:rPr lang="de-DE" smtClean="0"/>
              <a:t>MM euroCRIS, Dublin</a:t>
            </a:r>
            <a:endParaRPr lang="de-DE" dirty="0"/>
          </a:p>
        </p:txBody>
      </p:sp>
      <p:sp>
        <p:nvSpPr>
          <p:cNvPr id="7" name="Foliennummernplatzhalter 6"/>
          <p:cNvSpPr>
            <a:spLocks noGrp="1"/>
          </p:cNvSpPr>
          <p:nvPr>
            <p:ph type="sldNum" sz="quarter" idx="12"/>
          </p:nvPr>
        </p:nvSpPr>
        <p:spPr/>
        <p:txBody>
          <a:bodyPr/>
          <a:lstStyle/>
          <a:p>
            <a:fld id="{F1E8BA30-2DE5-4A99-BCD7-56818D131212}" type="slidenum">
              <a:rPr lang="de-DE" smtClean="0"/>
              <a:t>‹Nr.›</a:t>
            </a:fld>
            <a:endParaRPr lang="de-DE" dirty="0"/>
          </a:p>
        </p:txBody>
      </p:sp>
    </p:spTree>
    <p:extLst>
      <p:ext uri="{BB962C8B-B14F-4D97-AF65-F5344CB8AC3E}">
        <p14:creationId xmlns:p14="http://schemas.microsoft.com/office/powerpoint/2010/main" val="2700839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hteck 8"/>
          <p:cNvSpPr/>
          <p:nvPr userDrawn="1"/>
        </p:nvSpPr>
        <p:spPr>
          <a:xfrm>
            <a:off x="0" y="0"/>
            <a:ext cx="9144000" cy="6858000"/>
          </a:xfrm>
          <a:prstGeom prst="rect">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dirty="0" smtClean="0"/>
              <a:t>Titelmasterformat durch Klicken bearbeiten</a:t>
            </a:r>
            <a:endParaRPr lang="de-DE" dirty="0"/>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smtClean="0"/>
              <a:t>May 2017</a:t>
            </a:r>
            <a:endParaRPr lang="de-DE" dirty="0"/>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smtClean="0"/>
              <a:t>MM euroCRIS, Dublin</a:t>
            </a:r>
            <a:endParaRPr lang="de-DE" dirty="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E8BA30-2DE5-4A99-BCD7-56818D131212}" type="slidenum">
              <a:rPr lang="de-DE" smtClean="0"/>
              <a:t>‹Nr.›</a:t>
            </a:fld>
            <a:endParaRPr lang="de-DE" dirty="0"/>
          </a:p>
        </p:txBody>
      </p:sp>
      <p:pic>
        <p:nvPicPr>
          <p:cNvPr id="8" name="Picture 74" descr="Power_Point_RGB_Schrift_wei"/>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504" y="116632"/>
            <a:ext cx="12096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32064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research-in-germany.org/en/research-landscape/research-organisations.html"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zenodo.org/record/13841#.VLPTqSuG98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www.wissenschaftsrat.de/en/fields-of-activity/core_data_set.html" TargetMode="External"/><Relationship Id="rId3" Type="http://schemas.openxmlformats.org/officeDocument/2006/relationships/hyperlink" Target="http://dx.doi.org/10.5281/zenodo.17169" TargetMode="External"/><Relationship Id="rId7" Type="http://schemas.openxmlformats.org/officeDocument/2006/relationships/hyperlink" Target="https://zenodo.org/record/17491" TargetMode="External"/><Relationship Id="rId2" Type="http://schemas.openxmlformats.org/officeDocument/2006/relationships/hyperlink" Target="http://dx.doi.org/10.5281/zenodo.13841" TargetMode="External"/><Relationship Id="rId1" Type="http://schemas.openxmlformats.org/officeDocument/2006/relationships/slideLayout" Target="../slideLayouts/slideLayout2.xml"/><Relationship Id="rId6" Type="http://schemas.openxmlformats.org/officeDocument/2006/relationships/hyperlink" Target="https://zenodo.org/record/14828" TargetMode="External"/><Relationship Id="rId5" Type="http://schemas.openxmlformats.org/officeDocument/2006/relationships/hyperlink" Target="http://zenodo.org/collection/user-ag-fis" TargetMode="Externa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11560" y="4365104"/>
            <a:ext cx="8352928" cy="792087"/>
          </a:xfrm>
        </p:spPr>
        <p:txBody>
          <a:bodyPr>
            <a:normAutofit fontScale="90000"/>
          </a:bodyPr>
          <a:lstStyle/>
          <a:p>
            <a:pPr algn="l"/>
            <a:r>
              <a:rPr lang="de-DE" sz="4800" b="1" dirty="0" err="1" smtClean="0">
                <a:solidFill>
                  <a:schemeClr val="accent2"/>
                </a:solidFill>
              </a:rPr>
              <a:t>Current</a:t>
            </a:r>
            <a:r>
              <a:rPr lang="de-DE" sz="4800" b="1" dirty="0" smtClean="0">
                <a:solidFill>
                  <a:schemeClr val="accent2"/>
                </a:solidFill>
              </a:rPr>
              <a:t> </a:t>
            </a:r>
            <a:r>
              <a:rPr lang="de-DE" sz="4800" b="1" dirty="0" err="1" smtClean="0">
                <a:solidFill>
                  <a:schemeClr val="accent2"/>
                </a:solidFill>
              </a:rPr>
              <a:t>developments</a:t>
            </a:r>
            <a:r>
              <a:rPr lang="de-DE" sz="4800" b="1" dirty="0" smtClean="0">
                <a:solidFill>
                  <a:schemeClr val="accent2"/>
                </a:solidFill>
              </a:rPr>
              <a:t> in Germany</a:t>
            </a:r>
            <a:endParaRPr lang="de-DE" sz="4800" dirty="0">
              <a:solidFill>
                <a:schemeClr val="accent2"/>
              </a:solidFill>
            </a:endParaRPr>
          </a:p>
        </p:txBody>
      </p:sp>
      <p:sp>
        <p:nvSpPr>
          <p:cNvPr id="3" name="Inhaltsplatzhalter 2"/>
          <p:cNvSpPr>
            <a:spLocks noGrp="1"/>
          </p:cNvSpPr>
          <p:nvPr>
            <p:ph type="subTitle" idx="1"/>
          </p:nvPr>
        </p:nvSpPr>
        <p:spPr>
          <a:xfrm>
            <a:off x="683568" y="3717032"/>
            <a:ext cx="8136904" cy="720080"/>
          </a:xfrm>
        </p:spPr>
        <p:txBody>
          <a:bodyPr>
            <a:normAutofit/>
          </a:bodyPr>
          <a:lstStyle/>
          <a:p>
            <a:pPr algn="l"/>
            <a:r>
              <a:rPr lang="de-DE" sz="2400" dirty="0" err="1" smtClean="0">
                <a:solidFill>
                  <a:schemeClr val="tx1"/>
                </a:solidFill>
              </a:rPr>
              <a:t>euroCRIS</a:t>
            </a:r>
            <a:r>
              <a:rPr lang="de-DE" sz="2400" dirty="0" smtClean="0">
                <a:solidFill>
                  <a:schemeClr val="tx1"/>
                </a:solidFill>
              </a:rPr>
              <a:t> Spring Meeting 2017</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1" y="836712"/>
            <a:ext cx="4550023" cy="2162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59106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dirty="0" smtClean="0"/>
          </a:p>
          <a:p>
            <a:endParaRPr lang="de-DE" dirty="0"/>
          </a:p>
          <a:p>
            <a:r>
              <a:rPr lang="de-DE" dirty="0" err="1" smtClean="0"/>
              <a:t>Many</a:t>
            </a:r>
            <a:r>
              <a:rPr lang="de-DE" dirty="0" smtClean="0"/>
              <a:t> </a:t>
            </a:r>
            <a:r>
              <a:rPr lang="de-DE" dirty="0" err="1" smtClean="0"/>
              <a:t>thanks</a:t>
            </a:r>
            <a:r>
              <a:rPr lang="de-DE" dirty="0" smtClean="0"/>
              <a:t> </a:t>
            </a:r>
            <a:r>
              <a:rPr lang="de-DE" dirty="0" err="1" smtClean="0"/>
              <a:t>you</a:t>
            </a:r>
            <a:r>
              <a:rPr lang="de-DE" dirty="0" smtClean="0"/>
              <a:t> </a:t>
            </a:r>
            <a:r>
              <a:rPr lang="de-DE" dirty="0" err="1" smtClean="0"/>
              <a:t>for</a:t>
            </a:r>
            <a:r>
              <a:rPr lang="de-DE" dirty="0" smtClean="0"/>
              <a:t> </a:t>
            </a:r>
            <a:r>
              <a:rPr lang="de-DE" dirty="0" err="1" smtClean="0"/>
              <a:t>attention</a:t>
            </a:r>
            <a:r>
              <a:rPr lang="de-DE" dirty="0" smtClean="0"/>
              <a:t>!</a:t>
            </a:r>
            <a:endParaRPr lang="de-DE" dirty="0"/>
          </a:p>
        </p:txBody>
      </p:sp>
      <p:sp>
        <p:nvSpPr>
          <p:cNvPr id="4" name="Datumsplatzhalter 3"/>
          <p:cNvSpPr>
            <a:spLocks noGrp="1"/>
          </p:cNvSpPr>
          <p:nvPr>
            <p:ph type="dt" sz="half" idx="10"/>
          </p:nvPr>
        </p:nvSpPr>
        <p:spPr/>
        <p:txBody>
          <a:bodyPr/>
          <a:lstStyle/>
          <a:p>
            <a:r>
              <a:rPr lang="de-DE" smtClean="0"/>
              <a:t>May 2017</a:t>
            </a:r>
            <a:endParaRPr lang="de-DE" dirty="0"/>
          </a:p>
        </p:txBody>
      </p:sp>
      <p:sp>
        <p:nvSpPr>
          <p:cNvPr id="5" name="Fußzeilenplatzhalter 4"/>
          <p:cNvSpPr>
            <a:spLocks noGrp="1"/>
          </p:cNvSpPr>
          <p:nvPr>
            <p:ph type="ftr" sz="quarter" idx="11"/>
          </p:nvPr>
        </p:nvSpPr>
        <p:spPr/>
        <p:txBody>
          <a:bodyPr/>
          <a:lstStyle/>
          <a:p>
            <a:r>
              <a:rPr lang="de-DE" smtClean="0"/>
              <a:t>MM euroCRIS, Dublin</a:t>
            </a:r>
            <a:endParaRPr lang="de-DE" dirty="0"/>
          </a:p>
        </p:txBody>
      </p:sp>
    </p:spTree>
    <p:extLst>
      <p:ext uri="{BB962C8B-B14F-4D97-AF65-F5344CB8AC3E}">
        <p14:creationId xmlns:p14="http://schemas.microsoft.com/office/powerpoint/2010/main" val="425413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Overview</a:t>
            </a:r>
            <a:endParaRPr lang="de-DE" dirty="0"/>
          </a:p>
        </p:txBody>
      </p:sp>
      <p:sp>
        <p:nvSpPr>
          <p:cNvPr id="3" name="Inhaltsplatzhalter 2"/>
          <p:cNvSpPr>
            <a:spLocks noGrp="1"/>
          </p:cNvSpPr>
          <p:nvPr>
            <p:ph idx="1"/>
          </p:nvPr>
        </p:nvSpPr>
        <p:spPr/>
        <p:txBody>
          <a:bodyPr>
            <a:normAutofit/>
          </a:bodyPr>
          <a:lstStyle/>
          <a:p>
            <a:pPr>
              <a:buFontTx/>
              <a:buChar char="-"/>
            </a:pPr>
            <a:r>
              <a:rPr lang="de-DE" dirty="0" smtClean="0"/>
              <a:t>CRIS in German </a:t>
            </a:r>
            <a:r>
              <a:rPr lang="de-DE" dirty="0" err="1" smtClean="0"/>
              <a:t>Universities</a:t>
            </a:r>
            <a:endParaRPr lang="de-DE" dirty="0" smtClean="0"/>
          </a:p>
          <a:p>
            <a:pPr>
              <a:buFontTx/>
              <a:buChar char="-"/>
            </a:pPr>
            <a:r>
              <a:rPr lang="de-DE" dirty="0" smtClean="0"/>
              <a:t>The Core Data Set</a:t>
            </a:r>
          </a:p>
        </p:txBody>
      </p:sp>
      <p:sp>
        <p:nvSpPr>
          <p:cNvPr id="4" name="Datumsplatzhalter 3"/>
          <p:cNvSpPr>
            <a:spLocks noGrp="1"/>
          </p:cNvSpPr>
          <p:nvPr>
            <p:ph type="dt" sz="half" idx="10"/>
          </p:nvPr>
        </p:nvSpPr>
        <p:spPr/>
        <p:txBody>
          <a:bodyPr/>
          <a:lstStyle/>
          <a:p>
            <a:r>
              <a:rPr lang="de-DE" smtClean="0"/>
              <a:t>May 2017</a:t>
            </a:r>
            <a:endParaRPr lang="de-DE" dirty="0"/>
          </a:p>
        </p:txBody>
      </p:sp>
      <p:sp>
        <p:nvSpPr>
          <p:cNvPr id="5" name="Fußzeilenplatzhalter 4"/>
          <p:cNvSpPr>
            <a:spLocks noGrp="1"/>
          </p:cNvSpPr>
          <p:nvPr>
            <p:ph type="ftr" sz="quarter" idx="11"/>
          </p:nvPr>
        </p:nvSpPr>
        <p:spPr/>
        <p:txBody>
          <a:bodyPr/>
          <a:lstStyle/>
          <a:p>
            <a:r>
              <a:rPr lang="de-DE" smtClean="0"/>
              <a:t>MM euroCRIS, Dublin</a:t>
            </a:r>
            <a:endParaRPr lang="de-DE" dirty="0"/>
          </a:p>
        </p:txBody>
      </p:sp>
    </p:spTree>
    <p:extLst>
      <p:ext uri="{BB962C8B-B14F-4D97-AF65-F5344CB8AC3E}">
        <p14:creationId xmlns:p14="http://schemas.microsoft.com/office/powerpoint/2010/main" val="1945359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smtClean="0"/>
              <a:t>The </a:t>
            </a:r>
            <a:r>
              <a:rPr lang="de-DE" dirty="0" err="1" smtClean="0"/>
              <a:t>Landscape</a:t>
            </a:r>
            <a:endParaRPr lang="de-DE"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268760"/>
            <a:ext cx="6884987" cy="4886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feld 8"/>
          <p:cNvSpPr txBox="1"/>
          <p:nvPr/>
        </p:nvSpPr>
        <p:spPr>
          <a:xfrm>
            <a:off x="5148064" y="6093296"/>
            <a:ext cx="3838615" cy="369332"/>
          </a:xfrm>
          <a:prstGeom prst="rect">
            <a:avLst/>
          </a:prstGeom>
          <a:noFill/>
        </p:spPr>
        <p:txBody>
          <a:bodyPr wrap="none" rtlCol="0">
            <a:spAutoFit/>
          </a:bodyPr>
          <a:lstStyle/>
          <a:p>
            <a:r>
              <a:rPr lang="de-DE" dirty="0" smtClean="0"/>
              <a:t>Source: </a:t>
            </a:r>
            <a:r>
              <a:rPr lang="de-DE" dirty="0" smtClean="0">
                <a:hlinkClick r:id="rId4"/>
              </a:rPr>
              <a:t>www.research-in-germany.org</a:t>
            </a:r>
            <a:r>
              <a:rPr lang="de-DE" dirty="0" smtClean="0"/>
              <a:t> </a:t>
            </a:r>
            <a:endParaRPr lang="de-DE" dirty="0"/>
          </a:p>
        </p:txBody>
      </p:sp>
      <p:sp>
        <p:nvSpPr>
          <p:cNvPr id="2" name="Datumsplatzhalter 1"/>
          <p:cNvSpPr>
            <a:spLocks noGrp="1"/>
          </p:cNvSpPr>
          <p:nvPr>
            <p:ph type="dt" sz="half" idx="10"/>
          </p:nvPr>
        </p:nvSpPr>
        <p:spPr/>
        <p:txBody>
          <a:bodyPr/>
          <a:lstStyle/>
          <a:p>
            <a:r>
              <a:rPr lang="de-DE" smtClean="0"/>
              <a:t>May 2017</a:t>
            </a:r>
            <a:endParaRPr lang="de-DE" dirty="0"/>
          </a:p>
        </p:txBody>
      </p:sp>
      <p:sp>
        <p:nvSpPr>
          <p:cNvPr id="3" name="Fußzeilenplatzhalter 2"/>
          <p:cNvSpPr>
            <a:spLocks noGrp="1"/>
          </p:cNvSpPr>
          <p:nvPr>
            <p:ph type="ftr" sz="quarter" idx="11"/>
          </p:nvPr>
        </p:nvSpPr>
        <p:spPr/>
        <p:txBody>
          <a:bodyPr/>
          <a:lstStyle/>
          <a:p>
            <a:r>
              <a:rPr lang="de-DE" dirty="0" smtClean="0"/>
              <a:t>MM </a:t>
            </a:r>
            <a:r>
              <a:rPr lang="de-DE" dirty="0" err="1" smtClean="0"/>
              <a:t>euroCRIS</a:t>
            </a:r>
            <a:r>
              <a:rPr lang="de-DE" dirty="0" smtClean="0"/>
              <a:t>, Dublin</a:t>
            </a:r>
            <a:endParaRPr lang="de-DE" dirty="0"/>
          </a:p>
        </p:txBody>
      </p:sp>
    </p:spTree>
    <p:extLst>
      <p:ext uri="{BB962C8B-B14F-4D97-AF65-F5344CB8AC3E}">
        <p14:creationId xmlns:p14="http://schemas.microsoft.com/office/powerpoint/2010/main" val="2762259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19672" y="274638"/>
            <a:ext cx="7067128" cy="1143000"/>
          </a:xfrm>
        </p:spPr>
        <p:txBody>
          <a:bodyPr>
            <a:normAutofit fontScale="90000"/>
          </a:bodyPr>
          <a:lstStyle/>
          <a:p>
            <a:pPr algn="l"/>
            <a:r>
              <a:rPr lang="de-DE" dirty="0" smtClean="0">
                <a:latin typeface="Arial Narrow" pitchFamily="34" charset="0"/>
              </a:rPr>
              <a:t>Research </a:t>
            </a:r>
            <a:r>
              <a:rPr lang="de-DE" dirty="0" err="1" smtClean="0">
                <a:latin typeface="Arial Narrow" pitchFamily="34" charset="0"/>
              </a:rPr>
              <a:t>and</a:t>
            </a:r>
            <a:r>
              <a:rPr lang="de-DE" dirty="0" smtClean="0">
                <a:latin typeface="Arial Narrow" pitchFamily="34" charset="0"/>
              </a:rPr>
              <a:t> </a:t>
            </a:r>
            <a:r>
              <a:rPr lang="de-DE" dirty="0" err="1" smtClean="0">
                <a:latin typeface="Arial Narrow" pitchFamily="34" charset="0"/>
              </a:rPr>
              <a:t>research</a:t>
            </a:r>
            <a:r>
              <a:rPr lang="de-DE" dirty="0" smtClean="0">
                <a:latin typeface="Arial Narrow" pitchFamily="34" charset="0"/>
              </a:rPr>
              <a:t> </a:t>
            </a:r>
            <a:r>
              <a:rPr lang="de-DE" dirty="0" err="1" smtClean="0">
                <a:latin typeface="Arial Narrow" pitchFamily="34" charset="0"/>
              </a:rPr>
              <a:t>assessments</a:t>
            </a:r>
            <a:r>
              <a:rPr lang="de-DE" dirty="0" smtClean="0">
                <a:latin typeface="Arial Narrow" pitchFamily="34" charset="0"/>
              </a:rPr>
              <a:t> in Germany</a:t>
            </a:r>
            <a:endParaRPr lang="de-DE" dirty="0">
              <a:latin typeface="Arial Narrow" pitchFamily="34" charset="0"/>
            </a:endParaRPr>
          </a:p>
        </p:txBody>
      </p:sp>
      <p:sp>
        <p:nvSpPr>
          <p:cNvPr id="4" name="Datumsplatzhalter 3"/>
          <p:cNvSpPr>
            <a:spLocks noGrp="1"/>
          </p:cNvSpPr>
          <p:nvPr>
            <p:ph type="dt" sz="half" idx="10"/>
          </p:nvPr>
        </p:nvSpPr>
        <p:spPr/>
        <p:txBody>
          <a:bodyPr/>
          <a:lstStyle/>
          <a:p>
            <a:pPr>
              <a:defRPr/>
            </a:pPr>
            <a:r>
              <a:rPr lang="de-DE" smtClean="0"/>
              <a:t>May 2017</a:t>
            </a:r>
            <a:endParaRPr lang="de-DE" dirty="0"/>
          </a:p>
        </p:txBody>
      </p:sp>
      <p:sp>
        <p:nvSpPr>
          <p:cNvPr id="12" name="AutoShape 5"/>
          <p:cNvSpPr>
            <a:spLocks noChangeArrowheads="1"/>
          </p:cNvSpPr>
          <p:nvPr/>
        </p:nvSpPr>
        <p:spPr bwMode="auto">
          <a:xfrm>
            <a:off x="413990" y="3933057"/>
            <a:ext cx="3869977" cy="2088232"/>
          </a:xfrm>
          <a:prstGeom prst="homePlate">
            <a:avLst>
              <a:gd name="adj" fmla="val 13972"/>
            </a:avLst>
          </a:prstGeom>
          <a:ln/>
          <a:extLst/>
        </p:spPr>
        <p:style>
          <a:lnRef idx="1">
            <a:schemeClr val="accent1"/>
          </a:lnRef>
          <a:fillRef idx="2">
            <a:schemeClr val="accent1"/>
          </a:fillRef>
          <a:effectRef idx="1">
            <a:schemeClr val="accent1"/>
          </a:effectRef>
          <a:fontRef idx="minor">
            <a:schemeClr val="dk1"/>
          </a:fontRef>
        </p:style>
        <p:txBody>
          <a:bodyPr wrap="square" anchor="ctr" anchorCtr="0">
            <a:normAutofit/>
          </a:bodyPr>
          <a:lstStyle/>
          <a:p>
            <a:pPr marL="342900" indent="-342900" algn="l">
              <a:buFont typeface="Wingdings" pitchFamily="2" charset="2"/>
              <a:buChar char="§"/>
            </a:pPr>
            <a:r>
              <a:rPr lang="de-DE" sz="2000" b="0" dirty="0">
                <a:latin typeface="Arial Narrow" pitchFamily="34" charset="0"/>
              </a:rPr>
              <a:t>State Research </a:t>
            </a:r>
            <a:r>
              <a:rPr lang="de-DE" sz="2000" b="0" dirty="0" err="1">
                <a:latin typeface="Arial Narrow" pitchFamily="34" charset="0"/>
              </a:rPr>
              <a:t>Institutions</a:t>
            </a:r>
            <a:endParaRPr lang="de-DE" sz="2000" b="0" dirty="0">
              <a:latin typeface="Arial Narrow" pitchFamily="34" charset="0"/>
            </a:endParaRPr>
          </a:p>
          <a:p>
            <a:pPr marL="625475" lvl="1" indent="-260350" algn="l">
              <a:buFont typeface="Symbol" pitchFamily="18" charset="2"/>
              <a:buChar char="-"/>
            </a:pPr>
            <a:r>
              <a:rPr lang="de-DE" sz="1800" b="0" dirty="0">
                <a:latin typeface="Arial Narrow" pitchFamily="34" charset="0"/>
              </a:rPr>
              <a:t>Max Planck Society</a:t>
            </a:r>
          </a:p>
          <a:p>
            <a:pPr marL="625475" lvl="1" indent="-260350" algn="l">
              <a:buFont typeface="Symbol" pitchFamily="18" charset="2"/>
              <a:buChar char="-"/>
            </a:pPr>
            <a:r>
              <a:rPr lang="de-DE" sz="1800" b="0" dirty="0">
                <a:latin typeface="Arial Narrow" pitchFamily="34" charset="0"/>
              </a:rPr>
              <a:t>Leibniz </a:t>
            </a:r>
            <a:r>
              <a:rPr lang="de-DE" sz="1800" b="0" dirty="0" err="1">
                <a:latin typeface="Arial Narrow" pitchFamily="34" charset="0"/>
              </a:rPr>
              <a:t>Association</a:t>
            </a:r>
            <a:endParaRPr lang="de-DE" sz="1800" b="0" dirty="0">
              <a:latin typeface="Arial Narrow" pitchFamily="34" charset="0"/>
            </a:endParaRPr>
          </a:p>
          <a:p>
            <a:pPr marL="625475" lvl="1" indent="-260350" algn="l">
              <a:buFont typeface="Symbol" pitchFamily="18" charset="2"/>
              <a:buChar char="-"/>
            </a:pPr>
            <a:r>
              <a:rPr lang="de-DE" sz="1800" b="0" dirty="0">
                <a:latin typeface="Arial Narrow" pitchFamily="34" charset="0"/>
              </a:rPr>
              <a:t>Fraunhofer </a:t>
            </a:r>
          </a:p>
          <a:p>
            <a:pPr marL="625475" lvl="1" indent="-260350" algn="l">
              <a:buFont typeface="Symbol" pitchFamily="18" charset="2"/>
              <a:buChar char="-"/>
            </a:pPr>
            <a:r>
              <a:rPr lang="de-DE" sz="1800" b="0" dirty="0">
                <a:latin typeface="Arial Narrow" pitchFamily="34" charset="0"/>
              </a:rPr>
              <a:t>Helmholtz </a:t>
            </a:r>
            <a:r>
              <a:rPr lang="de-DE" sz="1800" b="0" dirty="0" err="1">
                <a:latin typeface="Arial Narrow" pitchFamily="34" charset="0"/>
              </a:rPr>
              <a:t>Association</a:t>
            </a:r>
            <a:endParaRPr lang="de-DE" sz="1800" b="0" dirty="0">
              <a:latin typeface="Arial Narrow" pitchFamily="34" charset="0"/>
            </a:endParaRPr>
          </a:p>
        </p:txBody>
      </p:sp>
      <p:grpSp>
        <p:nvGrpSpPr>
          <p:cNvPr id="3" name="Gruppieren 2"/>
          <p:cNvGrpSpPr/>
          <p:nvPr/>
        </p:nvGrpSpPr>
        <p:grpSpPr>
          <a:xfrm>
            <a:off x="413991" y="1493322"/>
            <a:ext cx="3869977" cy="2223710"/>
            <a:chOff x="413991" y="1493322"/>
            <a:chExt cx="3869977" cy="2223710"/>
          </a:xfrm>
        </p:grpSpPr>
        <p:sp>
          <p:nvSpPr>
            <p:cNvPr id="9" name="AutoShape 5"/>
            <p:cNvSpPr>
              <a:spLocks noChangeArrowheads="1"/>
            </p:cNvSpPr>
            <p:nvPr/>
          </p:nvSpPr>
          <p:spPr bwMode="auto">
            <a:xfrm>
              <a:off x="413991" y="1493322"/>
              <a:ext cx="3869977" cy="2223710"/>
            </a:xfrm>
            <a:prstGeom prst="homePlate">
              <a:avLst>
                <a:gd name="adj" fmla="val 13972"/>
              </a:avLst>
            </a:prstGeom>
            <a:ln/>
            <a:extLst/>
          </p:spPr>
          <p:style>
            <a:lnRef idx="1">
              <a:schemeClr val="accent6"/>
            </a:lnRef>
            <a:fillRef idx="2">
              <a:schemeClr val="accent6"/>
            </a:fillRef>
            <a:effectRef idx="1">
              <a:schemeClr val="accent6"/>
            </a:effectRef>
            <a:fontRef idx="minor">
              <a:schemeClr val="dk1"/>
            </a:fontRef>
          </p:style>
          <p:txBody>
            <a:bodyPr wrap="square" anchor="ctr" anchorCtr="0">
              <a:normAutofit/>
            </a:bodyPr>
            <a:lstStyle/>
            <a:p>
              <a:pPr marL="342900" indent="-342900" algn="l">
                <a:buFont typeface="Wingdings" pitchFamily="2" charset="2"/>
                <a:buChar char="§"/>
              </a:pPr>
              <a:r>
                <a:rPr lang="de-DE" sz="2000" b="0" dirty="0">
                  <a:solidFill>
                    <a:schemeClr val="tx1">
                      <a:lumMod val="85000"/>
                      <a:lumOff val="15000"/>
                    </a:schemeClr>
                  </a:solidFill>
                  <a:latin typeface="Arial Narrow" pitchFamily="34" charset="0"/>
                </a:rPr>
                <a:t>421 Higher </a:t>
              </a:r>
              <a:r>
                <a:rPr lang="de-DE" sz="2000" b="0" dirty="0" err="1">
                  <a:solidFill>
                    <a:schemeClr val="tx1">
                      <a:lumMod val="85000"/>
                      <a:lumOff val="15000"/>
                    </a:schemeClr>
                  </a:solidFill>
                  <a:latin typeface="Arial Narrow" pitchFamily="34" charset="0"/>
                </a:rPr>
                <a:t>Eduction</a:t>
              </a:r>
              <a:r>
                <a:rPr lang="de-DE" sz="2000" b="0" dirty="0">
                  <a:solidFill>
                    <a:schemeClr val="tx1">
                      <a:lumMod val="85000"/>
                      <a:lumOff val="15000"/>
                    </a:schemeClr>
                  </a:solidFill>
                  <a:latin typeface="Arial Narrow" pitchFamily="34" charset="0"/>
                </a:rPr>
                <a:t> </a:t>
              </a:r>
              <a:r>
                <a:rPr lang="de-DE" sz="2000" b="0" dirty="0" err="1">
                  <a:solidFill>
                    <a:schemeClr val="tx1">
                      <a:lumMod val="85000"/>
                      <a:lumOff val="15000"/>
                    </a:schemeClr>
                  </a:solidFill>
                  <a:latin typeface="Arial Narrow" pitchFamily="34" charset="0"/>
                </a:rPr>
                <a:t>Institutions</a:t>
              </a:r>
              <a:r>
                <a:rPr lang="de-DE" sz="2000" b="0" dirty="0">
                  <a:solidFill>
                    <a:schemeClr val="tx1">
                      <a:lumMod val="85000"/>
                      <a:lumOff val="15000"/>
                    </a:schemeClr>
                  </a:solidFill>
                  <a:latin typeface="Arial Narrow" pitchFamily="34" charset="0"/>
                </a:rPr>
                <a:t> (HEI)</a:t>
              </a:r>
            </a:p>
            <a:p>
              <a:pPr marL="625475" lvl="1" indent="-260350" algn="l">
                <a:buFont typeface="Symbol" pitchFamily="18" charset="2"/>
                <a:buChar char="-"/>
              </a:pPr>
              <a:r>
                <a:rPr lang="de-DE" sz="1800" b="0" dirty="0">
                  <a:solidFill>
                    <a:schemeClr val="tx1">
                      <a:lumMod val="85000"/>
                      <a:lumOff val="15000"/>
                    </a:schemeClr>
                  </a:solidFill>
                  <a:latin typeface="Arial Narrow" pitchFamily="34" charset="0"/>
                </a:rPr>
                <a:t>140 </a:t>
              </a:r>
              <a:r>
                <a:rPr lang="de-DE" sz="1800" b="0" dirty="0" err="1">
                  <a:solidFill>
                    <a:schemeClr val="tx1">
                      <a:lumMod val="85000"/>
                      <a:lumOff val="15000"/>
                    </a:schemeClr>
                  </a:solidFill>
                  <a:latin typeface="Arial Narrow" pitchFamily="34" charset="0"/>
                </a:rPr>
                <a:t>universities</a:t>
              </a:r>
              <a:r>
                <a:rPr lang="de-DE" sz="1800" b="0" dirty="0">
                  <a:solidFill>
                    <a:schemeClr val="tx1">
                      <a:lumMod val="85000"/>
                      <a:lumOff val="15000"/>
                    </a:schemeClr>
                  </a:solidFill>
                  <a:latin typeface="Arial Narrow" pitchFamily="34" charset="0"/>
                </a:rPr>
                <a:t> </a:t>
              </a:r>
              <a:r>
                <a:rPr lang="de-DE" sz="1800" b="0" dirty="0" err="1">
                  <a:solidFill>
                    <a:schemeClr val="tx1">
                      <a:lumMod val="85000"/>
                      <a:lumOff val="15000"/>
                    </a:schemeClr>
                  </a:solidFill>
                  <a:latin typeface="Arial Narrow" pitchFamily="34" charset="0"/>
                </a:rPr>
                <a:t>and</a:t>
              </a:r>
              <a:r>
                <a:rPr lang="de-DE" sz="1800" b="0" dirty="0">
                  <a:solidFill>
                    <a:schemeClr val="tx1">
                      <a:lumMod val="85000"/>
                      <a:lumOff val="15000"/>
                    </a:schemeClr>
                  </a:solidFill>
                  <a:latin typeface="Arial Narrow" pitchFamily="34" charset="0"/>
                </a:rPr>
                <a:t> HEI </a:t>
              </a:r>
              <a:r>
                <a:rPr lang="de-DE" sz="1800" b="0" dirty="0" err="1">
                  <a:solidFill>
                    <a:schemeClr val="tx1">
                      <a:lumMod val="85000"/>
                      <a:lumOff val="15000"/>
                    </a:schemeClr>
                  </a:solidFill>
                  <a:latin typeface="Arial Narrow" pitchFamily="34" charset="0"/>
                </a:rPr>
                <a:t>with</a:t>
              </a:r>
              <a:r>
                <a:rPr lang="de-DE" sz="1800" b="0" dirty="0">
                  <a:solidFill>
                    <a:schemeClr val="tx1">
                      <a:lumMod val="85000"/>
                      <a:lumOff val="15000"/>
                    </a:schemeClr>
                  </a:solidFill>
                  <a:latin typeface="Arial Narrow" pitchFamily="34" charset="0"/>
                </a:rPr>
                <a:t> </a:t>
              </a:r>
              <a:r>
                <a:rPr lang="de-DE" sz="1800" b="0" dirty="0" err="1">
                  <a:solidFill>
                    <a:schemeClr val="tx1">
                      <a:lumMod val="85000"/>
                      <a:lumOff val="15000"/>
                    </a:schemeClr>
                  </a:solidFill>
                  <a:latin typeface="Arial Narrow" pitchFamily="34" charset="0"/>
                </a:rPr>
                <a:t>equal</a:t>
              </a:r>
              <a:r>
                <a:rPr lang="de-DE" sz="1800" b="0" dirty="0">
                  <a:solidFill>
                    <a:schemeClr val="tx1">
                      <a:lumMod val="85000"/>
                      <a:lumOff val="15000"/>
                    </a:schemeClr>
                  </a:solidFill>
                  <a:latin typeface="Arial Narrow" pitchFamily="34" charset="0"/>
                </a:rPr>
                <a:t> </a:t>
              </a:r>
              <a:r>
                <a:rPr lang="de-DE" sz="1800" b="0" dirty="0" err="1">
                  <a:solidFill>
                    <a:schemeClr val="tx1">
                      <a:lumMod val="85000"/>
                      <a:lumOff val="15000"/>
                    </a:schemeClr>
                  </a:solidFill>
                  <a:latin typeface="Arial Narrow" pitchFamily="34" charset="0"/>
                </a:rPr>
                <a:t>status</a:t>
              </a:r>
              <a:r>
                <a:rPr lang="de-DE" sz="1800" b="0" dirty="0">
                  <a:solidFill>
                    <a:schemeClr val="tx1">
                      <a:lumMod val="85000"/>
                      <a:lumOff val="15000"/>
                    </a:schemeClr>
                  </a:solidFill>
                  <a:latin typeface="Arial Narrow" pitchFamily="34" charset="0"/>
                </a:rPr>
                <a:t> (</a:t>
              </a:r>
              <a:r>
                <a:rPr lang="de-DE" sz="1800" b="0" dirty="0" err="1">
                  <a:solidFill>
                    <a:schemeClr val="tx1">
                      <a:lumMod val="85000"/>
                      <a:lumOff val="15000"/>
                    </a:schemeClr>
                  </a:solidFill>
                  <a:latin typeface="Arial Narrow" pitchFamily="34" charset="0"/>
                </a:rPr>
                <a:t>allowed</a:t>
              </a:r>
              <a:r>
                <a:rPr lang="de-DE" sz="1800" b="0" dirty="0">
                  <a:solidFill>
                    <a:schemeClr val="tx1">
                      <a:lumMod val="85000"/>
                      <a:lumOff val="15000"/>
                    </a:schemeClr>
                  </a:solidFill>
                  <a:latin typeface="Arial Narrow" pitchFamily="34" charset="0"/>
                </a:rPr>
                <a:t> </a:t>
              </a:r>
              <a:r>
                <a:rPr lang="de-DE" sz="1800" b="0" dirty="0" err="1">
                  <a:solidFill>
                    <a:schemeClr val="tx1">
                      <a:lumMod val="85000"/>
                      <a:lumOff val="15000"/>
                    </a:schemeClr>
                  </a:solidFill>
                  <a:latin typeface="Arial Narrow" pitchFamily="34" charset="0"/>
                </a:rPr>
                <a:t>to</a:t>
              </a:r>
              <a:r>
                <a:rPr lang="de-DE" sz="1800" b="0" dirty="0">
                  <a:solidFill>
                    <a:schemeClr val="tx1">
                      <a:lumMod val="85000"/>
                      <a:lumOff val="15000"/>
                    </a:schemeClr>
                  </a:solidFill>
                  <a:latin typeface="Arial Narrow" pitchFamily="34" charset="0"/>
                </a:rPr>
                <a:t> </a:t>
              </a:r>
              <a:r>
                <a:rPr lang="de-DE" sz="1800" b="0" dirty="0" err="1">
                  <a:solidFill>
                    <a:schemeClr val="tx1">
                      <a:lumMod val="85000"/>
                      <a:lumOff val="15000"/>
                    </a:schemeClr>
                  </a:solidFill>
                  <a:latin typeface="Arial Narrow" pitchFamily="34" charset="0"/>
                </a:rPr>
                <a:t>award</a:t>
              </a:r>
              <a:r>
                <a:rPr lang="de-DE" sz="1800" b="0" dirty="0">
                  <a:solidFill>
                    <a:schemeClr val="tx1">
                      <a:lumMod val="85000"/>
                      <a:lumOff val="15000"/>
                    </a:schemeClr>
                  </a:solidFill>
                  <a:latin typeface="Arial Narrow" pitchFamily="34" charset="0"/>
                </a:rPr>
                <a:t> </a:t>
              </a:r>
              <a:r>
                <a:rPr lang="de-DE" sz="1800" b="0" dirty="0" err="1">
                  <a:solidFill>
                    <a:schemeClr val="tx1">
                      <a:lumMod val="85000"/>
                      <a:lumOff val="15000"/>
                    </a:schemeClr>
                  </a:solidFill>
                  <a:latin typeface="Arial Narrow" pitchFamily="34" charset="0"/>
                </a:rPr>
                <a:t>doctorates</a:t>
              </a:r>
              <a:r>
                <a:rPr lang="de-DE" sz="1800" b="0" dirty="0">
                  <a:solidFill>
                    <a:schemeClr val="tx1">
                      <a:lumMod val="85000"/>
                      <a:lumOff val="15000"/>
                    </a:schemeClr>
                  </a:solidFill>
                  <a:latin typeface="Arial Narrow" pitchFamily="34" charset="0"/>
                </a:rPr>
                <a:t>)</a:t>
              </a:r>
            </a:p>
          </p:txBody>
        </p:sp>
        <p:pic>
          <p:nvPicPr>
            <p:cNvPr id="13" name="Grafik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1840" y="2996681"/>
              <a:ext cx="593714" cy="593714"/>
            </a:xfrm>
            <a:prstGeom prst="rect">
              <a:avLst/>
            </a:prstGeom>
          </p:spPr>
        </p:pic>
      </p:grpSp>
      <p:sp>
        <p:nvSpPr>
          <p:cNvPr id="15" name="Textfeld 14"/>
          <p:cNvSpPr txBox="1"/>
          <p:nvPr/>
        </p:nvSpPr>
        <p:spPr>
          <a:xfrm>
            <a:off x="4499992" y="4226312"/>
            <a:ext cx="4400872" cy="1538883"/>
          </a:xfrm>
          <a:prstGeom prst="rect">
            <a:avLst/>
          </a:prstGeom>
          <a:noFill/>
        </p:spPr>
        <p:txBody>
          <a:bodyPr wrap="square" rtlCol="0">
            <a:spAutoFit/>
          </a:bodyPr>
          <a:lstStyle/>
          <a:p>
            <a:pPr marL="285750" indent="-285750" algn="l">
              <a:buFont typeface="Wingdings" pitchFamily="2" charset="2"/>
              <a:buChar char="§"/>
            </a:pPr>
            <a:r>
              <a:rPr lang="de-DE" sz="2000" b="0" dirty="0" err="1" smtClean="0">
                <a:solidFill>
                  <a:schemeClr val="tx1">
                    <a:lumMod val="85000"/>
                    <a:lumOff val="15000"/>
                  </a:schemeClr>
                </a:solidFill>
                <a:latin typeface="Arial Narrow" pitchFamily="34" charset="0"/>
              </a:rPr>
              <a:t>Institutional</a:t>
            </a:r>
            <a:r>
              <a:rPr lang="de-DE" sz="2000" b="0" dirty="0" smtClean="0">
                <a:solidFill>
                  <a:schemeClr val="tx1">
                    <a:lumMod val="85000"/>
                    <a:lumOff val="15000"/>
                  </a:schemeClr>
                </a:solidFill>
                <a:latin typeface="Arial Narrow" pitchFamily="34" charset="0"/>
              </a:rPr>
              <a:t> </a:t>
            </a:r>
            <a:r>
              <a:rPr lang="de-DE" sz="2000" b="0" dirty="0" err="1" smtClean="0">
                <a:solidFill>
                  <a:schemeClr val="tx1">
                    <a:lumMod val="85000"/>
                    <a:lumOff val="15000"/>
                  </a:schemeClr>
                </a:solidFill>
                <a:latin typeface="Arial Narrow" pitchFamily="34" charset="0"/>
              </a:rPr>
              <a:t>evaluations</a:t>
            </a:r>
            <a:endParaRPr lang="de-DE" sz="2000" b="0" dirty="0" smtClean="0">
              <a:solidFill>
                <a:schemeClr val="tx1">
                  <a:lumMod val="85000"/>
                  <a:lumOff val="15000"/>
                </a:schemeClr>
              </a:solidFill>
              <a:latin typeface="Arial Narrow" pitchFamily="34" charset="0"/>
            </a:endParaRPr>
          </a:p>
          <a:p>
            <a:pPr marL="285750" indent="-285750" algn="l">
              <a:buFont typeface="Wingdings" pitchFamily="2" charset="2"/>
              <a:buChar char="§"/>
            </a:pPr>
            <a:r>
              <a:rPr lang="de-DE" sz="2000" b="0" dirty="0" smtClean="0">
                <a:solidFill>
                  <a:schemeClr val="tx1">
                    <a:lumMod val="85000"/>
                    <a:lumOff val="15000"/>
                  </a:schemeClr>
                </a:solidFill>
                <a:latin typeface="Arial Narrow" pitchFamily="34" charset="0"/>
              </a:rPr>
              <a:t>Annual </a:t>
            </a:r>
            <a:r>
              <a:rPr lang="de-DE" sz="2000" b="0" dirty="0" err="1" smtClean="0">
                <a:solidFill>
                  <a:schemeClr val="tx1">
                    <a:lumMod val="85000"/>
                    <a:lumOff val="15000"/>
                  </a:schemeClr>
                </a:solidFill>
                <a:latin typeface="Arial Narrow" pitchFamily="34" charset="0"/>
              </a:rPr>
              <a:t>federal</a:t>
            </a:r>
            <a:r>
              <a:rPr lang="de-DE" sz="2000" b="0" dirty="0" smtClean="0">
                <a:solidFill>
                  <a:schemeClr val="tx1">
                    <a:lumMod val="85000"/>
                    <a:lumOff val="15000"/>
                  </a:schemeClr>
                </a:solidFill>
                <a:latin typeface="Arial Narrow" pitchFamily="34" charset="0"/>
              </a:rPr>
              <a:t> </a:t>
            </a:r>
            <a:r>
              <a:rPr lang="de-DE" sz="2000" b="0" dirty="0" err="1" smtClean="0">
                <a:solidFill>
                  <a:schemeClr val="tx1">
                    <a:lumMod val="85000"/>
                    <a:lumOff val="15000"/>
                  </a:schemeClr>
                </a:solidFill>
                <a:latin typeface="Arial Narrow" pitchFamily="34" charset="0"/>
              </a:rPr>
              <a:t>performance</a:t>
            </a:r>
            <a:r>
              <a:rPr lang="de-DE" sz="2000" b="0" dirty="0" smtClean="0">
                <a:solidFill>
                  <a:schemeClr val="tx1">
                    <a:lumMod val="85000"/>
                    <a:lumOff val="15000"/>
                  </a:schemeClr>
                </a:solidFill>
                <a:latin typeface="Arial Narrow" pitchFamily="34" charset="0"/>
              </a:rPr>
              <a:t> </a:t>
            </a:r>
            <a:r>
              <a:rPr lang="de-DE" sz="2000" b="0" dirty="0" err="1" smtClean="0">
                <a:solidFill>
                  <a:schemeClr val="tx1">
                    <a:lumMod val="85000"/>
                    <a:lumOff val="15000"/>
                  </a:schemeClr>
                </a:solidFill>
                <a:latin typeface="Arial Narrow" pitchFamily="34" charset="0"/>
              </a:rPr>
              <a:t>report</a:t>
            </a:r>
            <a:endParaRPr lang="de-DE" sz="2000" b="0" dirty="0" smtClean="0">
              <a:solidFill>
                <a:schemeClr val="tx1">
                  <a:lumMod val="85000"/>
                  <a:lumOff val="15000"/>
                </a:schemeClr>
              </a:solidFill>
              <a:latin typeface="Arial Narrow" pitchFamily="34" charset="0"/>
            </a:endParaRPr>
          </a:p>
          <a:p>
            <a:pPr marL="800100" lvl="1" indent="-342900" algn="l">
              <a:buFont typeface="Symbol" pitchFamily="18" charset="2"/>
              <a:buChar char="-"/>
            </a:pPr>
            <a:r>
              <a:rPr lang="de-DE" sz="1800" b="0" dirty="0" smtClean="0">
                <a:solidFill>
                  <a:schemeClr val="tx1">
                    <a:lumMod val="85000"/>
                    <a:lumOff val="15000"/>
                  </a:schemeClr>
                </a:solidFill>
                <a:latin typeface="Arial Narrow" pitchFamily="34" charset="0"/>
              </a:rPr>
              <a:t>86 </a:t>
            </a:r>
            <a:r>
              <a:rPr lang="de-DE" sz="1800" b="0" dirty="0" err="1" smtClean="0">
                <a:solidFill>
                  <a:schemeClr val="tx1">
                    <a:lumMod val="85000"/>
                    <a:lumOff val="15000"/>
                  </a:schemeClr>
                </a:solidFill>
                <a:latin typeface="Arial Narrow" pitchFamily="34" charset="0"/>
              </a:rPr>
              <a:t>indicators</a:t>
            </a:r>
            <a:endParaRPr lang="de-DE" sz="1800" b="0" dirty="0" smtClean="0">
              <a:solidFill>
                <a:schemeClr val="tx1">
                  <a:lumMod val="85000"/>
                  <a:lumOff val="15000"/>
                </a:schemeClr>
              </a:solidFill>
              <a:latin typeface="Arial Narrow" pitchFamily="34" charset="0"/>
            </a:endParaRPr>
          </a:p>
          <a:p>
            <a:pPr marL="800100" lvl="1" indent="-342900" algn="l">
              <a:buFont typeface="Symbol" pitchFamily="18" charset="2"/>
              <a:buChar char="-"/>
            </a:pPr>
            <a:r>
              <a:rPr lang="de-DE" sz="1800" b="0" dirty="0" smtClean="0">
                <a:solidFill>
                  <a:schemeClr val="tx1">
                    <a:lumMod val="85000"/>
                    <a:lumOff val="15000"/>
                  </a:schemeClr>
                </a:solidFill>
                <a:latin typeface="Arial Narrow" pitchFamily="34" charset="0"/>
              </a:rPr>
              <a:t>Awards, </a:t>
            </a:r>
            <a:r>
              <a:rPr lang="de-DE" sz="1800" b="0" dirty="0" err="1" smtClean="0">
                <a:solidFill>
                  <a:schemeClr val="tx1">
                    <a:lumMod val="85000"/>
                    <a:lumOff val="15000"/>
                  </a:schemeClr>
                </a:solidFill>
                <a:latin typeface="Arial Narrow" pitchFamily="34" charset="0"/>
              </a:rPr>
              <a:t>bibliometrics</a:t>
            </a:r>
            <a:r>
              <a:rPr lang="de-DE" sz="1800" b="0" dirty="0" smtClean="0">
                <a:solidFill>
                  <a:schemeClr val="tx1">
                    <a:lumMod val="85000"/>
                    <a:lumOff val="15000"/>
                  </a:schemeClr>
                </a:solidFill>
                <a:latin typeface="Arial Narrow" pitchFamily="34" charset="0"/>
              </a:rPr>
              <a:t>, </a:t>
            </a:r>
            <a:r>
              <a:rPr lang="de-DE" sz="1800" b="0" dirty="0" err="1" smtClean="0">
                <a:solidFill>
                  <a:schemeClr val="tx1">
                    <a:lumMod val="85000"/>
                    <a:lumOff val="15000"/>
                  </a:schemeClr>
                </a:solidFill>
                <a:latin typeface="Arial Narrow" pitchFamily="34" charset="0"/>
              </a:rPr>
              <a:t>cooperations</a:t>
            </a:r>
            <a:r>
              <a:rPr lang="de-DE" sz="1800" b="0" dirty="0" smtClean="0">
                <a:solidFill>
                  <a:schemeClr val="tx1">
                    <a:lumMod val="85000"/>
                    <a:lumOff val="15000"/>
                  </a:schemeClr>
                </a:solidFill>
                <a:latin typeface="Arial Narrow" pitchFamily="34" charset="0"/>
              </a:rPr>
              <a:t>, </a:t>
            </a:r>
            <a:r>
              <a:rPr lang="de-DE" sz="1800" b="0" dirty="0" err="1" smtClean="0">
                <a:solidFill>
                  <a:schemeClr val="tx1">
                    <a:lumMod val="85000"/>
                    <a:lumOff val="15000"/>
                  </a:schemeClr>
                </a:solidFill>
                <a:latin typeface="Arial Narrow" pitchFamily="34" charset="0"/>
              </a:rPr>
              <a:t>external</a:t>
            </a:r>
            <a:r>
              <a:rPr lang="de-DE" sz="1800" b="0" dirty="0" smtClean="0">
                <a:solidFill>
                  <a:schemeClr val="tx1">
                    <a:lumMod val="85000"/>
                    <a:lumOff val="15000"/>
                  </a:schemeClr>
                </a:solidFill>
                <a:latin typeface="Arial Narrow" pitchFamily="34" charset="0"/>
              </a:rPr>
              <a:t> </a:t>
            </a:r>
            <a:r>
              <a:rPr lang="de-DE" sz="1800" b="0" dirty="0" err="1" smtClean="0">
                <a:solidFill>
                  <a:schemeClr val="tx1">
                    <a:lumMod val="85000"/>
                    <a:lumOff val="15000"/>
                  </a:schemeClr>
                </a:solidFill>
                <a:latin typeface="Arial Narrow" pitchFamily="34" charset="0"/>
              </a:rPr>
              <a:t>funding</a:t>
            </a:r>
            <a:r>
              <a:rPr lang="de-DE" sz="1800" b="0" dirty="0" smtClean="0">
                <a:solidFill>
                  <a:schemeClr val="tx1">
                    <a:lumMod val="85000"/>
                    <a:lumOff val="15000"/>
                  </a:schemeClr>
                </a:solidFill>
                <a:latin typeface="Arial Narrow" pitchFamily="34" charset="0"/>
              </a:rPr>
              <a:t>…</a:t>
            </a:r>
            <a:endParaRPr lang="de-DE" sz="1800" b="0" dirty="0">
              <a:solidFill>
                <a:schemeClr val="tx1">
                  <a:lumMod val="85000"/>
                  <a:lumOff val="15000"/>
                </a:schemeClr>
              </a:solidFill>
              <a:latin typeface="Arial Narrow" pitchFamily="34" charset="0"/>
            </a:endParaRPr>
          </a:p>
        </p:txBody>
      </p:sp>
      <p:grpSp>
        <p:nvGrpSpPr>
          <p:cNvPr id="5" name="Gruppieren 4"/>
          <p:cNvGrpSpPr/>
          <p:nvPr/>
        </p:nvGrpSpPr>
        <p:grpSpPr>
          <a:xfrm>
            <a:off x="4499992" y="1700808"/>
            <a:ext cx="4248472" cy="2160240"/>
            <a:chOff x="4499992" y="1700808"/>
            <a:chExt cx="4248472" cy="2160240"/>
          </a:xfrm>
        </p:grpSpPr>
        <p:sp>
          <p:nvSpPr>
            <p:cNvPr id="14" name="Textfeld 13"/>
            <p:cNvSpPr txBox="1"/>
            <p:nvPr/>
          </p:nvSpPr>
          <p:spPr>
            <a:xfrm>
              <a:off x="4499992" y="1700808"/>
              <a:ext cx="4248472" cy="2092881"/>
            </a:xfrm>
            <a:prstGeom prst="rect">
              <a:avLst/>
            </a:prstGeom>
            <a:noFill/>
          </p:spPr>
          <p:txBody>
            <a:bodyPr wrap="square" rtlCol="0">
              <a:spAutoFit/>
            </a:bodyPr>
            <a:lstStyle/>
            <a:p>
              <a:pPr marL="285750" indent="-285750" algn="l">
                <a:buFont typeface="Wingdings" pitchFamily="2" charset="2"/>
                <a:buChar char="§"/>
              </a:pPr>
              <a:r>
                <a:rPr lang="de-DE" sz="2000" b="0" dirty="0" err="1" smtClean="0">
                  <a:solidFill>
                    <a:schemeClr val="tx1">
                      <a:lumMod val="85000"/>
                      <a:lumOff val="15000"/>
                    </a:schemeClr>
                  </a:solidFill>
                  <a:latin typeface="Arial Narrow" pitchFamily="34" charset="0"/>
                </a:rPr>
                <a:t>Subject-based</a:t>
              </a:r>
              <a:r>
                <a:rPr lang="de-DE" sz="2000" b="0" dirty="0" smtClean="0">
                  <a:solidFill>
                    <a:schemeClr val="tx1">
                      <a:lumMod val="85000"/>
                      <a:lumOff val="15000"/>
                    </a:schemeClr>
                  </a:solidFill>
                  <a:latin typeface="Arial Narrow" pitchFamily="34" charset="0"/>
                </a:rPr>
                <a:t> </a:t>
              </a:r>
              <a:r>
                <a:rPr lang="de-DE" sz="2000" b="0" dirty="0" err="1" smtClean="0">
                  <a:solidFill>
                    <a:schemeClr val="tx1">
                      <a:lumMod val="85000"/>
                      <a:lumOff val="15000"/>
                    </a:schemeClr>
                  </a:solidFill>
                  <a:latin typeface="Arial Narrow" pitchFamily="34" charset="0"/>
                </a:rPr>
                <a:t>evaluations</a:t>
              </a:r>
              <a:endParaRPr lang="de-DE" sz="2000" b="0" dirty="0" smtClean="0">
                <a:solidFill>
                  <a:schemeClr val="tx1">
                    <a:lumMod val="85000"/>
                    <a:lumOff val="15000"/>
                  </a:schemeClr>
                </a:solidFill>
                <a:latin typeface="Arial Narrow" pitchFamily="34" charset="0"/>
              </a:endParaRPr>
            </a:p>
            <a:p>
              <a:pPr marL="800100" lvl="1" indent="-342900" algn="l">
                <a:buFont typeface="Symbol" pitchFamily="18" charset="2"/>
                <a:buChar char="-"/>
              </a:pPr>
              <a:r>
                <a:rPr lang="de-DE" sz="1800" b="0" dirty="0" smtClean="0">
                  <a:solidFill>
                    <a:schemeClr val="tx1">
                      <a:lumMod val="85000"/>
                      <a:lumOff val="15000"/>
                    </a:schemeClr>
                  </a:solidFill>
                  <a:latin typeface="Arial Narrow" pitchFamily="34" charset="0"/>
                </a:rPr>
                <a:t>Wissenschaftsrat (</a:t>
              </a:r>
              <a:r>
                <a:rPr lang="de-DE" sz="1800" b="0" dirty="0" err="1" smtClean="0">
                  <a:solidFill>
                    <a:schemeClr val="tx1">
                      <a:lumMod val="85000"/>
                      <a:lumOff val="15000"/>
                    </a:schemeClr>
                  </a:solidFill>
                  <a:latin typeface="Arial Narrow" pitchFamily="34" charset="0"/>
                </a:rPr>
                <a:t>voluntary</a:t>
              </a:r>
              <a:r>
                <a:rPr lang="de-DE" sz="1800" b="0" dirty="0" smtClean="0">
                  <a:solidFill>
                    <a:schemeClr val="tx1">
                      <a:lumMod val="85000"/>
                      <a:lumOff val="15000"/>
                    </a:schemeClr>
                  </a:solidFill>
                  <a:latin typeface="Arial Narrow" pitchFamily="34" charset="0"/>
                </a:rPr>
                <a:t>)</a:t>
              </a:r>
            </a:p>
            <a:p>
              <a:pPr marL="800100" lvl="1" indent="-342900" algn="l">
                <a:buFont typeface="Symbol" pitchFamily="18" charset="2"/>
                <a:buChar char="-"/>
              </a:pPr>
              <a:r>
                <a:rPr lang="de-DE" sz="1800" b="0" dirty="0" smtClean="0">
                  <a:solidFill>
                    <a:schemeClr val="tx1">
                      <a:lumMod val="85000"/>
                      <a:lumOff val="15000"/>
                    </a:schemeClr>
                  </a:solidFill>
                  <a:latin typeface="Arial Narrow" pitchFamily="34" charset="0"/>
                </a:rPr>
                <a:t>Federal State initiatives</a:t>
              </a:r>
            </a:p>
            <a:p>
              <a:pPr marL="285750" indent="-285750" algn="l">
                <a:buFont typeface="Wingdings" pitchFamily="2" charset="2"/>
                <a:buChar char="§"/>
              </a:pPr>
              <a:r>
                <a:rPr lang="de-DE" sz="2000" b="0" dirty="0" smtClean="0">
                  <a:solidFill>
                    <a:schemeClr val="tx1">
                      <a:lumMod val="85000"/>
                      <a:lumOff val="15000"/>
                    </a:schemeClr>
                  </a:solidFill>
                  <a:latin typeface="Arial Narrow" pitchFamily="34" charset="0"/>
                </a:rPr>
                <a:t>Performance-</a:t>
              </a:r>
              <a:r>
                <a:rPr lang="de-DE" sz="2000" b="0" dirty="0" err="1" smtClean="0">
                  <a:solidFill>
                    <a:schemeClr val="tx1">
                      <a:lumMod val="85000"/>
                      <a:lumOff val="15000"/>
                    </a:schemeClr>
                  </a:solidFill>
                  <a:latin typeface="Arial Narrow" pitchFamily="34" charset="0"/>
                </a:rPr>
                <a:t>based</a:t>
              </a:r>
              <a:r>
                <a:rPr lang="de-DE" sz="2000" b="0" dirty="0" smtClean="0">
                  <a:solidFill>
                    <a:schemeClr val="tx1">
                      <a:lumMod val="85000"/>
                      <a:lumOff val="15000"/>
                    </a:schemeClr>
                  </a:solidFill>
                  <a:latin typeface="Arial Narrow" pitchFamily="34" charset="0"/>
                </a:rPr>
                <a:t> </a:t>
              </a:r>
              <a:r>
                <a:rPr lang="de-DE" sz="2000" b="0" dirty="0" err="1" smtClean="0">
                  <a:solidFill>
                    <a:schemeClr val="tx1">
                      <a:lumMod val="85000"/>
                      <a:lumOff val="15000"/>
                    </a:schemeClr>
                  </a:solidFill>
                  <a:latin typeface="Arial Narrow" pitchFamily="34" charset="0"/>
                </a:rPr>
                <a:t>funding</a:t>
              </a:r>
              <a:endParaRPr lang="de-DE" sz="2000" b="0" dirty="0" smtClean="0">
                <a:solidFill>
                  <a:schemeClr val="tx1">
                    <a:lumMod val="85000"/>
                    <a:lumOff val="15000"/>
                  </a:schemeClr>
                </a:solidFill>
                <a:latin typeface="Arial Narrow" pitchFamily="34" charset="0"/>
              </a:endParaRPr>
            </a:p>
            <a:p>
              <a:pPr marL="800100" lvl="1" indent="-342900" algn="l">
                <a:buFont typeface="Symbol" pitchFamily="18" charset="2"/>
                <a:buChar char="-"/>
              </a:pPr>
              <a:r>
                <a:rPr lang="de-DE" sz="1800" b="0" dirty="0" smtClean="0">
                  <a:solidFill>
                    <a:schemeClr val="tx1">
                      <a:lumMod val="85000"/>
                      <a:lumOff val="15000"/>
                    </a:schemeClr>
                  </a:solidFill>
                  <a:latin typeface="Arial Narrow" pitchFamily="34" charset="0"/>
                </a:rPr>
                <a:t>Third-party </a:t>
              </a:r>
              <a:r>
                <a:rPr lang="de-DE" sz="1800" b="0" dirty="0" err="1" smtClean="0">
                  <a:solidFill>
                    <a:schemeClr val="tx1">
                      <a:lumMod val="85000"/>
                      <a:lumOff val="15000"/>
                    </a:schemeClr>
                  </a:solidFill>
                  <a:latin typeface="Arial Narrow" pitchFamily="34" charset="0"/>
                </a:rPr>
                <a:t>funding</a:t>
              </a:r>
              <a:endParaRPr lang="de-DE" sz="1800" b="0" dirty="0" smtClean="0">
                <a:solidFill>
                  <a:schemeClr val="tx1">
                    <a:lumMod val="85000"/>
                    <a:lumOff val="15000"/>
                  </a:schemeClr>
                </a:solidFill>
                <a:latin typeface="Arial Narrow" pitchFamily="34" charset="0"/>
              </a:endParaRPr>
            </a:p>
            <a:p>
              <a:pPr marL="800100" lvl="1" indent="-342900" algn="l">
                <a:buFont typeface="Symbol" pitchFamily="18" charset="2"/>
                <a:buChar char="-"/>
              </a:pPr>
              <a:r>
                <a:rPr lang="de-DE" sz="1800" b="0" dirty="0" err="1" smtClean="0">
                  <a:solidFill>
                    <a:schemeClr val="tx1">
                      <a:lumMod val="85000"/>
                      <a:lumOff val="15000"/>
                    </a:schemeClr>
                  </a:solidFill>
                  <a:latin typeface="Arial Narrow" pitchFamily="34" charset="0"/>
                </a:rPr>
                <a:t>Awarded</a:t>
              </a:r>
              <a:r>
                <a:rPr lang="de-DE" sz="1800" b="0" dirty="0" smtClean="0">
                  <a:solidFill>
                    <a:schemeClr val="tx1">
                      <a:lumMod val="85000"/>
                      <a:lumOff val="15000"/>
                    </a:schemeClr>
                  </a:solidFill>
                  <a:latin typeface="Arial Narrow" pitchFamily="34" charset="0"/>
                </a:rPr>
                <a:t> </a:t>
              </a:r>
              <a:r>
                <a:rPr lang="de-DE" sz="1800" b="0" dirty="0" err="1" smtClean="0">
                  <a:solidFill>
                    <a:schemeClr val="tx1">
                      <a:lumMod val="85000"/>
                      <a:lumOff val="15000"/>
                    </a:schemeClr>
                  </a:solidFill>
                  <a:latin typeface="Arial Narrow" pitchFamily="34" charset="0"/>
                </a:rPr>
                <a:t>university</a:t>
              </a:r>
              <a:r>
                <a:rPr lang="de-DE" sz="1800" b="0" dirty="0" smtClean="0">
                  <a:solidFill>
                    <a:schemeClr val="tx1">
                      <a:lumMod val="85000"/>
                      <a:lumOff val="15000"/>
                    </a:schemeClr>
                  </a:solidFill>
                  <a:latin typeface="Arial Narrow" pitchFamily="34" charset="0"/>
                </a:rPr>
                <a:t> </a:t>
              </a:r>
              <a:r>
                <a:rPr lang="de-DE" sz="1800" b="0" dirty="0" err="1" smtClean="0">
                  <a:solidFill>
                    <a:schemeClr val="tx1">
                      <a:lumMod val="85000"/>
                      <a:lumOff val="15000"/>
                    </a:schemeClr>
                  </a:solidFill>
                  <a:latin typeface="Arial Narrow" pitchFamily="34" charset="0"/>
                </a:rPr>
                <a:t>degrees</a:t>
              </a:r>
              <a:endParaRPr lang="de-DE" sz="1800" b="0" dirty="0" smtClean="0">
                <a:solidFill>
                  <a:schemeClr val="tx1">
                    <a:lumMod val="85000"/>
                    <a:lumOff val="15000"/>
                  </a:schemeClr>
                </a:solidFill>
                <a:latin typeface="Arial Narrow" pitchFamily="34" charset="0"/>
              </a:endParaRPr>
            </a:p>
            <a:p>
              <a:pPr marL="800100" lvl="1" indent="-342900" algn="l">
                <a:buFont typeface="Symbol" pitchFamily="18" charset="2"/>
                <a:buChar char="-"/>
              </a:pPr>
              <a:r>
                <a:rPr lang="de-DE" sz="1800" b="0" dirty="0" smtClean="0">
                  <a:solidFill>
                    <a:schemeClr val="tx1">
                      <a:lumMod val="85000"/>
                      <a:lumOff val="15000"/>
                    </a:schemeClr>
                  </a:solidFill>
                  <a:latin typeface="Arial Narrow" pitchFamily="34" charset="0"/>
                </a:rPr>
                <a:t>Student </a:t>
              </a:r>
              <a:r>
                <a:rPr lang="de-DE" sz="1800" b="0" dirty="0" err="1" smtClean="0">
                  <a:solidFill>
                    <a:schemeClr val="tx1">
                      <a:lumMod val="85000"/>
                      <a:lumOff val="15000"/>
                    </a:schemeClr>
                  </a:solidFill>
                  <a:latin typeface="Arial Narrow" pitchFamily="34" charset="0"/>
                </a:rPr>
                <a:t>numbers</a:t>
              </a:r>
              <a:endParaRPr lang="de-DE" sz="1800" b="0" dirty="0">
                <a:solidFill>
                  <a:schemeClr val="tx1">
                    <a:lumMod val="85000"/>
                    <a:lumOff val="15000"/>
                  </a:schemeClr>
                </a:solidFill>
                <a:latin typeface="Arial Narrow" pitchFamily="34" charset="0"/>
              </a:endParaRPr>
            </a:p>
          </p:txBody>
        </p:sp>
        <p:cxnSp>
          <p:nvCxnSpPr>
            <p:cNvPr id="17" name="Gerade Verbindung 16"/>
            <p:cNvCxnSpPr/>
            <p:nvPr/>
          </p:nvCxnSpPr>
          <p:spPr bwMode="auto">
            <a:xfrm>
              <a:off x="4716016" y="3861048"/>
              <a:ext cx="3816424" cy="0"/>
            </a:xfrm>
            <a:prstGeom prst="line">
              <a:avLst/>
            </a:prstGeom>
            <a:solidFill>
              <a:schemeClr val="bg1"/>
            </a:solidFill>
            <a:ln w="12700" cap="flat" cmpd="sng" algn="ctr">
              <a:solidFill>
                <a:schemeClr val="accent2"/>
              </a:solidFill>
              <a:prstDash val="solid"/>
              <a:round/>
              <a:headEnd type="none" w="med" len="med"/>
              <a:tailEnd type="none" w="med" len="med"/>
            </a:ln>
            <a:effectLst/>
          </p:spPr>
        </p:cxnSp>
      </p:grpSp>
      <p:sp>
        <p:nvSpPr>
          <p:cNvPr id="11" name="Textfeld 10"/>
          <p:cNvSpPr txBox="1"/>
          <p:nvPr/>
        </p:nvSpPr>
        <p:spPr>
          <a:xfrm rot="20958435">
            <a:off x="7308407" y="870132"/>
            <a:ext cx="1889236" cy="1077218"/>
          </a:xfrm>
          <a:prstGeom prst="rect">
            <a:avLst/>
          </a:prstGeom>
          <a:ln/>
        </p:spPr>
        <p:style>
          <a:lnRef idx="1">
            <a:schemeClr val="accent1"/>
          </a:lnRef>
          <a:fillRef idx="3">
            <a:schemeClr val="accent1"/>
          </a:fillRef>
          <a:effectRef idx="2">
            <a:schemeClr val="accent1"/>
          </a:effectRef>
          <a:fontRef idx="minor">
            <a:schemeClr val="lt1"/>
          </a:fontRef>
        </p:style>
        <p:txBody>
          <a:bodyPr wrap="square" rtlCol="0">
            <a:spAutoFit/>
          </a:bodyPr>
          <a:lstStyle/>
          <a:p>
            <a:pPr>
              <a:buNone/>
            </a:pPr>
            <a:endParaRPr lang="de-DE" dirty="0" smtClean="0"/>
          </a:p>
          <a:p>
            <a:pPr algn="ctr">
              <a:buNone/>
            </a:pPr>
            <a:r>
              <a:rPr lang="de-DE" sz="2800" dirty="0" err="1" smtClean="0"/>
              <a:t>No</a:t>
            </a:r>
            <a:r>
              <a:rPr lang="de-DE" sz="2800" dirty="0" smtClean="0"/>
              <a:t> REF</a:t>
            </a:r>
          </a:p>
          <a:p>
            <a:pPr>
              <a:buNone/>
            </a:pPr>
            <a:endParaRPr lang="de-DE" dirty="0"/>
          </a:p>
        </p:txBody>
      </p:sp>
      <p:sp>
        <p:nvSpPr>
          <p:cNvPr id="16" name="Foliennummernplatzhalter 1"/>
          <p:cNvSpPr>
            <a:spLocks noGrp="1"/>
          </p:cNvSpPr>
          <p:nvPr>
            <p:ph type="sldNum" sz="quarter" idx="12"/>
          </p:nvPr>
        </p:nvSpPr>
        <p:spPr>
          <a:xfrm>
            <a:off x="8531788" y="5648960"/>
            <a:ext cx="548640" cy="396240"/>
          </a:xfrm>
        </p:spPr>
        <p:txBody>
          <a:bodyPr/>
          <a:lstStyle/>
          <a:p>
            <a:fld id="{6E2D2B3B-882E-40F3-A32F-6DD516915044}" type="slidenum">
              <a:rPr lang="en-US" smtClean="0"/>
              <a:pPr/>
              <a:t>4</a:t>
            </a:fld>
            <a:endParaRPr lang="en-US"/>
          </a:p>
        </p:txBody>
      </p:sp>
      <p:sp>
        <p:nvSpPr>
          <p:cNvPr id="7" name="Fußzeilenplatzhalter 6"/>
          <p:cNvSpPr>
            <a:spLocks noGrp="1"/>
          </p:cNvSpPr>
          <p:nvPr>
            <p:ph type="ftr" sz="quarter" idx="11"/>
          </p:nvPr>
        </p:nvSpPr>
        <p:spPr/>
        <p:txBody>
          <a:bodyPr/>
          <a:lstStyle/>
          <a:p>
            <a:r>
              <a:rPr lang="de-DE" smtClean="0"/>
              <a:t>MM euroCRIS, Dublin</a:t>
            </a:r>
            <a:endParaRPr lang="de-DE" dirty="0"/>
          </a:p>
        </p:txBody>
      </p:sp>
    </p:spTree>
    <p:extLst>
      <p:ext uri="{BB962C8B-B14F-4D97-AF65-F5344CB8AC3E}">
        <p14:creationId xmlns:p14="http://schemas.microsoft.com/office/powerpoint/2010/main" val="1515974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Core data </a:t>
            </a:r>
            <a:r>
              <a:rPr lang="de-DE" dirty="0" err="1" smtClean="0"/>
              <a:t>set</a:t>
            </a:r>
            <a:r>
              <a:rPr lang="de-DE" dirty="0" smtClean="0"/>
              <a:t>: An </a:t>
            </a:r>
            <a:r>
              <a:rPr lang="de-DE" dirty="0" err="1" smtClean="0"/>
              <a:t>attempt</a:t>
            </a:r>
            <a:r>
              <a:rPr lang="de-DE" dirty="0" smtClean="0"/>
              <a:t> </a:t>
            </a:r>
            <a:r>
              <a:rPr lang="de-DE" dirty="0" err="1" smtClean="0"/>
              <a:t>to</a:t>
            </a:r>
            <a:r>
              <a:rPr lang="de-DE" dirty="0" smtClean="0"/>
              <a:t> </a:t>
            </a:r>
            <a:r>
              <a:rPr lang="de-DE" dirty="0" err="1" smtClean="0"/>
              <a:t>unify</a:t>
            </a:r>
            <a:endParaRPr lang="de-DE" dirty="0"/>
          </a:p>
        </p:txBody>
      </p:sp>
      <p:grpSp>
        <p:nvGrpSpPr>
          <p:cNvPr id="5" name="Gruppieren 4"/>
          <p:cNvGrpSpPr/>
          <p:nvPr/>
        </p:nvGrpSpPr>
        <p:grpSpPr>
          <a:xfrm>
            <a:off x="922086" y="1321988"/>
            <a:ext cx="7042568" cy="5218319"/>
            <a:chOff x="1941924" y="991981"/>
            <a:chExt cx="7042568" cy="5218319"/>
          </a:xfrm>
        </p:grpSpPr>
        <p:grpSp>
          <p:nvGrpSpPr>
            <p:cNvPr id="6" name="Gruppieren 5"/>
            <p:cNvGrpSpPr/>
            <p:nvPr/>
          </p:nvGrpSpPr>
          <p:grpSpPr>
            <a:xfrm>
              <a:off x="2429741" y="991981"/>
              <a:ext cx="5402623" cy="5218319"/>
              <a:chOff x="2429740" y="180187"/>
              <a:chExt cx="6417063" cy="6318589"/>
            </a:xfrm>
          </p:grpSpPr>
          <p:pic>
            <p:nvPicPr>
              <p:cNvPr id="13" name="Picture 2"/>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8773" r="72555" b="4751"/>
              <a:stretch/>
            </p:blipFill>
            <p:spPr bwMode="auto">
              <a:xfrm>
                <a:off x="2429740" y="180187"/>
                <a:ext cx="6417063" cy="63185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Ellipse 13"/>
              <p:cNvSpPr/>
              <p:nvPr/>
            </p:nvSpPr>
            <p:spPr bwMode="auto">
              <a:xfrm>
                <a:off x="5122548" y="3143204"/>
                <a:ext cx="2935602" cy="2966467"/>
              </a:xfrm>
              <a:prstGeom prst="ellipse">
                <a:avLst/>
              </a:prstGeom>
              <a:solidFill>
                <a:srgbClr val="FADF6C">
                  <a:alpha val="29020"/>
                </a:srgb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666666"/>
                  </a:solidFill>
                  <a:effectLst/>
                  <a:latin typeface="Arial" charset="0"/>
                </a:endParaRPr>
              </a:p>
            </p:txBody>
          </p:sp>
          <p:sp>
            <p:nvSpPr>
              <p:cNvPr id="15" name="Ellipse 14"/>
              <p:cNvSpPr/>
              <p:nvPr/>
            </p:nvSpPr>
            <p:spPr bwMode="auto">
              <a:xfrm>
                <a:off x="3109912" y="2418361"/>
                <a:ext cx="2244650" cy="2259134"/>
              </a:xfrm>
              <a:prstGeom prst="ellipse">
                <a:avLst/>
              </a:prstGeom>
              <a:solidFill>
                <a:srgbClr val="FADF6C">
                  <a:alpha val="29020"/>
                </a:srgb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666666"/>
                  </a:solidFill>
                  <a:effectLst/>
                  <a:latin typeface="Arial" charset="0"/>
                </a:endParaRPr>
              </a:p>
            </p:txBody>
          </p:sp>
          <p:sp>
            <p:nvSpPr>
              <p:cNvPr id="16" name="Ellipse 15"/>
              <p:cNvSpPr/>
              <p:nvPr/>
            </p:nvSpPr>
            <p:spPr bwMode="auto">
              <a:xfrm>
                <a:off x="3602023" y="934283"/>
                <a:ext cx="1486812" cy="1470991"/>
              </a:xfrm>
              <a:prstGeom prst="ellipse">
                <a:avLst/>
              </a:prstGeom>
              <a:solidFill>
                <a:srgbClr val="FADF6C">
                  <a:alpha val="29020"/>
                </a:srgb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666666"/>
                  </a:solidFill>
                  <a:effectLst/>
                  <a:latin typeface="Arial" charset="0"/>
                </a:endParaRPr>
              </a:p>
            </p:txBody>
          </p:sp>
        </p:grpSp>
        <p:sp>
          <p:nvSpPr>
            <p:cNvPr id="7" name="Textfeld 6"/>
            <p:cNvSpPr txBox="1"/>
            <p:nvPr/>
          </p:nvSpPr>
          <p:spPr>
            <a:xfrm>
              <a:off x="6680236" y="2503832"/>
              <a:ext cx="2304256" cy="338554"/>
            </a:xfrm>
            <a:prstGeom prst="rect">
              <a:avLst/>
            </a:prstGeom>
            <a:noFill/>
          </p:spPr>
          <p:txBody>
            <a:bodyPr wrap="square" rtlCol="0">
              <a:spAutoFit/>
            </a:bodyPr>
            <a:lstStyle/>
            <a:p>
              <a:r>
                <a:rPr lang="de-DE" sz="1600" dirty="0" smtClean="0">
                  <a:solidFill>
                    <a:schemeClr val="accent1">
                      <a:lumMod val="10000"/>
                    </a:schemeClr>
                  </a:solidFill>
                </a:rPr>
                <a:t>Publications</a:t>
              </a:r>
              <a:endParaRPr lang="en-US" sz="1600" dirty="0">
                <a:solidFill>
                  <a:schemeClr val="accent1">
                    <a:lumMod val="10000"/>
                  </a:schemeClr>
                </a:solidFill>
              </a:endParaRPr>
            </a:p>
          </p:txBody>
        </p:sp>
        <p:sp>
          <p:nvSpPr>
            <p:cNvPr id="8" name="Textfeld 7"/>
            <p:cNvSpPr txBox="1"/>
            <p:nvPr/>
          </p:nvSpPr>
          <p:spPr>
            <a:xfrm>
              <a:off x="6440747" y="5535229"/>
              <a:ext cx="2304256" cy="338554"/>
            </a:xfrm>
            <a:prstGeom prst="rect">
              <a:avLst/>
            </a:prstGeom>
            <a:noFill/>
          </p:spPr>
          <p:txBody>
            <a:bodyPr wrap="square" rtlCol="0">
              <a:spAutoFit/>
            </a:bodyPr>
            <a:lstStyle/>
            <a:p>
              <a:r>
                <a:rPr lang="de-DE" sz="1600" dirty="0" err="1" smtClean="0">
                  <a:solidFill>
                    <a:schemeClr val="accent1">
                      <a:lumMod val="10000"/>
                    </a:schemeClr>
                  </a:solidFill>
                </a:rPr>
                <a:t>Staff</a:t>
              </a:r>
              <a:endParaRPr lang="en-US" sz="1600" dirty="0">
                <a:solidFill>
                  <a:schemeClr val="accent1">
                    <a:lumMod val="10000"/>
                  </a:schemeClr>
                </a:solidFill>
              </a:endParaRPr>
            </a:p>
          </p:txBody>
        </p:sp>
        <p:sp>
          <p:nvSpPr>
            <p:cNvPr id="9" name="Textfeld 8"/>
            <p:cNvSpPr txBox="1"/>
            <p:nvPr/>
          </p:nvSpPr>
          <p:spPr>
            <a:xfrm>
              <a:off x="2170887" y="4889092"/>
              <a:ext cx="2304256" cy="338554"/>
            </a:xfrm>
            <a:prstGeom prst="rect">
              <a:avLst/>
            </a:prstGeom>
            <a:noFill/>
          </p:spPr>
          <p:txBody>
            <a:bodyPr wrap="square" rtlCol="0">
              <a:spAutoFit/>
            </a:bodyPr>
            <a:lstStyle/>
            <a:p>
              <a:r>
                <a:rPr lang="de-DE" sz="1600" dirty="0" smtClean="0">
                  <a:solidFill>
                    <a:schemeClr val="accent1">
                      <a:lumMod val="10000"/>
                    </a:schemeClr>
                  </a:solidFill>
                </a:rPr>
                <a:t>Researcher Training</a:t>
              </a:r>
              <a:endParaRPr lang="en-US" sz="1600" dirty="0">
                <a:solidFill>
                  <a:schemeClr val="accent1">
                    <a:lumMod val="10000"/>
                  </a:schemeClr>
                </a:solidFill>
              </a:endParaRPr>
            </a:p>
          </p:txBody>
        </p:sp>
        <p:sp>
          <p:nvSpPr>
            <p:cNvPr id="10" name="Textfeld 9"/>
            <p:cNvSpPr txBox="1"/>
            <p:nvPr/>
          </p:nvSpPr>
          <p:spPr>
            <a:xfrm>
              <a:off x="5753895" y="1486356"/>
              <a:ext cx="2304256" cy="338554"/>
            </a:xfrm>
            <a:prstGeom prst="rect">
              <a:avLst/>
            </a:prstGeom>
            <a:noFill/>
          </p:spPr>
          <p:txBody>
            <a:bodyPr wrap="square" rtlCol="0">
              <a:spAutoFit/>
            </a:bodyPr>
            <a:lstStyle/>
            <a:p>
              <a:r>
                <a:rPr lang="de-DE" sz="1600" dirty="0" smtClean="0">
                  <a:solidFill>
                    <a:schemeClr val="accent1">
                      <a:lumMod val="10000"/>
                    </a:schemeClr>
                  </a:solidFill>
                </a:rPr>
                <a:t>Patents</a:t>
              </a:r>
              <a:endParaRPr lang="en-US" sz="1600" dirty="0">
                <a:solidFill>
                  <a:schemeClr val="accent1">
                    <a:lumMod val="10000"/>
                  </a:schemeClr>
                </a:solidFill>
              </a:endParaRPr>
            </a:p>
          </p:txBody>
        </p:sp>
        <p:sp>
          <p:nvSpPr>
            <p:cNvPr id="11" name="Textfeld 10"/>
            <p:cNvSpPr txBox="1"/>
            <p:nvPr/>
          </p:nvSpPr>
          <p:spPr>
            <a:xfrm>
              <a:off x="1941924" y="1824910"/>
              <a:ext cx="1224136" cy="830997"/>
            </a:xfrm>
            <a:prstGeom prst="rect">
              <a:avLst/>
            </a:prstGeom>
            <a:noFill/>
          </p:spPr>
          <p:txBody>
            <a:bodyPr wrap="square" rtlCol="0">
              <a:spAutoFit/>
            </a:bodyPr>
            <a:lstStyle/>
            <a:p>
              <a:pPr algn="r"/>
              <a:r>
                <a:rPr lang="de-DE" sz="1600" dirty="0" smtClean="0">
                  <a:solidFill>
                    <a:schemeClr val="accent1">
                      <a:lumMod val="10000"/>
                    </a:schemeClr>
                  </a:solidFill>
                </a:rPr>
                <a:t>Funding </a:t>
              </a:r>
            </a:p>
            <a:p>
              <a:pPr algn="r"/>
              <a:r>
                <a:rPr lang="de-DE" sz="1600" dirty="0">
                  <a:solidFill>
                    <a:schemeClr val="accent1">
                      <a:lumMod val="10000"/>
                    </a:schemeClr>
                  </a:solidFill>
                </a:rPr>
                <a:t>a</a:t>
              </a:r>
              <a:r>
                <a:rPr lang="de-DE" sz="1600" dirty="0" smtClean="0">
                  <a:solidFill>
                    <a:schemeClr val="accent1">
                      <a:lumMod val="10000"/>
                    </a:schemeClr>
                  </a:solidFill>
                </a:rPr>
                <a:t>nd</a:t>
              </a:r>
            </a:p>
            <a:p>
              <a:pPr algn="r"/>
              <a:r>
                <a:rPr lang="de-DE" sz="1600" dirty="0" smtClean="0">
                  <a:solidFill>
                    <a:schemeClr val="accent1">
                      <a:lumMod val="10000"/>
                    </a:schemeClr>
                  </a:solidFill>
                </a:rPr>
                <a:t>Projects</a:t>
              </a:r>
              <a:endParaRPr lang="en-US" sz="1600" dirty="0">
                <a:solidFill>
                  <a:schemeClr val="accent1">
                    <a:lumMod val="10000"/>
                  </a:schemeClr>
                </a:solidFill>
              </a:endParaRPr>
            </a:p>
          </p:txBody>
        </p:sp>
        <p:sp>
          <p:nvSpPr>
            <p:cNvPr id="12" name="Textfeld 11"/>
            <p:cNvSpPr txBox="1"/>
            <p:nvPr/>
          </p:nvSpPr>
          <p:spPr>
            <a:xfrm>
              <a:off x="4567200" y="3128571"/>
              <a:ext cx="1410518" cy="523220"/>
            </a:xfrm>
            <a:prstGeom prst="rect">
              <a:avLst/>
            </a:prstGeom>
            <a:noFill/>
          </p:spPr>
          <p:txBody>
            <a:bodyPr wrap="square" rtlCol="0">
              <a:spAutoFit/>
            </a:bodyPr>
            <a:lstStyle/>
            <a:p>
              <a:r>
                <a:rPr lang="de-DE" sz="1400" dirty="0" smtClean="0">
                  <a:solidFill>
                    <a:schemeClr val="accent1">
                      <a:lumMod val="10000"/>
                    </a:schemeClr>
                  </a:solidFill>
                </a:rPr>
                <a:t>Research Infrastructure</a:t>
              </a:r>
              <a:endParaRPr lang="en-US" sz="1400" dirty="0">
                <a:solidFill>
                  <a:schemeClr val="accent1">
                    <a:lumMod val="10000"/>
                  </a:schemeClr>
                </a:solidFill>
              </a:endParaRPr>
            </a:p>
          </p:txBody>
        </p:sp>
      </p:grpSp>
      <p:sp>
        <p:nvSpPr>
          <p:cNvPr id="3" name="Datumsplatzhalter 2"/>
          <p:cNvSpPr>
            <a:spLocks noGrp="1"/>
          </p:cNvSpPr>
          <p:nvPr>
            <p:ph type="dt" sz="half" idx="10"/>
          </p:nvPr>
        </p:nvSpPr>
        <p:spPr/>
        <p:txBody>
          <a:bodyPr/>
          <a:lstStyle/>
          <a:p>
            <a:r>
              <a:rPr lang="de-DE" smtClean="0"/>
              <a:t>May 2017</a:t>
            </a:r>
            <a:endParaRPr lang="de-DE" dirty="0"/>
          </a:p>
        </p:txBody>
      </p:sp>
      <p:sp>
        <p:nvSpPr>
          <p:cNvPr id="17" name="Fußzeilenplatzhalter 16"/>
          <p:cNvSpPr>
            <a:spLocks noGrp="1"/>
          </p:cNvSpPr>
          <p:nvPr>
            <p:ph type="ftr" sz="quarter" idx="11"/>
          </p:nvPr>
        </p:nvSpPr>
        <p:spPr/>
        <p:txBody>
          <a:bodyPr/>
          <a:lstStyle/>
          <a:p>
            <a:r>
              <a:rPr lang="de-DE" smtClean="0"/>
              <a:t>MM euroCRIS, Dublin</a:t>
            </a:r>
            <a:endParaRPr lang="de-DE" dirty="0"/>
          </a:p>
        </p:txBody>
      </p:sp>
    </p:spTree>
    <p:extLst>
      <p:ext uri="{BB962C8B-B14F-4D97-AF65-F5344CB8AC3E}">
        <p14:creationId xmlns:p14="http://schemas.microsoft.com/office/powerpoint/2010/main" val="2078710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97608" y="188640"/>
            <a:ext cx="7250855" cy="1143000"/>
          </a:xfrm>
        </p:spPr>
        <p:txBody>
          <a:bodyPr/>
          <a:lstStyle/>
          <a:p>
            <a:r>
              <a:rPr lang="de-DE" dirty="0" smtClean="0"/>
              <a:t>Research </a:t>
            </a:r>
            <a:r>
              <a:rPr lang="de-DE" dirty="0" err="1" smtClean="0"/>
              <a:t>information</a:t>
            </a:r>
            <a:r>
              <a:rPr lang="de-DE" dirty="0" smtClean="0"/>
              <a:t> </a:t>
            </a:r>
            <a:r>
              <a:rPr lang="de-DE" dirty="0" err="1" smtClean="0"/>
              <a:t>systems</a:t>
            </a:r>
            <a:r>
              <a:rPr lang="de-DE" dirty="0" smtClean="0"/>
              <a:t> (</a:t>
            </a:r>
            <a:r>
              <a:rPr lang="de-DE" dirty="0" err="1" smtClean="0"/>
              <a:t>Universities</a:t>
            </a:r>
            <a:r>
              <a:rPr lang="de-DE" dirty="0" smtClean="0"/>
              <a:t>) in 2014</a:t>
            </a:r>
            <a:endParaRPr lang="de-DE" dirty="0"/>
          </a:p>
        </p:txBody>
      </p:sp>
      <p:pic>
        <p:nvPicPr>
          <p:cNvPr id="5" name="Grafik 4"/>
          <p:cNvPicPr/>
          <p:nvPr/>
        </p:nvPicPr>
        <p:blipFill rotWithShape="1">
          <a:blip r:embed="rId3"/>
          <a:srcRect t="11973"/>
          <a:stretch/>
        </p:blipFill>
        <p:spPr bwMode="auto">
          <a:xfrm>
            <a:off x="827584" y="1772816"/>
            <a:ext cx="7870825" cy="4276725"/>
          </a:xfrm>
          <a:prstGeom prst="rect">
            <a:avLst/>
          </a:prstGeom>
          <a:ln>
            <a:noFill/>
          </a:ln>
          <a:effectLst>
            <a:outerShdw blurRad="292100" dist="139700" dir="2700000" algn="tl" rotWithShape="0">
              <a:srgbClr val="333333">
                <a:alpha val="65000"/>
              </a:srgbClr>
            </a:outerShdw>
          </a:effectLst>
        </p:spPr>
      </p:pic>
      <p:sp>
        <p:nvSpPr>
          <p:cNvPr id="6" name="Textfeld 5"/>
          <p:cNvSpPr txBox="1"/>
          <p:nvPr/>
        </p:nvSpPr>
        <p:spPr>
          <a:xfrm>
            <a:off x="2771800" y="6268670"/>
            <a:ext cx="5538889" cy="369332"/>
          </a:xfrm>
          <a:prstGeom prst="rect">
            <a:avLst/>
          </a:prstGeom>
          <a:noFill/>
        </p:spPr>
        <p:txBody>
          <a:bodyPr wrap="none" rtlCol="0">
            <a:spAutoFit/>
          </a:bodyPr>
          <a:lstStyle/>
          <a:p>
            <a:r>
              <a:rPr lang="de-DE" dirty="0" smtClean="0"/>
              <a:t>Source: </a:t>
            </a:r>
            <a:r>
              <a:rPr lang="de-DE" dirty="0">
                <a:hlinkClick r:id="rId4"/>
              </a:rPr>
              <a:t>https://zenodo.org/record/13841#.</a:t>
            </a:r>
            <a:r>
              <a:rPr lang="de-DE" dirty="0" smtClean="0">
                <a:hlinkClick r:id="rId4"/>
              </a:rPr>
              <a:t>VLPTqSuG98E</a:t>
            </a:r>
            <a:r>
              <a:rPr lang="de-DE" dirty="0" smtClean="0"/>
              <a:t> </a:t>
            </a:r>
            <a:endParaRPr lang="de-DE" dirty="0"/>
          </a:p>
        </p:txBody>
      </p:sp>
      <p:sp>
        <p:nvSpPr>
          <p:cNvPr id="3" name="Datumsplatzhalter 2"/>
          <p:cNvSpPr>
            <a:spLocks noGrp="1"/>
          </p:cNvSpPr>
          <p:nvPr>
            <p:ph type="dt" sz="half" idx="10"/>
          </p:nvPr>
        </p:nvSpPr>
        <p:spPr/>
        <p:txBody>
          <a:bodyPr/>
          <a:lstStyle/>
          <a:p>
            <a:r>
              <a:rPr lang="de-DE" smtClean="0"/>
              <a:t>May 2017</a:t>
            </a:r>
            <a:endParaRPr lang="de-DE" dirty="0"/>
          </a:p>
        </p:txBody>
      </p:sp>
      <p:sp>
        <p:nvSpPr>
          <p:cNvPr id="7" name="Fußzeilenplatzhalter 6"/>
          <p:cNvSpPr>
            <a:spLocks noGrp="1"/>
          </p:cNvSpPr>
          <p:nvPr>
            <p:ph type="ftr" sz="quarter" idx="11"/>
          </p:nvPr>
        </p:nvSpPr>
        <p:spPr/>
        <p:txBody>
          <a:bodyPr/>
          <a:lstStyle/>
          <a:p>
            <a:r>
              <a:rPr lang="de-DE" smtClean="0"/>
              <a:t>MM euroCRIS, Dublin</a:t>
            </a:r>
            <a:endParaRPr lang="de-DE" dirty="0"/>
          </a:p>
        </p:txBody>
      </p:sp>
    </p:spTree>
    <p:extLst>
      <p:ext uri="{BB962C8B-B14F-4D97-AF65-F5344CB8AC3E}">
        <p14:creationId xmlns:p14="http://schemas.microsoft.com/office/powerpoint/2010/main" val="24216962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DINI Working Group on Research Information Systems (DINI AG-FIS)</a:t>
            </a:r>
            <a:endParaRPr lang="de-DE" dirty="0"/>
          </a:p>
        </p:txBody>
      </p:sp>
      <p:sp>
        <p:nvSpPr>
          <p:cNvPr id="3" name="Inhaltsplatzhalter 2"/>
          <p:cNvSpPr>
            <a:spLocks noGrp="1"/>
          </p:cNvSpPr>
          <p:nvPr>
            <p:ph idx="1"/>
          </p:nvPr>
        </p:nvSpPr>
        <p:spPr/>
        <p:txBody>
          <a:bodyPr>
            <a:normAutofit fontScale="85000" lnSpcReduction="20000"/>
          </a:bodyPr>
          <a:lstStyle/>
          <a:p>
            <a:r>
              <a:rPr lang="en-US" dirty="0"/>
              <a:t>Established in May 2012</a:t>
            </a:r>
          </a:p>
          <a:p>
            <a:r>
              <a:rPr lang="en-US" dirty="0"/>
              <a:t>11 members from 9 research organizations, today 15 members</a:t>
            </a:r>
          </a:p>
          <a:p>
            <a:endParaRPr lang="en-US" dirty="0"/>
          </a:p>
          <a:p>
            <a:r>
              <a:rPr lang="en-US" dirty="0"/>
              <a:t>Lots of  connections</a:t>
            </a:r>
          </a:p>
          <a:p>
            <a:pPr lvl="1">
              <a:buFont typeface="Wingdings" panose="05000000000000000000" pitchFamily="2" charset="2"/>
              <a:buChar char="§"/>
            </a:pPr>
            <a:r>
              <a:rPr lang="en-US" dirty="0"/>
              <a:t>German Initiative for Network Information (DINI) </a:t>
            </a:r>
          </a:p>
          <a:p>
            <a:pPr lvl="1">
              <a:buFont typeface="Wingdings" panose="05000000000000000000" pitchFamily="2" charset="2"/>
              <a:buChar char="§"/>
            </a:pPr>
            <a:r>
              <a:rPr lang="en-US" dirty="0"/>
              <a:t>Research Core Dataset </a:t>
            </a:r>
          </a:p>
          <a:p>
            <a:pPr lvl="1">
              <a:buFont typeface="Wingdings" panose="05000000000000000000" pitchFamily="2" charset="2"/>
              <a:buChar char="§"/>
            </a:pPr>
            <a:r>
              <a:rPr lang="en-US" dirty="0" err="1"/>
              <a:t>euroCRIS</a:t>
            </a:r>
            <a:endParaRPr lang="en-US" dirty="0"/>
          </a:p>
          <a:p>
            <a:pPr lvl="1">
              <a:buFont typeface="Wingdings" panose="05000000000000000000" pitchFamily="2" charset="2"/>
              <a:buChar char="§"/>
            </a:pPr>
            <a:r>
              <a:rPr lang="en-US" dirty="0"/>
              <a:t>Professional communities, </a:t>
            </a:r>
            <a:r>
              <a:rPr lang="en-US" dirty="0" err="1"/>
              <a:t>f.e</a:t>
            </a:r>
            <a:r>
              <a:rPr lang="en-US" dirty="0"/>
              <a:t>. research management, libraries &amp; repositories</a:t>
            </a:r>
          </a:p>
          <a:p>
            <a:endParaRPr lang="en-US" dirty="0"/>
          </a:p>
          <a:p>
            <a:r>
              <a:rPr lang="en-US" dirty="0"/>
              <a:t>Series of workshops</a:t>
            </a:r>
          </a:p>
          <a:p>
            <a:pPr lvl="1">
              <a:buFont typeface="Wingdings" panose="05000000000000000000" pitchFamily="2" charset="2"/>
              <a:buChar char="§"/>
            </a:pPr>
            <a:r>
              <a:rPr lang="en-US" dirty="0"/>
              <a:t>Strategy: embedded in events of our partner communities</a:t>
            </a:r>
            <a:br>
              <a:rPr lang="en-US" dirty="0"/>
            </a:br>
            <a:r>
              <a:rPr lang="en-US" dirty="0"/>
              <a:t>http://www.dini.de/ag/fis/veranstaltungen-und-termine/ </a:t>
            </a:r>
            <a:br>
              <a:rPr lang="en-US" dirty="0"/>
            </a:br>
            <a:endParaRPr lang="en-US" dirty="0"/>
          </a:p>
          <a:p>
            <a:endParaRPr lang="en-US" dirty="0" smtClean="0"/>
          </a:p>
          <a:p>
            <a:pPr marL="0" indent="0">
              <a:buNone/>
            </a:pPr>
            <a:endParaRPr lang="de-DE" b="1" dirty="0" smtClean="0"/>
          </a:p>
        </p:txBody>
      </p:sp>
      <p:sp>
        <p:nvSpPr>
          <p:cNvPr id="4" name="Datumsplatzhalter 3"/>
          <p:cNvSpPr>
            <a:spLocks noGrp="1"/>
          </p:cNvSpPr>
          <p:nvPr>
            <p:ph type="dt" sz="half" idx="10"/>
          </p:nvPr>
        </p:nvSpPr>
        <p:spPr/>
        <p:txBody>
          <a:bodyPr/>
          <a:lstStyle/>
          <a:p>
            <a:r>
              <a:rPr lang="de-DE" smtClean="0"/>
              <a:t>May 2017</a:t>
            </a:r>
            <a:endParaRPr lang="de-DE" dirty="0"/>
          </a:p>
        </p:txBody>
      </p:sp>
      <p:sp>
        <p:nvSpPr>
          <p:cNvPr id="5" name="Fußzeilenplatzhalter 4"/>
          <p:cNvSpPr>
            <a:spLocks noGrp="1"/>
          </p:cNvSpPr>
          <p:nvPr>
            <p:ph type="ftr" sz="quarter" idx="11"/>
          </p:nvPr>
        </p:nvSpPr>
        <p:spPr/>
        <p:txBody>
          <a:bodyPr/>
          <a:lstStyle/>
          <a:p>
            <a:r>
              <a:rPr lang="de-DE" smtClean="0"/>
              <a:t>MM euroCRIS, Dublin</a:t>
            </a:r>
            <a:endParaRPr lang="de-DE" dirty="0"/>
          </a:p>
        </p:txBody>
      </p:sp>
      <p:pic>
        <p:nvPicPr>
          <p:cNvPr id="7" name="Picture 7"/>
          <p:cNvPicPr>
            <a:picLocks noChangeAspect="1" noChangeArrowheads="1"/>
          </p:cNvPicPr>
          <p:nvPr/>
        </p:nvPicPr>
        <p:blipFill>
          <a:blip r:embed="rId2"/>
          <a:srcRect/>
          <a:stretch>
            <a:fillRect/>
          </a:stretch>
        </p:blipFill>
        <p:spPr bwMode="auto">
          <a:xfrm>
            <a:off x="3718123" y="3319710"/>
            <a:ext cx="1746250" cy="2603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Lst>
        </p:spPr>
      </p:pic>
      <p:pic>
        <p:nvPicPr>
          <p:cNvPr id="8" name="Picture 8"/>
          <p:cNvPicPr>
            <a:picLocks noChangeAspect="1" noChangeArrowheads="1"/>
          </p:cNvPicPr>
          <p:nvPr/>
        </p:nvPicPr>
        <p:blipFill>
          <a:blip r:embed="rId3"/>
          <a:srcRect/>
          <a:stretch>
            <a:fillRect/>
          </a:stretch>
        </p:blipFill>
        <p:spPr bwMode="auto">
          <a:xfrm>
            <a:off x="6444208" y="2852936"/>
            <a:ext cx="1566863" cy="5381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Lst>
        </p:spPr>
      </p:pic>
      <p:pic>
        <p:nvPicPr>
          <p:cNvPr id="9" name="Picture 9"/>
          <p:cNvPicPr>
            <a:picLocks noChangeAspect="1" noChangeArrowheads="1"/>
          </p:cNvPicPr>
          <p:nvPr/>
        </p:nvPicPr>
        <p:blipFill>
          <a:blip r:embed="rId4"/>
          <a:srcRect/>
          <a:stretch>
            <a:fillRect/>
          </a:stretch>
        </p:blipFill>
        <p:spPr bwMode="auto">
          <a:xfrm>
            <a:off x="2429073" y="3599110"/>
            <a:ext cx="1033463" cy="2619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Lst>
        </p:spPr>
      </p:pic>
    </p:spTree>
    <p:extLst>
      <p:ext uri="{BB962C8B-B14F-4D97-AF65-F5344CB8AC3E}">
        <p14:creationId xmlns:p14="http://schemas.microsoft.com/office/powerpoint/2010/main" val="12879711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CRIS and Core Data Set</a:t>
            </a:r>
            <a:br>
              <a:rPr lang="de-DE" dirty="0" smtClean="0"/>
            </a:br>
            <a:r>
              <a:rPr lang="de-DE" sz="2400" dirty="0" smtClean="0"/>
              <a:t>Workshop in Berlin, </a:t>
            </a:r>
            <a:r>
              <a:rPr lang="de-DE" sz="2400" dirty="0" err="1" smtClean="0"/>
              <a:t>January</a:t>
            </a:r>
            <a:r>
              <a:rPr lang="de-DE" sz="2400" dirty="0" smtClean="0"/>
              <a:t> </a:t>
            </a:r>
            <a:r>
              <a:rPr lang="de-DE" sz="2400" dirty="0" smtClean="0"/>
              <a:t>2017 </a:t>
            </a:r>
            <a:r>
              <a:rPr lang="de-DE" sz="2400" dirty="0" err="1" smtClean="0"/>
              <a:t>and</a:t>
            </a:r>
            <a:r>
              <a:rPr lang="de-DE" sz="2400" dirty="0" smtClean="0"/>
              <a:t> </a:t>
            </a:r>
            <a:r>
              <a:rPr lang="de-DE" sz="2400" dirty="0" err="1" smtClean="0"/>
              <a:t>beyond</a:t>
            </a:r>
            <a:r>
              <a:rPr lang="de-DE" sz="2400" dirty="0" smtClean="0"/>
              <a:t> </a:t>
            </a:r>
            <a:endParaRPr lang="de-DE" sz="2400" dirty="0"/>
          </a:p>
        </p:txBody>
      </p:sp>
      <p:sp>
        <p:nvSpPr>
          <p:cNvPr id="3" name="Inhaltsplatzhalter 2"/>
          <p:cNvSpPr>
            <a:spLocks noGrp="1"/>
          </p:cNvSpPr>
          <p:nvPr>
            <p:ph idx="1"/>
          </p:nvPr>
        </p:nvSpPr>
        <p:spPr/>
        <p:txBody>
          <a:bodyPr/>
          <a:lstStyle/>
          <a:p>
            <a:r>
              <a:rPr lang="de-DE" dirty="0" err="1" smtClean="0"/>
              <a:t>Nearly</a:t>
            </a:r>
            <a:r>
              <a:rPr lang="de-DE" dirty="0" smtClean="0"/>
              <a:t> 200 </a:t>
            </a:r>
            <a:r>
              <a:rPr lang="de-DE" dirty="0" err="1" smtClean="0"/>
              <a:t>participants</a:t>
            </a:r>
            <a:endParaRPr lang="de-DE" dirty="0" smtClean="0"/>
          </a:p>
          <a:p>
            <a:r>
              <a:rPr lang="de-DE" dirty="0" err="1" smtClean="0"/>
              <a:t>Lifely</a:t>
            </a:r>
            <a:r>
              <a:rPr lang="de-DE" dirty="0" smtClean="0"/>
              <a:t> </a:t>
            </a:r>
            <a:r>
              <a:rPr lang="de-DE" dirty="0" err="1" smtClean="0"/>
              <a:t>discussion</a:t>
            </a:r>
            <a:r>
              <a:rPr lang="de-DE" dirty="0" smtClean="0"/>
              <a:t> on </a:t>
            </a:r>
            <a:r>
              <a:rPr lang="de-DE" dirty="0" err="1" smtClean="0"/>
              <a:t>twitter</a:t>
            </a:r>
            <a:endParaRPr lang="de-DE" dirty="0" smtClean="0"/>
          </a:p>
          <a:p>
            <a:endParaRPr lang="de-DE" dirty="0" smtClean="0"/>
          </a:p>
          <a:p>
            <a:r>
              <a:rPr lang="de-DE" dirty="0" smtClean="0"/>
              <a:t>New </a:t>
            </a:r>
            <a:r>
              <a:rPr lang="de-DE" dirty="0" err="1" smtClean="0"/>
              <a:t>infrastructure</a:t>
            </a:r>
            <a:r>
              <a:rPr lang="de-DE" dirty="0" smtClean="0"/>
              <a:t> </a:t>
            </a:r>
            <a:r>
              <a:rPr lang="de-DE" dirty="0" err="1" smtClean="0"/>
              <a:t>with</a:t>
            </a:r>
            <a:r>
              <a:rPr lang="de-DE" dirty="0" smtClean="0"/>
              <a:t> </a:t>
            </a:r>
            <a:r>
              <a:rPr lang="de-DE" dirty="0" err="1" smtClean="0"/>
              <a:t>the</a:t>
            </a:r>
            <a:r>
              <a:rPr lang="de-DE" dirty="0" smtClean="0"/>
              <a:t/>
            </a:r>
            <a:br>
              <a:rPr lang="de-DE" dirty="0" smtClean="0"/>
            </a:br>
            <a:r>
              <a:rPr lang="de-DE" dirty="0" err="1" smtClean="0"/>
              <a:t>newly</a:t>
            </a:r>
            <a:r>
              <a:rPr lang="de-DE" dirty="0" smtClean="0"/>
              <a:t> </a:t>
            </a:r>
            <a:r>
              <a:rPr lang="de-DE" dirty="0" err="1" smtClean="0"/>
              <a:t>founded</a:t>
            </a:r>
            <a:r>
              <a:rPr lang="de-DE" dirty="0" smtClean="0"/>
              <a:t> „</a:t>
            </a:r>
            <a:r>
              <a:rPr lang="de-DE" dirty="0" err="1" smtClean="0"/>
              <a:t>core-data</a:t>
            </a:r>
            <a:r>
              <a:rPr lang="de-DE" dirty="0" smtClean="0"/>
              <a:t> </a:t>
            </a:r>
            <a:r>
              <a:rPr lang="de-DE" dirty="0" err="1" smtClean="0"/>
              <a:t>set</a:t>
            </a:r>
            <a:r>
              <a:rPr lang="de-DE" dirty="0" smtClean="0"/>
              <a:t>-helpdesk“ </a:t>
            </a:r>
            <a:br>
              <a:rPr lang="de-DE" dirty="0" smtClean="0"/>
            </a:br>
            <a:r>
              <a:rPr lang="de-DE" dirty="0" err="1" smtClean="0"/>
              <a:t>located</a:t>
            </a:r>
            <a:r>
              <a:rPr lang="de-DE" dirty="0" smtClean="0"/>
              <a:t> in Berlin </a:t>
            </a:r>
          </a:p>
          <a:p>
            <a:r>
              <a:rPr lang="de-DE" dirty="0"/>
              <a:t>http://www.kerndatensatz-forschung.de</a:t>
            </a:r>
            <a:r>
              <a:rPr lang="de-DE" dirty="0" smtClean="0"/>
              <a:t>/</a:t>
            </a:r>
            <a:br>
              <a:rPr lang="de-DE" dirty="0" smtClean="0"/>
            </a:br>
            <a:r>
              <a:rPr lang="de-DE" dirty="0" smtClean="0"/>
              <a:t>(</a:t>
            </a:r>
            <a:r>
              <a:rPr lang="de-DE" dirty="0" err="1" smtClean="0"/>
              <a:t>german</a:t>
            </a:r>
            <a:r>
              <a:rPr lang="de-DE" dirty="0" smtClean="0"/>
              <a:t> </a:t>
            </a:r>
            <a:r>
              <a:rPr lang="de-DE" dirty="0" err="1" smtClean="0"/>
              <a:t>only</a:t>
            </a:r>
            <a:r>
              <a:rPr lang="de-DE" dirty="0" smtClean="0"/>
              <a:t>) </a:t>
            </a:r>
            <a:endParaRPr lang="de-DE" dirty="0"/>
          </a:p>
        </p:txBody>
      </p:sp>
      <p:sp>
        <p:nvSpPr>
          <p:cNvPr id="4" name="Datumsplatzhalter 3"/>
          <p:cNvSpPr>
            <a:spLocks noGrp="1"/>
          </p:cNvSpPr>
          <p:nvPr>
            <p:ph type="dt" sz="half" idx="10"/>
          </p:nvPr>
        </p:nvSpPr>
        <p:spPr/>
        <p:txBody>
          <a:bodyPr/>
          <a:lstStyle/>
          <a:p>
            <a:r>
              <a:rPr lang="de-DE" smtClean="0"/>
              <a:t>May 2017</a:t>
            </a:r>
            <a:endParaRPr lang="de-DE" dirty="0"/>
          </a:p>
        </p:txBody>
      </p:sp>
      <p:sp>
        <p:nvSpPr>
          <p:cNvPr id="5" name="Fußzeilenplatzhalter 4"/>
          <p:cNvSpPr>
            <a:spLocks noGrp="1"/>
          </p:cNvSpPr>
          <p:nvPr>
            <p:ph type="ftr" sz="quarter" idx="11"/>
          </p:nvPr>
        </p:nvSpPr>
        <p:spPr/>
        <p:txBody>
          <a:bodyPr/>
          <a:lstStyle/>
          <a:p>
            <a:r>
              <a:rPr lang="de-DE" smtClean="0"/>
              <a:t>MM euroCRIS, Dublin</a:t>
            </a:r>
            <a:endParaRPr lang="de-DE"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032" y="1700808"/>
            <a:ext cx="2251650" cy="1272183"/>
          </a:xfrm>
          <a:prstGeom prst="rect">
            <a:avLst/>
          </a:prstGeom>
        </p:spPr>
      </p:pic>
      <p:pic>
        <p:nvPicPr>
          <p:cNvPr id="8" name="Grafi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9860" y="3082564"/>
            <a:ext cx="1282540" cy="1282540"/>
          </a:xfrm>
          <a:prstGeom prst="rect">
            <a:avLst/>
          </a:prstGeom>
        </p:spPr>
      </p:pic>
    </p:spTree>
    <p:extLst>
      <p:ext uri="{BB962C8B-B14F-4D97-AF65-F5344CB8AC3E}">
        <p14:creationId xmlns:p14="http://schemas.microsoft.com/office/powerpoint/2010/main" val="1903675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smtClean="0"/>
              <a:t>More Information</a:t>
            </a:r>
            <a:endParaRPr lang="de-DE" dirty="0"/>
          </a:p>
        </p:txBody>
      </p:sp>
      <p:sp>
        <p:nvSpPr>
          <p:cNvPr id="5" name="Textfeld 1"/>
          <p:cNvSpPr txBox="1">
            <a:spLocks noChangeArrowheads="1"/>
          </p:cNvSpPr>
          <p:nvPr/>
        </p:nvSpPr>
        <p:spPr bwMode="auto">
          <a:xfrm>
            <a:off x="566338" y="4231189"/>
            <a:ext cx="8070353"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ct val="80000"/>
              </a:lnSpc>
              <a:buFontTx/>
              <a:buNone/>
            </a:pPr>
            <a:r>
              <a:rPr lang="de-DE" altLang="de-DE" sz="1800" b="1" dirty="0">
                <a:ea typeface="ＭＳ Ｐゴシック" pitchFamily="34" charset="-128"/>
              </a:rPr>
              <a:t>Study on German CRIS </a:t>
            </a:r>
            <a:r>
              <a:rPr lang="de-DE" altLang="de-DE" sz="1800" b="1" dirty="0" err="1" smtClean="0">
                <a:ea typeface="ＭＳ Ｐゴシック" pitchFamily="34" charset="-128"/>
              </a:rPr>
              <a:t>Landscape</a:t>
            </a:r>
            <a:endParaRPr lang="de-DE" altLang="de-DE" sz="1800" b="1" dirty="0">
              <a:ea typeface="ＭＳ Ｐゴシック" pitchFamily="34" charset="-128"/>
            </a:endParaRPr>
          </a:p>
          <a:p>
            <a:pPr>
              <a:lnSpc>
                <a:spcPct val="80000"/>
              </a:lnSpc>
              <a:buFontTx/>
              <a:buNone/>
            </a:pPr>
            <a:r>
              <a:rPr lang="de-DE" altLang="de-DE" sz="1800" dirty="0">
                <a:ea typeface="ＭＳ Ｐゴシック" pitchFamily="34" charset="-128"/>
              </a:rPr>
              <a:t>DOI </a:t>
            </a:r>
            <a:r>
              <a:rPr lang="de-DE" altLang="de-DE" sz="1800" dirty="0">
                <a:ea typeface="ＭＳ Ｐゴシック" pitchFamily="34" charset="-128"/>
                <a:hlinkClick r:id="rId2"/>
              </a:rPr>
              <a:t>10.5281/zenodo.13841</a:t>
            </a:r>
            <a:r>
              <a:rPr lang="de-DE" altLang="de-DE" sz="1800" dirty="0">
                <a:ea typeface="ＭＳ Ｐゴシック" pitchFamily="34" charset="-128"/>
              </a:rPr>
              <a:t> (Master </a:t>
            </a:r>
            <a:r>
              <a:rPr lang="de-DE" altLang="de-DE" sz="1800" dirty="0" err="1">
                <a:ea typeface="ＭＳ Ｐゴシック" pitchFamily="34" charset="-128"/>
              </a:rPr>
              <a:t>thesis</a:t>
            </a:r>
            <a:r>
              <a:rPr lang="de-DE" altLang="de-DE" sz="1800" dirty="0">
                <a:ea typeface="ＭＳ Ｐゴシック" pitchFamily="34" charset="-128"/>
              </a:rPr>
              <a:t>/German) </a:t>
            </a:r>
          </a:p>
          <a:p>
            <a:pPr>
              <a:lnSpc>
                <a:spcPct val="80000"/>
              </a:lnSpc>
              <a:buFontTx/>
              <a:buNone/>
            </a:pPr>
            <a:r>
              <a:rPr lang="de-DE" altLang="de-DE" sz="1800" dirty="0">
                <a:ea typeface="ＭＳ Ｐゴシック" pitchFamily="34" charset="-128"/>
              </a:rPr>
              <a:t>DOI </a:t>
            </a:r>
            <a:r>
              <a:rPr lang="de-DE" altLang="de-DE" sz="1800" dirty="0">
                <a:ea typeface="ＭＳ Ｐゴシック" pitchFamily="34" charset="-128"/>
                <a:hlinkClick r:id="rId3"/>
              </a:rPr>
              <a:t>10.5281/zenodo.17169</a:t>
            </a:r>
            <a:r>
              <a:rPr lang="de-DE" altLang="de-DE" sz="1800" dirty="0">
                <a:ea typeface="ＭＳ Ｐゴシック" pitchFamily="34" charset="-128"/>
              </a:rPr>
              <a:t> (Data </a:t>
            </a:r>
            <a:r>
              <a:rPr lang="de-DE" altLang="de-DE" sz="1800" dirty="0" err="1">
                <a:ea typeface="ＭＳ Ｐゴシック" pitchFamily="34" charset="-128"/>
              </a:rPr>
              <a:t>set</a:t>
            </a:r>
            <a:r>
              <a:rPr lang="de-DE" altLang="de-DE" sz="1800" dirty="0">
                <a:ea typeface="ＭＳ Ｐゴシック" pitchFamily="34" charset="-128"/>
              </a:rPr>
              <a:t>)</a:t>
            </a:r>
          </a:p>
        </p:txBody>
      </p:sp>
      <p:pic>
        <p:nvPicPr>
          <p:cNvPr id="6" name="Picture 2"/>
          <p:cNvPicPr>
            <a:picLocks noChangeAspect="1" noChangeArrowheads="1"/>
          </p:cNvPicPr>
          <p:nvPr/>
        </p:nvPicPr>
        <p:blipFill rotWithShape="1">
          <a:blip r:embed="rId4"/>
          <a:srcRect b="4536"/>
          <a:stretch/>
        </p:blipFill>
        <p:spPr bwMode="auto">
          <a:xfrm>
            <a:off x="5119044" y="1746173"/>
            <a:ext cx="3866593" cy="22347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Lst>
        </p:spPr>
      </p:pic>
      <p:sp>
        <p:nvSpPr>
          <p:cNvPr id="7" name="Rechteck 1"/>
          <p:cNvSpPr>
            <a:spLocks noChangeArrowheads="1"/>
          </p:cNvSpPr>
          <p:nvPr/>
        </p:nvSpPr>
        <p:spPr bwMode="auto">
          <a:xfrm>
            <a:off x="566338" y="1759493"/>
            <a:ext cx="422066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b="1" dirty="0" smtClean="0"/>
              <a:t>DINI AG-FIS Community Collection at </a:t>
            </a:r>
            <a:r>
              <a:rPr lang="de-DE" altLang="de-DE" sz="1800" b="1" dirty="0" err="1"/>
              <a:t>zenodo</a:t>
            </a:r>
            <a:endParaRPr lang="de-DE" altLang="de-DE" sz="1800" b="1" dirty="0"/>
          </a:p>
          <a:p>
            <a:pPr eaLnBrk="1" hangingPunct="1">
              <a:spcBef>
                <a:spcPct val="0"/>
              </a:spcBef>
              <a:buFontTx/>
              <a:buNone/>
            </a:pPr>
            <a:r>
              <a:rPr lang="de-DE" altLang="de-DE" sz="1800" dirty="0">
                <a:hlinkClick r:id="rId5"/>
              </a:rPr>
              <a:t>http://zenodo.org/collection/user-ag-fis</a:t>
            </a:r>
            <a:r>
              <a:rPr lang="de-DE" altLang="de-DE" sz="1800" dirty="0"/>
              <a:t> </a:t>
            </a:r>
          </a:p>
        </p:txBody>
      </p:sp>
      <p:sp>
        <p:nvSpPr>
          <p:cNvPr id="8" name="Textfeld 1"/>
          <p:cNvSpPr txBox="1">
            <a:spLocks noChangeArrowheads="1"/>
          </p:cNvSpPr>
          <p:nvPr/>
        </p:nvSpPr>
        <p:spPr bwMode="auto">
          <a:xfrm>
            <a:off x="566338" y="2933131"/>
            <a:ext cx="8133853"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ct val="80000"/>
              </a:lnSpc>
              <a:buFontTx/>
              <a:buNone/>
            </a:pPr>
            <a:r>
              <a:rPr lang="de-DE" altLang="de-DE" sz="1800" b="1" dirty="0">
                <a:ea typeface="ＭＳ Ｐゴシック" pitchFamily="34" charset="-128"/>
              </a:rPr>
              <a:t>DINI AG FIS Position Paper</a:t>
            </a:r>
          </a:p>
          <a:p>
            <a:pPr>
              <a:lnSpc>
                <a:spcPct val="80000"/>
              </a:lnSpc>
              <a:buFontTx/>
              <a:buNone/>
            </a:pPr>
            <a:r>
              <a:rPr lang="de-DE" altLang="de-DE" sz="1800" dirty="0">
                <a:ea typeface="ＭＳ Ｐゴシック" pitchFamily="34" charset="-128"/>
              </a:rPr>
              <a:t>DOI  </a:t>
            </a:r>
            <a:r>
              <a:rPr lang="de-DE" altLang="de-DE" sz="1800" dirty="0">
                <a:hlinkClick r:id="rId6"/>
              </a:rPr>
              <a:t>10.5281/zenodo.14828</a:t>
            </a:r>
            <a:r>
              <a:rPr lang="de-DE" altLang="de-DE" sz="1800" dirty="0"/>
              <a:t> </a:t>
            </a:r>
            <a:r>
              <a:rPr lang="de-DE" altLang="de-DE" sz="1800" dirty="0">
                <a:ea typeface="ＭＳ Ｐゴシック" pitchFamily="34" charset="-128"/>
              </a:rPr>
              <a:t>(German) </a:t>
            </a:r>
          </a:p>
          <a:p>
            <a:pPr>
              <a:lnSpc>
                <a:spcPct val="80000"/>
              </a:lnSpc>
              <a:buFontTx/>
              <a:buNone/>
            </a:pPr>
            <a:r>
              <a:rPr lang="de-DE" altLang="de-DE" sz="1800" dirty="0">
                <a:ea typeface="ＭＳ Ｐゴシック" pitchFamily="34" charset="-128"/>
              </a:rPr>
              <a:t>DOI  </a:t>
            </a:r>
            <a:r>
              <a:rPr lang="de-DE" altLang="de-DE" sz="1800" dirty="0">
                <a:hlinkClick r:id="rId7"/>
              </a:rPr>
              <a:t>10.5281/zenodo.17491</a:t>
            </a:r>
            <a:r>
              <a:rPr lang="de-DE" altLang="de-DE" sz="1800" dirty="0"/>
              <a:t> </a:t>
            </a:r>
            <a:r>
              <a:rPr lang="de-DE" altLang="de-DE" sz="1800" dirty="0">
                <a:ea typeface="ＭＳ Ｐゴシック" pitchFamily="34" charset="-128"/>
              </a:rPr>
              <a:t>(English)</a:t>
            </a:r>
          </a:p>
        </p:txBody>
      </p:sp>
      <p:sp>
        <p:nvSpPr>
          <p:cNvPr id="9" name="Rechteck 8"/>
          <p:cNvSpPr/>
          <p:nvPr/>
        </p:nvSpPr>
        <p:spPr>
          <a:xfrm>
            <a:off x="566338" y="5529246"/>
            <a:ext cx="7560840" cy="923330"/>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Research Core Dataset </a:t>
            </a:r>
            <a:r>
              <a:rPr lang="en-US" dirty="0" smtClean="0">
                <a:latin typeface="Arial" panose="020B0604020202020204" pitchFamily="34" charset="0"/>
                <a:cs typeface="Arial" panose="020B0604020202020204" pitchFamily="34" charset="0"/>
              </a:rPr>
              <a:t>Recommendations </a:t>
            </a:r>
            <a:r>
              <a:rPr lang="en-US" dirty="0">
                <a:latin typeface="Arial" panose="020B0604020202020204" pitchFamily="34" charset="0"/>
                <a:cs typeface="Arial" panose="020B0604020202020204" pitchFamily="34" charset="0"/>
              </a:rPr>
              <a:t>of the German Council of Science and Humanities </a:t>
            </a:r>
            <a:r>
              <a:rPr lang="en-US" dirty="0" smtClean="0">
                <a:latin typeface="Arial" panose="020B0604020202020204" pitchFamily="34" charset="0"/>
                <a:cs typeface="Arial" panose="020B0604020202020204" pitchFamily="34" charset="0"/>
              </a:rPr>
              <a:t>(document </a:t>
            </a:r>
            <a:r>
              <a:rPr lang="en-US" dirty="0">
                <a:latin typeface="Arial" panose="020B0604020202020204" pitchFamily="34" charset="0"/>
                <a:cs typeface="Arial" panose="020B0604020202020204" pitchFamily="34" charset="0"/>
              </a:rPr>
              <a:t>in German</a:t>
            </a:r>
            <a:r>
              <a:rPr lang="en-US" dirty="0" smtClean="0">
                <a:latin typeface="Arial" panose="020B0604020202020204" pitchFamily="34" charset="0"/>
                <a:cs typeface="Arial" panose="020B0604020202020204" pitchFamily="34" charset="0"/>
              </a:rPr>
              <a:t>)</a:t>
            </a:r>
          </a:p>
          <a:p>
            <a:r>
              <a:rPr lang="de-DE" dirty="0" smtClean="0">
                <a:latin typeface="Arial" panose="020B0604020202020204" pitchFamily="34" charset="0"/>
                <a:cs typeface="Arial" panose="020B0604020202020204" pitchFamily="34" charset="0"/>
                <a:hlinkClick r:id="rId8"/>
              </a:rPr>
              <a:t>http</a:t>
            </a:r>
            <a:r>
              <a:rPr lang="de-DE" dirty="0">
                <a:latin typeface="Arial" panose="020B0604020202020204" pitchFamily="34" charset="0"/>
                <a:cs typeface="Arial" panose="020B0604020202020204" pitchFamily="34" charset="0"/>
                <a:hlinkClick r:id="rId8"/>
              </a:rPr>
              <a:t>://</a:t>
            </a:r>
            <a:r>
              <a:rPr lang="de-DE" dirty="0" smtClean="0">
                <a:latin typeface="Arial" panose="020B0604020202020204" pitchFamily="34" charset="0"/>
                <a:cs typeface="Arial" panose="020B0604020202020204" pitchFamily="34" charset="0"/>
                <a:hlinkClick r:id="rId8"/>
              </a:rPr>
              <a:t>www.wissenschaftsrat.de/en/fields-of-activity/core_data_set.html</a:t>
            </a:r>
            <a:r>
              <a:rPr lang="de-DE" dirty="0" smtClean="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sp>
        <p:nvSpPr>
          <p:cNvPr id="4" name="Datumsplatzhalter 3"/>
          <p:cNvSpPr>
            <a:spLocks noGrp="1"/>
          </p:cNvSpPr>
          <p:nvPr>
            <p:ph type="dt" sz="half" idx="10"/>
          </p:nvPr>
        </p:nvSpPr>
        <p:spPr/>
        <p:txBody>
          <a:bodyPr/>
          <a:lstStyle/>
          <a:p>
            <a:r>
              <a:rPr lang="de-DE" smtClean="0"/>
              <a:t>May 2017</a:t>
            </a:r>
            <a:endParaRPr lang="de-DE" dirty="0"/>
          </a:p>
        </p:txBody>
      </p:sp>
      <p:sp>
        <p:nvSpPr>
          <p:cNvPr id="10" name="Fußzeilenplatzhalter 9"/>
          <p:cNvSpPr>
            <a:spLocks noGrp="1"/>
          </p:cNvSpPr>
          <p:nvPr>
            <p:ph type="ftr" sz="quarter" idx="11"/>
          </p:nvPr>
        </p:nvSpPr>
        <p:spPr/>
        <p:txBody>
          <a:bodyPr/>
          <a:lstStyle/>
          <a:p>
            <a:r>
              <a:rPr lang="de-DE" smtClean="0"/>
              <a:t>MM euroCRIS, Dublin</a:t>
            </a:r>
            <a:endParaRPr lang="de-DE" dirty="0"/>
          </a:p>
        </p:txBody>
      </p:sp>
    </p:spTree>
    <p:extLst>
      <p:ext uri="{BB962C8B-B14F-4D97-AF65-F5344CB8AC3E}">
        <p14:creationId xmlns:p14="http://schemas.microsoft.com/office/powerpoint/2010/main" val="3054485259"/>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876</Words>
  <Application>Microsoft Office PowerPoint</Application>
  <PresentationFormat>Bildschirmpräsentation (4:3)</PresentationFormat>
  <Paragraphs>123</Paragraphs>
  <Slides>10</Slides>
  <Notes>3</Notes>
  <HiddenSlides>0</HiddenSlides>
  <MMClips>0</MMClips>
  <ScaleCrop>false</ScaleCrop>
  <HeadingPairs>
    <vt:vector size="4" baseType="variant">
      <vt:variant>
        <vt:lpstr>Design</vt:lpstr>
      </vt:variant>
      <vt:variant>
        <vt:i4>1</vt:i4>
      </vt:variant>
      <vt:variant>
        <vt:lpstr>Folientitel</vt:lpstr>
      </vt:variant>
      <vt:variant>
        <vt:i4>10</vt:i4>
      </vt:variant>
    </vt:vector>
  </HeadingPairs>
  <TitlesOfParts>
    <vt:vector size="11" baseType="lpstr">
      <vt:lpstr>Larissa</vt:lpstr>
      <vt:lpstr>Current developments in Germany</vt:lpstr>
      <vt:lpstr>Overview</vt:lpstr>
      <vt:lpstr>The Landscape</vt:lpstr>
      <vt:lpstr>Research and research assessments in Germany</vt:lpstr>
      <vt:lpstr>Core data set: An attempt to unify</vt:lpstr>
      <vt:lpstr>Research information systems (Universities) in 2014</vt:lpstr>
      <vt:lpstr>DINI Working Group on Research Information Systems (DINI AG-FIS)</vt:lpstr>
      <vt:lpstr>CRIS and Core Data Set Workshop in Berlin, January 2017 and beyond </vt:lpstr>
      <vt:lpstr>More Information</vt:lpstr>
      <vt:lpstr>PowerPoint-Präsentation</vt:lpstr>
    </vt:vector>
  </TitlesOfParts>
  <Company>FernUniversität Hagen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Forschungsinformationssysteme in Hochschulen und Forschungseinrichtungen</dc:title>
  <dc:creator>Müller, Daniel</dc:creator>
  <cp:lastModifiedBy>Jürgen2</cp:lastModifiedBy>
  <cp:revision>106</cp:revision>
  <cp:lastPrinted>2015-02-22T07:47:06Z</cp:lastPrinted>
  <dcterms:created xsi:type="dcterms:W3CDTF">2014-01-30T09:07:36Z</dcterms:created>
  <dcterms:modified xsi:type="dcterms:W3CDTF">2017-05-27T17:17:46Z</dcterms:modified>
</cp:coreProperties>
</file>